
<file path=[Content_Types].xml><?xml version="1.0" encoding="utf-8"?>
<Types xmlns="http://schemas.openxmlformats.org/package/2006/content-types">
  <Default Extension="emf" ContentType="image/x-emf"/>
  <Default Extension="img" ContentType="image/img"/>
  <Default Extension="jpeg" ContentType="image/jpeg"/>
  <Default Extension="jpg" ContentType="image/jp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ink/ink4.xml" ContentType="application/inkml+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media/image73.jpg" ContentType="image/jpe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50"/>
  </p:notesMasterIdLst>
  <p:handoutMasterIdLst>
    <p:handoutMasterId r:id="rId51"/>
  </p:handoutMasterIdLst>
  <p:sldIdLst>
    <p:sldId id="256" r:id="rId5"/>
    <p:sldId id="259" r:id="rId6"/>
    <p:sldId id="261" r:id="rId7"/>
    <p:sldId id="273" r:id="rId8"/>
    <p:sldId id="314" r:id="rId9"/>
    <p:sldId id="357" r:id="rId10"/>
    <p:sldId id="359" r:id="rId11"/>
    <p:sldId id="361" r:id="rId12"/>
    <p:sldId id="364" r:id="rId13"/>
    <p:sldId id="289" r:id="rId14"/>
    <p:sldId id="365" r:id="rId15"/>
    <p:sldId id="306" r:id="rId16"/>
    <p:sldId id="288" r:id="rId17"/>
    <p:sldId id="287" r:id="rId18"/>
    <p:sldId id="262" r:id="rId19"/>
    <p:sldId id="271" r:id="rId20"/>
    <p:sldId id="317" r:id="rId21"/>
    <p:sldId id="307" r:id="rId22"/>
    <p:sldId id="349" r:id="rId23"/>
    <p:sldId id="275" r:id="rId24"/>
    <p:sldId id="276" r:id="rId25"/>
    <p:sldId id="284" r:id="rId26"/>
    <p:sldId id="290" r:id="rId27"/>
    <p:sldId id="308" r:id="rId28"/>
    <p:sldId id="260" r:id="rId29"/>
    <p:sldId id="291" r:id="rId30"/>
    <p:sldId id="297" r:id="rId31"/>
    <p:sldId id="298" r:id="rId32"/>
    <p:sldId id="310" r:id="rId33"/>
    <p:sldId id="299" r:id="rId34"/>
    <p:sldId id="300" r:id="rId35"/>
    <p:sldId id="309" r:id="rId36"/>
    <p:sldId id="303" r:id="rId37"/>
    <p:sldId id="304" r:id="rId38"/>
    <p:sldId id="292" r:id="rId39"/>
    <p:sldId id="286" r:id="rId40"/>
    <p:sldId id="302" r:id="rId41"/>
    <p:sldId id="285" r:id="rId42"/>
    <p:sldId id="356" r:id="rId43"/>
    <p:sldId id="355" r:id="rId44"/>
    <p:sldId id="283" r:id="rId45"/>
    <p:sldId id="351" r:id="rId46"/>
    <p:sldId id="315" r:id="rId47"/>
    <p:sldId id="316" r:id="rId48"/>
    <p:sldId id="268" r:id="rId49"/>
  </p:sldIdLst>
  <p:sldSz cx="9144000" cy="5143500" type="screen16x9"/>
  <p:notesSz cx="6797675" cy="9926638"/>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bschnitt" id="{900F69E5-0B18-4CF1-BB0C-3C3E8351B89D}">
          <p14:sldIdLst>
            <p14:sldId id="256"/>
            <p14:sldId id="259"/>
            <p14:sldId id="261"/>
            <p14:sldId id="273"/>
            <p14:sldId id="314"/>
            <p14:sldId id="357"/>
            <p14:sldId id="359"/>
            <p14:sldId id="361"/>
            <p14:sldId id="364"/>
          </p14:sldIdLst>
        </p14:section>
        <p14:section name="RCDT Reverse Osmosis" id="{B3B48B2E-44EC-4200-BD6A-423C0883C4FC}">
          <p14:sldIdLst>
            <p14:sldId id="289"/>
            <p14:sldId id="365"/>
            <p14:sldId id="306"/>
            <p14:sldId id="288"/>
            <p14:sldId id="287"/>
          </p14:sldIdLst>
        </p14:section>
        <p14:section name="MBR Membran Bio-Reactor" id="{B8ACE211-4B6C-4D8A-986E-B277CED4C5E9}">
          <p14:sldIdLst>
            <p14:sldId id="262"/>
            <p14:sldId id="271"/>
            <p14:sldId id="317"/>
            <p14:sldId id="307"/>
            <p14:sldId id="349"/>
            <p14:sldId id="275"/>
            <p14:sldId id="276"/>
            <p14:sldId id="284"/>
            <p14:sldId id="290"/>
            <p14:sldId id="308"/>
            <p14:sldId id="260"/>
            <p14:sldId id="291"/>
            <p14:sldId id="297"/>
            <p14:sldId id="298"/>
            <p14:sldId id="310"/>
            <p14:sldId id="299"/>
            <p14:sldId id="300"/>
            <p14:sldId id="309"/>
            <p14:sldId id="303"/>
            <p14:sldId id="304"/>
            <p14:sldId id="292"/>
            <p14:sldId id="286"/>
            <p14:sldId id="302"/>
            <p14:sldId id="285"/>
            <p14:sldId id="356"/>
            <p14:sldId id="355"/>
            <p14:sldId id="283"/>
            <p14:sldId id="351"/>
            <p14:sldId id="315"/>
            <p14:sldId id="316"/>
            <p14:sldId id="268"/>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3C7E7"/>
    <a:srgbClr val="B6D2E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F5AB1C69-6EDB-4FF4-983F-18BD219EF322}" styleName="中度样式 2 - 强调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633" autoAdjust="0"/>
    <p:restoredTop sz="74315" autoAdjust="0"/>
  </p:normalViewPr>
  <p:slideViewPr>
    <p:cSldViewPr snapToGrid="0">
      <p:cViewPr varScale="1">
        <p:scale>
          <a:sx n="123" d="100"/>
          <a:sy n="123" d="100"/>
        </p:scale>
        <p:origin x="1416" y="192"/>
      </p:cViewPr>
      <p:guideLst/>
    </p:cSldViewPr>
  </p:slideViewPr>
  <p:notesTextViewPr>
    <p:cViewPr>
      <p:scale>
        <a:sx n="1" d="1"/>
        <a:sy n="1" d="1"/>
      </p:scale>
      <p:origin x="0" y="0"/>
    </p:cViewPr>
  </p:notesTextViewPr>
  <p:sorterViewPr>
    <p:cViewPr>
      <p:scale>
        <a:sx n="130" d="100"/>
        <a:sy n="130" d="100"/>
      </p:scale>
      <p:origin x="0" y="-5472"/>
    </p:cViewPr>
  </p:sorterViewPr>
  <p:notesViewPr>
    <p:cSldViewPr snapToGrid="0">
      <p:cViewPr varScale="1">
        <p:scale>
          <a:sx n="84" d="100"/>
          <a:sy n="84" d="100"/>
        </p:scale>
        <p:origin x="3592" y="8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s>
</file>

<file path=ppt/handoutMasters/_rels/handoutMaster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D75E41A2-07CE-D4E1-9C08-CA20C4B94DB6}"/>
              </a:ext>
            </a:extLst>
          </p:cNvPr>
          <p:cNvPicPr>
            <a:picLocks noChangeAspect="1"/>
          </p:cNvPicPr>
          <p:nvPr/>
        </p:nvPicPr>
        <p:blipFill>
          <a:blip r:embed="rId2"/>
          <a:stretch>
            <a:fillRect/>
          </a:stretch>
        </p:blipFill>
        <p:spPr>
          <a:xfrm>
            <a:off x="691281" y="240648"/>
            <a:ext cx="1563098" cy="350304"/>
          </a:xfrm>
          <a:prstGeom prst="rect">
            <a:avLst/>
          </a:prstGeom>
        </p:spPr>
      </p:pic>
      <p:cxnSp>
        <p:nvCxnSpPr>
          <p:cNvPr id="9" name="AutoShape 2">
            <a:extLst>
              <a:ext uri="{FF2B5EF4-FFF2-40B4-BE49-F238E27FC236}">
                <a16:creationId xmlns:a16="http://schemas.microsoft.com/office/drawing/2014/main" id="{CF558244-1A81-91C3-0370-82BE224F77A0}"/>
              </a:ext>
            </a:extLst>
          </p:cNvPr>
          <p:cNvCxnSpPr>
            <a:cxnSpLocks noChangeShapeType="1"/>
          </p:cNvCxnSpPr>
          <p:nvPr/>
        </p:nvCxnSpPr>
        <p:spPr bwMode="auto">
          <a:xfrm>
            <a:off x="0" y="609430"/>
            <a:ext cx="6797675" cy="0"/>
          </a:xfrm>
          <a:prstGeom prst="straightConnector1">
            <a:avLst/>
          </a:prstGeom>
          <a:ln w="3175">
            <a:solidFill>
              <a:srgbClr val="0070C0"/>
            </a:solidFill>
            <a:headEnd/>
            <a:tailEnd/>
          </a:ln>
          <a:extLst>
            <a:ext uri="{909E8E84-426E-40DD-AFC4-6F175D3DCCD1}">
              <a14:hiddenFill xmlns:a14="http://schemas.microsoft.com/office/drawing/2010/main">
                <a:noFill/>
              </a14:hiddenFill>
            </a:ext>
          </a:extLst>
        </p:spPr>
        <p:style>
          <a:lnRef idx="1">
            <a:schemeClr val="accent4"/>
          </a:lnRef>
          <a:fillRef idx="0">
            <a:schemeClr val="accent4"/>
          </a:fillRef>
          <a:effectRef idx="0">
            <a:schemeClr val="accent4"/>
          </a:effectRef>
          <a:fontRef idx="minor">
            <a:schemeClr val="tx1"/>
          </a:fontRef>
        </p:style>
      </p:cxnSp>
      <p:sp>
        <p:nvSpPr>
          <p:cNvPr id="10" name="页脚占位符 3">
            <a:extLst>
              <a:ext uri="{FF2B5EF4-FFF2-40B4-BE49-F238E27FC236}">
                <a16:creationId xmlns:a16="http://schemas.microsoft.com/office/drawing/2014/main" id="{481A21AF-50BA-46E9-98A4-D00F7B46F21D}"/>
              </a:ext>
            </a:extLst>
          </p:cNvPr>
          <p:cNvSpPr txBox="1">
            <a:spLocks/>
          </p:cNvSpPr>
          <p:nvPr/>
        </p:nvSpPr>
        <p:spPr>
          <a:xfrm>
            <a:off x="-147374" y="9224509"/>
            <a:ext cx="7118216" cy="622924"/>
          </a:xfrm>
          <a:prstGeom prst="rect">
            <a:avLst/>
          </a:prstGeom>
        </p:spPr>
        <p:txBody>
          <a:bodyPr vert="horz" lIns="107031" tIns="53515" rIns="107031" bIns="53515" rtlCol="0" anchor="b"/>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e-DE" sz="600">
                <a:solidFill>
                  <a:schemeClr val="tx2">
                    <a:lumMod val="50000"/>
                    <a:lumOff val="50000"/>
                  </a:schemeClr>
                </a:solidFill>
                <a:latin typeface="Arial" panose="020B0604020202020204" pitchFamily="34" charset="0"/>
                <a:ea typeface="Microsoft YaHei" panose="020B0503020204020204" pitchFamily="34" charset="-122"/>
                <a:cs typeface="Arial" panose="020B0604020202020204" pitchFamily="34" charset="0"/>
              </a:rPr>
              <a:t>ROTREAT Abwasserreinigung GmbH • Anton-Mell-Weg 14 • 8053 Graz • Austria </a:t>
            </a:r>
          </a:p>
          <a:p>
            <a:pPr algn="ctr"/>
            <a:r>
              <a:rPr lang="de-DE" sz="600">
                <a:solidFill>
                  <a:schemeClr val="tx2">
                    <a:lumMod val="50000"/>
                    <a:lumOff val="50000"/>
                  </a:schemeClr>
                </a:solidFill>
                <a:latin typeface="Arial" panose="020B0604020202020204" pitchFamily="34" charset="0"/>
                <a:ea typeface="Microsoft YaHei" panose="020B0503020204020204" pitchFamily="34" charset="-122"/>
                <a:cs typeface="Arial" panose="020B0604020202020204" pitchFamily="34" charset="0"/>
              </a:rPr>
              <a:t>Tel: +43 316 28 22 22 • Fax: +43 316 28 22 22-4 • E-Mail: office@rotreat.net ∙ </a:t>
            </a:r>
            <a:r>
              <a:rPr lang="de-DE" sz="600" err="1">
                <a:solidFill>
                  <a:schemeClr val="tx2">
                    <a:lumMod val="50000"/>
                    <a:lumOff val="50000"/>
                  </a:schemeClr>
                </a:solidFill>
                <a:latin typeface="Arial" panose="020B0604020202020204" pitchFamily="34" charset="0"/>
                <a:ea typeface="Microsoft YaHei" panose="020B0503020204020204" pitchFamily="34" charset="-122"/>
                <a:cs typeface="Arial" panose="020B0604020202020204" pitchFamily="34" charset="0"/>
              </a:rPr>
              <a:t>homepage</a:t>
            </a:r>
            <a:r>
              <a:rPr lang="de-DE" sz="600">
                <a:solidFill>
                  <a:schemeClr val="tx2">
                    <a:lumMod val="50000"/>
                    <a:lumOff val="50000"/>
                  </a:schemeClr>
                </a:solidFill>
                <a:latin typeface="Arial" panose="020B0604020202020204" pitchFamily="34" charset="0"/>
                <a:ea typeface="Microsoft YaHei" panose="020B0503020204020204" pitchFamily="34" charset="-122"/>
                <a:cs typeface="Arial" panose="020B0604020202020204" pitchFamily="34" charset="0"/>
              </a:rPr>
              <a:t>: www.rotreat.net </a:t>
            </a:r>
          </a:p>
          <a:p>
            <a:pPr algn="ctr"/>
            <a:r>
              <a:rPr lang="de-DE" sz="600">
                <a:solidFill>
                  <a:schemeClr val="tx2">
                    <a:lumMod val="50000"/>
                    <a:lumOff val="50000"/>
                  </a:schemeClr>
                </a:solidFill>
                <a:latin typeface="Arial" panose="020B0604020202020204" pitchFamily="34" charset="0"/>
                <a:ea typeface="Microsoft YaHei" panose="020B0503020204020204" pitchFamily="34" charset="-122"/>
                <a:cs typeface="Arial" panose="020B0604020202020204" pitchFamily="34" charset="0"/>
              </a:rPr>
              <a:t>Sitz der Gesellschaft ist Seiersberg-</a:t>
            </a:r>
            <a:r>
              <a:rPr lang="de-DE" sz="600" err="1">
                <a:solidFill>
                  <a:schemeClr val="tx2">
                    <a:lumMod val="50000"/>
                    <a:lumOff val="50000"/>
                  </a:schemeClr>
                </a:solidFill>
                <a:latin typeface="Arial" panose="020B0604020202020204" pitchFamily="34" charset="0"/>
                <a:ea typeface="Microsoft YaHei" panose="020B0503020204020204" pitchFamily="34" charset="-122"/>
                <a:cs typeface="Arial" panose="020B0604020202020204" pitchFamily="34" charset="0"/>
              </a:rPr>
              <a:t>Pirka</a:t>
            </a:r>
            <a:r>
              <a:rPr lang="de-DE" sz="600">
                <a:solidFill>
                  <a:schemeClr val="tx2">
                    <a:lumMod val="50000"/>
                    <a:lumOff val="50000"/>
                  </a:schemeClr>
                </a:solidFill>
                <a:latin typeface="Arial" panose="020B0604020202020204" pitchFamily="34" charset="0"/>
                <a:ea typeface="Microsoft YaHei" panose="020B0503020204020204" pitchFamily="34" charset="-122"/>
                <a:cs typeface="Arial" panose="020B0604020202020204" pitchFamily="34" charset="0"/>
              </a:rPr>
              <a:t> • Handelsgericht Graz FN 180885h • Rechtsform: Gesellschaft mit beschränkter Haftung </a:t>
            </a:r>
          </a:p>
          <a:p>
            <a:pPr algn="ctr"/>
            <a:r>
              <a:rPr lang="de-DE" sz="600">
                <a:solidFill>
                  <a:schemeClr val="tx2">
                    <a:lumMod val="50000"/>
                    <a:lumOff val="50000"/>
                  </a:schemeClr>
                </a:solidFill>
                <a:latin typeface="Arial" panose="020B0604020202020204" pitchFamily="34" charset="0"/>
                <a:ea typeface="Microsoft YaHei" panose="020B0503020204020204" pitchFamily="34" charset="-122"/>
                <a:cs typeface="Arial" panose="020B0604020202020204" pitchFamily="34" charset="0"/>
              </a:rPr>
              <a:t>Bankverbindung: BKS Bank AG • Kaiserfeldgasse 15 • 8010 Graz • Austria </a:t>
            </a:r>
          </a:p>
          <a:p>
            <a:pPr algn="ctr"/>
            <a:r>
              <a:rPr lang="de-DE" sz="600" err="1">
                <a:solidFill>
                  <a:schemeClr val="tx2">
                    <a:lumMod val="50000"/>
                    <a:lumOff val="50000"/>
                  </a:schemeClr>
                </a:solidFill>
                <a:latin typeface="Arial" panose="020B0604020202020204" pitchFamily="34" charset="0"/>
                <a:ea typeface="Microsoft YaHei" panose="020B0503020204020204" pitchFamily="34" charset="-122"/>
                <a:cs typeface="Arial" panose="020B0604020202020204" pitchFamily="34" charset="0"/>
              </a:rPr>
              <a:t>Kto.Nr</a:t>
            </a:r>
            <a:r>
              <a:rPr lang="de-DE" sz="600">
                <a:solidFill>
                  <a:schemeClr val="tx2">
                    <a:lumMod val="50000"/>
                    <a:lumOff val="50000"/>
                  </a:schemeClr>
                </a:solidFill>
                <a:latin typeface="Arial" panose="020B0604020202020204" pitchFamily="34" charset="0"/>
                <a:ea typeface="Microsoft YaHei" panose="020B0503020204020204" pitchFamily="34" charset="-122"/>
                <a:cs typeface="Arial" panose="020B0604020202020204" pitchFamily="34" charset="0"/>
              </a:rPr>
              <a:t>. 180189750 • BLZ 17000 • BIC: BFKKAT2K • IBAN: AT581700000180189750 • UID Nr. ATU 63175833 • DVR Nr. 0043141</a:t>
            </a:r>
            <a:endParaRPr lang="de-DE" sz="600">
              <a:solidFill>
                <a:schemeClr val="tx2">
                  <a:lumMod val="50000"/>
                  <a:lumOff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15790067"/>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02T10:55:12.749"/>
    </inkml:context>
    <inkml:brush xml:id="br0">
      <inkml:brushProperty name="width" value="0.35" units="cm"/>
      <inkml:brushProperty name="height" value="0.35" units="cm"/>
      <inkml:brushProperty name="color" value="#FFFFFF"/>
    </inkml:brush>
  </inkml:definitions>
  <inkml:trace contextRef="#ctx0" brushRef="#br0">1 78 24575,'202'2'0,"209"-5"0,-393 2 0,0 0 0,1-1 0,-1-1 0,-1-1 0,33-11 0,-26 6-9,0 1-1,0 1 1,1 1-1,0 2 1,48-4-1,-3 0-1298</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03T13:56:42.953"/>
    </inkml:context>
    <inkml:brush xml:id="br0">
      <inkml:brushProperty name="width" value="0.35" units="cm"/>
      <inkml:brushProperty name="height" value="0.35" units="cm"/>
      <inkml:brushProperty name="color" value="#FFFFFF"/>
    </inkml:brush>
  </inkml:definitions>
  <inkml:trace contextRef="#ctx0" brushRef="#br0">7805 7779 16383 0 0,'0'0'0'0'0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03T13:56:42.954"/>
    </inkml:context>
    <inkml:brush xml:id="br0">
      <inkml:brushProperty name="width" value="0.35" units="cm"/>
      <inkml:brushProperty name="height" value="0.35" units="cm"/>
      <inkml:brushProperty name="color" value="#FFFFFF"/>
    </inkml:brush>
  </inkml:definitions>
  <inkml:trace contextRef="#ctx0" brushRef="#br0">7885 7800 16383 0 0,'3'0'0'0'0,"6"0"0"0"0,4 0 0 0 0,4 0 0 0 0,2 0 0 0 0,6 0 0 0 0,6 0 0 0 0,11 0 0 0 0,7 0 0 0 0,2 0 0 0 0,0 4 0 0 0,-6 0 0 0 0,-6 1 0 0 0,-6-1 0 0 0,-6-2 0 0 0,-3 0 0 0 0,-2-1 0 0 0,-1-1 0 0 0,-1 0 0 0 0,0 0 0 0 0,0 0 0 0 0,1 0 0 0 0,0 0 0 0 0,0-1 0 0 0,1 1 0 0 0,-1 0 0 0 0,1 0 0 0 0,-1 0 0 0 0,1 0 0 0 0,-1 0 0 0 0,4 0 0 0 0,5 0 0 0 0,1 0 0 0 0,-1 0 0 0 0,1 0 0 0 0,0 0 0 0 0,-2 0 0 0 0,-3 0 0 0 0,6 0 0 0 0,4 0 0 0 0,7 0 0 0 0,4 0 0 0 0,-2 0 0 0 0,-3 0 0 0 0,-3 0 0 0 0,-6 0 0 0 0,-1 0 0 0 0,-2 0 0 0 0,-2 0 0 0 0,-3 0 0 0 0,-2 0 0 0 0,-1 0 0 0 0,0 0 0 0 0,2 0 0 0 0,2 0 0 0 0,3 0 0 0 0,1 0 0 0 0,-1 0 0 0 0,-3 0 0 0 0,-1 0 0 0 0,2 0 0 0 0,0 0 0 0 0,0 0 0 0 0,-2 0 0 0 0,-2 0 0 0 0,4 0 0 0 0,0 0 0 0 0,3 0 0 0 0,3 0 0 0 0,0 0 0 0 0,-1 0 0 0 0,-4 0 0 0 0,-2 0 0 0 0,5 0 0 0 0,5 0 0 0 0,3 0 0 0 0,-1 0 0 0 0,1 0 0 0 0,-4 0 0 0 0,-3 0 0 0 0,-4 0 0 0 0,1 0 0 0 0,-1 0 0 0 0,-2 0 0 0 0,-1 0 0 0 0,-2 0 0 0 0,3 0 0 0 0,4 0 0 0 0,5 0 0 0 0,3 0 0 0 0,-1 0 0 0 0,-3 0 0 0 0,-1 0 0 0 0,3 0 0 0 0,5 0 0 0 0,3 0 0 0 0,5 0 0 0 0,-2 0 0 0 0,-5 0 0 0 0,-3 0 0 0 0,-4 0 0 0 0,-5 0 0 0 0,-3 0 0 0 0,-3 0 0 0 0,-2 0 0 0 0,-1 0 0 0 0,0 0 0 0 0,-1 0 0 0 0,1 0 0 0 0,0 0 0 0 0,0 0 0 0 0,4 0 0 0 0,1 0 0 0 0,0 0 0 0 0,-1 0 0 0 0,-1 0 0 0 0,3 0 0 0 0,4 0 0 0 0,4 0 0 0 0,3 0 0 0 0,3 0 0 0 0,1 0 0 0 0,-2 0 0 0 0,-5 0 0 0 0,-1 0 0 0 0,-2 0 0 0 0,-3 0 0 0 0,-3 0 0 0 0,-3 0 0 0 0,0 0 0 0 0,2 0 0 0 0,0 0 0 0 0,1 0 0 0 0,2 0 0 0 0,1 0 0 0 0,5 0 0 0 0,6 0 0 0 0,-2 0 0 0 0,1 0 0 0 0,-3 0 0 0 0,0 0 0 0 0,-3 0 0 0 0,-3 0 0 0 0,1 0 0 0 0,-2 0 0 0 0,-2 0 0 0 0,-2 0 0 0 0,3 0 0 0 0,3-3 0 0 0,4-2 0 0 0,3 0 0 0 0,2 1 0 0 0,3-2 0 0 0,-4 0 0 0 0,-4 0 0 0 0,-4 2 0 0 0,-5 1 0 0 0,-2 2 0 0 0,2 0 0 0 0,0 1 0 0 0,3 0 0 0 0,4 1 0 0 0,3-1 0 0 0,0 0 0 0 0,0 0 0 0 0,3 0 0 0 0,-3 0 0 0 0,-4 0 0 0 0,-3 1 0 0 0,0-2 0 0 0,0 1 0 0 0,1 0 0 0 0,3 0 0 0 0,8 0 0 0 0,3 0 0 0 0,5 0 0 0 0,-1 0 0 0 0,-3 0 0 0 0,-1 0 0 0 0,0 0 0 0 0,2 4 0 0 0,-2 1 0 0 0,-2 0 0 0 0,4-2 0 0 0,0 0 0 0 0,0-1 0 0 0,-4-2 0 0 0,-2 1 0 0 0,-4-1 0 0 0,-4 0 0 0 0,-5-1 0 0 0,-2 1 0 0 0,-3 0 0 0 0,-1 0 0 0 0,0 0 0 0 0,7 0 0 0 0,2 4 0 0 0,0 0 0 0 0,-1 1 0 0 0,-3-1 0 0 0,-1-2 0 0 0,-2 0 0 0 0,-1-1 0 0 0,0-1 0 0 0,-1 0 0 0 0,0 0 0 0 0,0 0 0 0 0,-3 0 0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02T11:40:08.610"/>
    </inkml:context>
    <inkml:brush xml:id="br0">
      <inkml:brushProperty name="width" value="0.35" units="cm"/>
      <inkml:brushProperty name="height" value="0.35" units="cm"/>
      <inkml:brushProperty name="color" value="#FFFFFF"/>
    </inkml:brush>
  </inkml:definitions>
  <inkml:trace contextRef="#ctx0" brushRef="#br0">0 1 24575,'26'1'0,"0"2"0,0 0 0,31 9 0,4 1 0,-29-9 0,1-2 0,53-2 0,-50-1 0,69 6 0,429 91 0,-259-57 0,-212-32 0,80 3 0,-111-11 0,0 2 0,0 0 0,0 3 0,-1 0 0,38 11 0,-48-10-41,0-2 1,0 0-1,0-1 0,1-1 0,27-3 1,-12 1-1081</inkml:trace>
</inkml:ink>
</file>

<file path=ppt/notesMasters/_rels/notesMaster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脚占位符 3">
            <a:extLst>
              <a:ext uri="{FF2B5EF4-FFF2-40B4-BE49-F238E27FC236}">
                <a16:creationId xmlns:a16="http://schemas.microsoft.com/office/drawing/2014/main" id="{BD600C45-A735-457F-1B99-E7DF85B69D0C}"/>
              </a:ext>
            </a:extLst>
          </p:cNvPr>
          <p:cNvSpPr txBox="1">
            <a:spLocks/>
          </p:cNvSpPr>
          <p:nvPr/>
        </p:nvSpPr>
        <p:spPr>
          <a:xfrm>
            <a:off x="-147374" y="9224509"/>
            <a:ext cx="7118216" cy="622924"/>
          </a:xfrm>
          <a:prstGeom prst="rect">
            <a:avLst/>
          </a:prstGeom>
        </p:spPr>
        <p:txBody>
          <a:bodyPr vert="horz" lIns="107031" tIns="53515" rIns="107031" bIns="53515" rtlCol="0" anchor="b"/>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e-DE" sz="600">
                <a:solidFill>
                  <a:schemeClr val="tx2">
                    <a:lumMod val="50000"/>
                    <a:lumOff val="50000"/>
                  </a:schemeClr>
                </a:solidFill>
                <a:latin typeface="Arial" panose="020B0604020202020204" pitchFamily="34" charset="0"/>
                <a:ea typeface="Microsoft YaHei" panose="020B0503020204020204" pitchFamily="34" charset="-122"/>
                <a:cs typeface="Arial" panose="020B0604020202020204" pitchFamily="34" charset="0"/>
              </a:rPr>
              <a:t>ROTREAT Abwasserreinigung GmbH • Anton-Mell-Weg 14 • 8053 Graz • Austria </a:t>
            </a:r>
          </a:p>
          <a:p>
            <a:pPr algn="ctr"/>
            <a:r>
              <a:rPr lang="de-DE" sz="600">
                <a:solidFill>
                  <a:schemeClr val="tx2">
                    <a:lumMod val="50000"/>
                    <a:lumOff val="50000"/>
                  </a:schemeClr>
                </a:solidFill>
                <a:latin typeface="Arial" panose="020B0604020202020204" pitchFamily="34" charset="0"/>
                <a:ea typeface="Microsoft YaHei" panose="020B0503020204020204" pitchFamily="34" charset="-122"/>
                <a:cs typeface="Arial" panose="020B0604020202020204" pitchFamily="34" charset="0"/>
              </a:rPr>
              <a:t>Tel: +43 316 28 22 22 • Fax: +43 316 28 22 22-4 • E-Mail: office@rotreat.net ∙ </a:t>
            </a:r>
            <a:r>
              <a:rPr lang="de-DE" sz="600" err="1">
                <a:solidFill>
                  <a:schemeClr val="tx2">
                    <a:lumMod val="50000"/>
                    <a:lumOff val="50000"/>
                  </a:schemeClr>
                </a:solidFill>
                <a:latin typeface="Arial" panose="020B0604020202020204" pitchFamily="34" charset="0"/>
                <a:ea typeface="Microsoft YaHei" panose="020B0503020204020204" pitchFamily="34" charset="-122"/>
                <a:cs typeface="Arial" panose="020B0604020202020204" pitchFamily="34" charset="0"/>
              </a:rPr>
              <a:t>homepage</a:t>
            </a:r>
            <a:r>
              <a:rPr lang="de-DE" sz="600">
                <a:solidFill>
                  <a:schemeClr val="tx2">
                    <a:lumMod val="50000"/>
                    <a:lumOff val="50000"/>
                  </a:schemeClr>
                </a:solidFill>
                <a:latin typeface="Arial" panose="020B0604020202020204" pitchFamily="34" charset="0"/>
                <a:ea typeface="Microsoft YaHei" panose="020B0503020204020204" pitchFamily="34" charset="-122"/>
                <a:cs typeface="Arial" panose="020B0604020202020204" pitchFamily="34" charset="0"/>
              </a:rPr>
              <a:t>: www.rotreat.net </a:t>
            </a:r>
          </a:p>
          <a:p>
            <a:pPr algn="ctr"/>
            <a:r>
              <a:rPr lang="de-DE" sz="600">
                <a:solidFill>
                  <a:schemeClr val="tx2">
                    <a:lumMod val="50000"/>
                    <a:lumOff val="50000"/>
                  </a:schemeClr>
                </a:solidFill>
                <a:latin typeface="Arial" panose="020B0604020202020204" pitchFamily="34" charset="0"/>
                <a:ea typeface="Microsoft YaHei" panose="020B0503020204020204" pitchFamily="34" charset="-122"/>
                <a:cs typeface="Arial" panose="020B0604020202020204" pitchFamily="34" charset="0"/>
              </a:rPr>
              <a:t>Sitz der Gesellschaft ist Seiersberg-</a:t>
            </a:r>
            <a:r>
              <a:rPr lang="de-DE" sz="600" err="1">
                <a:solidFill>
                  <a:schemeClr val="tx2">
                    <a:lumMod val="50000"/>
                    <a:lumOff val="50000"/>
                  </a:schemeClr>
                </a:solidFill>
                <a:latin typeface="Arial" panose="020B0604020202020204" pitchFamily="34" charset="0"/>
                <a:ea typeface="Microsoft YaHei" panose="020B0503020204020204" pitchFamily="34" charset="-122"/>
                <a:cs typeface="Arial" panose="020B0604020202020204" pitchFamily="34" charset="0"/>
              </a:rPr>
              <a:t>Pirka</a:t>
            </a:r>
            <a:r>
              <a:rPr lang="de-DE" sz="600">
                <a:solidFill>
                  <a:schemeClr val="tx2">
                    <a:lumMod val="50000"/>
                    <a:lumOff val="50000"/>
                  </a:schemeClr>
                </a:solidFill>
                <a:latin typeface="Arial" panose="020B0604020202020204" pitchFamily="34" charset="0"/>
                <a:ea typeface="Microsoft YaHei" panose="020B0503020204020204" pitchFamily="34" charset="-122"/>
                <a:cs typeface="Arial" panose="020B0604020202020204" pitchFamily="34" charset="0"/>
              </a:rPr>
              <a:t> • Handelsgericht Graz FN 180885h • Rechtsform: Gesellschaft mit beschränkter Haftung </a:t>
            </a:r>
          </a:p>
          <a:p>
            <a:pPr algn="ctr"/>
            <a:r>
              <a:rPr lang="de-DE" sz="600">
                <a:solidFill>
                  <a:schemeClr val="tx2">
                    <a:lumMod val="50000"/>
                    <a:lumOff val="50000"/>
                  </a:schemeClr>
                </a:solidFill>
                <a:latin typeface="Arial" panose="020B0604020202020204" pitchFamily="34" charset="0"/>
                <a:ea typeface="Microsoft YaHei" panose="020B0503020204020204" pitchFamily="34" charset="-122"/>
                <a:cs typeface="Arial" panose="020B0604020202020204" pitchFamily="34" charset="0"/>
              </a:rPr>
              <a:t>Bankverbindung: BKS Bank AG • Kaiserfeldgasse 15 • 8010 Graz • Austria </a:t>
            </a:r>
          </a:p>
          <a:p>
            <a:pPr algn="ctr"/>
            <a:r>
              <a:rPr lang="de-DE" sz="600" err="1">
                <a:solidFill>
                  <a:schemeClr val="tx2">
                    <a:lumMod val="50000"/>
                    <a:lumOff val="50000"/>
                  </a:schemeClr>
                </a:solidFill>
                <a:latin typeface="Arial" panose="020B0604020202020204" pitchFamily="34" charset="0"/>
                <a:ea typeface="Microsoft YaHei" panose="020B0503020204020204" pitchFamily="34" charset="-122"/>
                <a:cs typeface="Arial" panose="020B0604020202020204" pitchFamily="34" charset="0"/>
              </a:rPr>
              <a:t>Kto.Nr</a:t>
            </a:r>
            <a:r>
              <a:rPr lang="de-DE" sz="600">
                <a:solidFill>
                  <a:schemeClr val="tx2">
                    <a:lumMod val="50000"/>
                    <a:lumOff val="50000"/>
                  </a:schemeClr>
                </a:solidFill>
                <a:latin typeface="Arial" panose="020B0604020202020204" pitchFamily="34" charset="0"/>
                <a:ea typeface="Microsoft YaHei" panose="020B0503020204020204" pitchFamily="34" charset="-122"/>
                <a:cs typeface="Arial" panose="020B0604020202020204" pitchFamily="34" charset="0"/>
              </a:rPr>
              <a:t>. 180189750 • BLZ 17000 • BIC: BFKKAT2K • IBAN: AT581700000180189750 • UID Nr. ATU 63175833 • DVR Nr. 0043141</a:t>
            </a:r>
            <a:endParaRPr lang="de-DE" sz="600">
              <a:solidFill>
                <a:schemeClr val="tx2">
                  <a:lumMod val="50000"/>
                  <a:lumOff val="50000"/>
                </a:schemeClr>
              </a:solidFill>
              <a:latin typeface="Arial" panose="020B0604020202020204" pitchFamily="34" charset="0"/>
              <a:cs typeface="Arial" panose="020B0604020202020204" pitchFamily="34" charset="0"/>
            </a:endParaRPr>
          </a:p>
        </p:txBody>
      </p:sp>
      <p:pic>
        <p:nvPicPr>
          <p:cNvPr id="3" name="图片 2">
            <a:extLst>
              <a:ext uri="{FF2B5EF4-FFF2-40B4-BE49-F238E27FC236}">
                <a16:creationId xmlns:a16="http://schemas.microsoft.com/office/drawing/2014/main" id="{AFA4F54D-696D-9857-B935-B3BF05796045}"/>
              </a:ext>
            </a:extLst>
          </p:cNvPr>
          <p:cNvPicPr>
            <a:picLocks noChangeAspect="1"/>
          </p:cNvPicPr>
          <p:nvPr/>
        </p:nvPicPr>
        <p:blipFill>
          <a:blip r:embed="rId2"/>
          <a:stretch>
            <a:fillRect/>
          </a:stretch>
        </p:blipFill>
        <p:spPr>
          <a:xfrm>
            <a:off x="691281" y="240648"/>
            <a:ext cx="1563098" cy="350304"/>
          </a:xfrm>
          <a:prstGeom prst="rect">
            <a:avLst/>
          </a:prstGeom>
        </p:spPr>
      </p:pic>
      <p:cxnSp>
        <p:nvCxnSpPr>
          <p:cNvPr id="4" name="AutoShape 2">
            <a:extLst>
              <a:ext uri="{FF2B5EF4-FFF2-40B4-BE49-F238E27FC236}">
                <a16:creationId xmlns:a16="http://schemas.microsoft.com/office/drawing/2014/main" id="{9E6B6F08-73F1-3E76-3295-BD5FA8C01DAA}"/>
              </a:ext>
            </a:extLst>
          </p:cNvPr>
          <p:cNvCxnSpPr>
            <a:cxnSpLocks noChangeShapeType="1"/>
          </p:cNvCxnSpPr>
          <p:nvPr/>
        </p:nvCxnSpPr>
        <p:spPr bwMode="auto">
          <a:xfrm>
            <a:off x="0" y="609430"/>
            <a:ext cx="6797675" cy="0"/>
          </a:xfrm>
          <a:prstGeom prst="straightConnector1">
            <a:avLst/>
          </a:prstGeom>
          <a:ln w="3175">
            <a:solidFill>
              <a:srgbClr val="0070C0"/>
            </a:solidFill>
            <a:headEnd/>
            <a:tailEnd/>
          </a:ln>
          <a:extLst>
            <a:ext uri="{909E8E84-426E-40DD-AFC4-6F175D3DCCD1}">
              <a14:hiddenFill xmlns:a14="http://schemas.microsoft.com/office/drawing/2010/main">
                <a:noFill/>
              </a14:hiddenFill>
            </a:ext>
          </a:extLst>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32641854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mdpi.com/membranes/membranes-13-00181/article_deploy/html/images/membranes-13-00181-g003.png"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s://www.mdpi.com/2077-0375/13/2/181"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107031" tIns="53515" rIns="107031" bIns="53515"/>
          <a:lstStyle/>
          <a:p>
            <a:r>
              <a:rPr lang="en-US" dirty="0" err="1"/>
              <a:t>honour</a:t>
            </a:r>
            <a:r>
              <a:rPr lang="en-US" dirty="0"/>
              <a:t> for me to present you today our experiences in membrane-based wastewater treatment for waste management plants</a:t>
            </a:r>
          </a:p>
        </p:txBody>
      </p:sp>
      <p:sp>
        <p:nvSpPr>
          <p:cNvPr id="4" name="Slide Number Placeholder 3"/>
          <p:cNvSpPr>
            <a:spLocks noGrp="1"/>
          </p:cNvSpPr>
          <p:nvPr>
            <p:ph type="sldNum" sz="quarter" idx="10"/>
          </p:nvPr>
        </p:nvSpPr>
        <p:spPr/>
        <p:txBody>
          <a:bodyPr lIns="107031" tIns="53515" rIns="107031" bIns="53515"/>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20688" y="1241425"/>
            <a:ext cx="5956300" cy="3349625"/>
          </a:xfrm>
          <a:prstGeom prst="rect">
            <a:avLst/>
          </a:prstGeom>
          <a:noFill/>
          <a:ln w="12700">
            <a:solidFill>
              <a:prstClr val="black"/>
            </a:solidFill>
          </a:ln>
        </p:spPr>
      </p:sp>
      <p:sp>
        <p:nvSpPr>
          <p:cNvPr id="3" name="Notizenplatzhalter 2"/>
          <p:cNvSpPr>
            <a:spLocks noGrp="1"/>
          </p:cNvSpPr>
          <p:nvPr>
            <p:ph type="body" idx="1"/>
          </p:nvPr>
        </p:nvSpPr>
        <p:spPr>
          <a:xfrm>
            <a:off x="679768" y="4777194"/>
            <a:ext cx="5438140" cy="3908614"/>
          </a:xfrm>
          <a:prstGeom prst="rect">
            <a:avLst/>
          </a:prstGeom>
        </p:spPr>
        <p:txBody>
          <a:bodyPr lIns="107031" tIns="53515" rIns="107031" bIns="53515"/>
          <a:lstStyle/>
          <a:p>
            <a:pPr marL="200682" indent="-200682">
              <a:buFont typeface="Arial" panose="020B0604020202020204" pitchFamily="34" charset="0"/>
              <a:buChar char="•"/>
            </a:pPr>
            <a:r>
              <a:rPr lang="de-DE" dirty="0"/>
              <a:t>Pumps, </a:t>
            </a:r>
            <a:r>
              <a:rPr lang="de-DE" dirty="0" err="1"/>
              <a:t>ventilation</a:t>
            </a:r>
            <a:r>
              <a:rPr lang="de-DE" dirty="0"/>
              <a:t>, </a:t>
            </a:r>
            <a:r>
              <a:rPr lang="de-DE" dirty="0" err="1"/>
              <a:t>controll</a:t>
            </a:r>
            <a:r>
              <a:rPr lang="de-DE" dirty="0"/>
              <a:t> </a:t>
            </a:r>
            <a:r>
              <a:rPr lang="de-DE" dirty="0" err="1"/>
              <a:t>system</a:t>
            </a:r>
            <a:r>
              <a:rPr lang="de-DE" dirty="0"/>
              <a:t>, PLS all in  a 40‘‘ </a:t>
            </a:r>
            <a:r>
              <a:rPr lang="de-DE" dirty="0" err="1"/>
              <a:t>operating</a:t>
            </a:r>
            <a:r>
              <a:rPr lang="de-DE" dirty="0"/>
              <a:t> </a:t>
            </a:r>
            <a:r>
              <a:rPr lang="de-DE" dirty="0" err="1"/>
              <a:t>container</a:t>
            </a:r>
            <a:endParaRPr lang="de-DE" dirty="0"/>
          </a:p>
          <a:p>
            <a:pPr marL="200682" indent="-200682">
              <a:buFont typeface="Arial" panose="020B0604020202020204" pitchFamily="34" charset="0"/>
              <a:buChar char="•"/>
            </a:pPr>
            <a:r>
              <a:rPr lang="de-DE" dirty="0" err="1"/>
              <a:t>Adjacent</a:t>
            </a:r>
            <a:r>
              <a:rPr lang="de-DE" dirty="0"/>
              <a:t> a </a:t>
            </a:r>
            <a:r>
              <a:rPr lang="de-DE" dirty="0" err="1"/>
              <a:t>concrete</a:t>
            </a:r>
            <a:r>
              <a:rPr lang="de-DE" dirty="0"/>
              <a:t> </a:t>
            </a:r>
            <a:r>
              <a:rPr lang="de-DE" dirty="0" err="1"/>
              <a:t>biology</a:t>
            </a:r>
            <a:r>
              <a:rPr lang="de-DE" dirty="0"/>
              <a:t> </a:t>
            </a:r>
            <a:r>
              <a:rPr lang="de-DE" dirty="0" err="1"/>
              <a:t>basin</a:t>
            </a:r>
            <a:r>
              <a:rPr lang="de-DE" dirty="0"/>
              <a:t> </a:t>
            </a:r>
            <a:r>
              <a:rPr lang="de-DE" dirty="0" err="1"/>
              <a:t>with</a:t>
            </a:r>
            <a:r>
              <a:rPr lang="de-DE" dirty="0"/>
              <a:t> </a:t>
            </a:r>
            <a:r>
              <a:rPr lang="de-DE" dirty="0" err="1"/>
              <a:t>aeration</a:t>
            </a:r>
            <a:r>
              <a:rPr lang="de-DE" dirty="0"/>
              <a:t> and </a:t>
            </a:r>
            <a:r>
              <a:rPr lang="de-DE" dirty="0" err="1"/>
              <a:t>membrane</a:t>
            </a:r>
            <a:r>
              <a:rPr lang="de-DE" dirty="0"/>
              <a:t> </a:t>
            </a:r>
            <a:r>
              <a:rPr lang="de-DE" dirty="0" err="1"/>
              <a:t>module</a:t>
            </a:r>
            <a:r>
              <a:rPr lang="de-DE" dirty="0"/>
              <a:t> and </a:t>
            </a:r>
            <a:r>
              <a:rPr lang="de-DE" dirty="0" err="1"/>
              <a:t>recirculation</a:t>
            </a:r>
            <a:r>
              <a:rPr lang="de-DE" dirty="0"/>
              <a:t> pump and </a:t>
            </a:r>
            <a:r>
              <a:rPr lang="de-DE" dirty="0" err="1"/>
              <a:t>spraying</a:t>
            </a:r>
            <a:r>
              <a:rPr lang="de-DE" dirty="0"/>
              <a:t> </a:t>
            </a:r>
            <a:r>
              <a:rPr lang="de-DE" dirty="0" err="1"/>
              <a:t>nozzle</a:t>
            </a:r>
            <a:endParaRPr lang="de-DE" dirty="0"/>
          </a:p>
          <a:p>
            <a:pPr marL="200682" indent="-200682">
              <a:buFont typeface="Arial" panose="020B0604020202020204" pitchFamily="34" charset="0"/>
              <a:buChar char="•"/>
            </a:pPr>
            <a:r>
              <a:rPr lang="de-DE" dirty="0"/>
              <a:t>Goal: </a:t>
            </a:r>
            <a:r>
              <a:rPr lang="de-DE" dirty="0" err="1"/>
              <a:t>emptying</a:t>
            </a:r>
            <a:r>
              <a:rPr lang="de-DE" dirty="0"/>
              <a:t> </a:t>
            </a:r>
            <a:r>
              <a:rPr lang="de-DE" dirty="0" err="1"/>
              <a:t>of</a:t>
            </a:r>
            <a:r>
              <a:rPr lang="de-DE" dirty="0"/>
              <a:t> </a:t>
            </a:r>
            <a:r>
              <a:rPr lang="de-DE" dirty="0" err="1"/>
              <a:t>the</a:t>
            </a:r>
            <a:r>
              <a:rPr lang="de-DE" dirty="0"/>
              <a:t> </a:t>
            </a:r>
            <a:r>
              <a:rPr lang="de-DE" dirty="0" err="1"/>
              <a:t>sedimentation</a:t>
            </a:r>
            <a:r>
              <a:rPr lang="de-DE" dirty="0"/>
              <a:t> </a:t>
            </a:r>
            <a:r>
              <a:rPr lang="de-DE" dirty="0" err="1"/>
              <a:t>basin</a:t>
            </a:r>
            <a:r>
              <a:rPr lang="de-DE" dirty="0"/>
              <a:t> in </a:t>
            </a:r>
            <a:r>
              <a:rPr lang="de-DE" dirty="0" err="1"/>
              <a:t>under</a:t>
            </a:r>
            <a:r>
              <a:rPr lang="de-DE" dirty="0"/>
              <a:t> 45 </a:t>
            </a:r>
            <a:r>
              <a:rPr lang="de-DE" dirty="0" err="1"/>
              <a:t>hours</a:t>
            </a:r>
            <a:r>
              <a:rPr lang="de-DE" dirty="0"/>
              <a:t> </a:t>
            </a:r>
            <a:r>
              <a:rPr lang="de-DE" dirty="0" err="1"/>
              <a:t>which</a:t>
            </a:r>
            <a:r>
              <a:rPr lang="de-DE" dirty="0"/>
              <a:t> </a:t>
            </a:r>
            <a:r>
              <a:rPr lang="de-DE" dirty="0" err="1"/>
              <a:t>leads</a:t>
            </a:r>
            <a:r>
              <a:rPr lang="de-DE" dirty="0"/>
              <a:t> </a:t>
            </a:r>
            <a:r>
              <a:rPr lang="de-DE" dirty="0" err="1"/>
              <a:t>to</a:t>
            </a:r>
            <a:r>
              <a:rPr lang="de-DE" dirty="0"/>
              <a:t> a </a:t>
            </a:r>
            <a:r>
              <a:rPr lang="de-DE" dirty="0" err="1"/>
              <a:t>necessary</a:t>
            </a:r>
            <a:r>
              <a:rPr lang="de-DE" dirty="0"/>
              <a:t> </a:t>
            </a:r>
            <a:r>
              <a:rPr lang="de-DE" dirty="0" err="1"/>
              <a:t>throughput</a:t>
            </a:r>
            <a:r>
              <a:rPr lang="de-DE" dirty="0"/>
              <a:t> </a:t>
            </a:r>
            <a:r>
              <a:rPr lang="de-DE" dirty="0" err="1"/>
              <a:t>of</a:t>
            </a:r>
            <a:r>
              <a:rPr lang="de-DE" dirty="0"/>
              <a:t> 380 m³/d </a:t>
            </a:r>
            <a:r>
              <a:rPr lang="de-DE" dirty="0" err="1"/>
              <a:t>or</a:t>
            </a:r>
            <a:r>
              <a:rPr lang="de-DE" dirty="0"/>
              <a:t> 16 m³/h</a:t>
            </a:r>
          </a:p>
          <a:p>
            <a:pPr marL="200682" indent="-200682">
              <a:buFont typeface="Arial" panose="020B0604020202020204" pitchFamily="34" charset="0"/>
              <a:buChar char="•"/>
            </a:pPr>
            <a:r>
              <a:rPr lang="de-DE" dirty="0"/>
              <a:t>The </a:t>
            </a:r>
            <a:r>
              <a:rPr lang="de-DE" dirty="0" err="1"/>
              <a:t>filtration</a:t>
            </a:r>
            <a:r>
              <a:rPr lang="de-DE" dirty="0"/>
              <a:t> </a:t>
            </a:r>
            <a:r>
              <a:rPr lang="de-DE" dirty="0" err="1"/>
              <a:t>capacity</a:t>
            </a:r>
            <a:r>
              <a:rPr lang="de-DE" dirty="0"/>
              <a:t> </a:t>
            </a:r>
            <a:r>
              <a:rPr lang="de-DE" dirty="0" err="1"/>
              <a:t>is</a:t>
            </a:r>
            <a:r>
              <a:rPr lang="de-DE" dirty="0"/>
              <a:t> </a:t>
            </a:r>
            <a:r>
              <a:rPr lang="de-DE" dirty="0" err="1"/>
              <a:t>depending</a:t>
            </a:r>
            <a:r>
              <a:rPr lang="de-DE" dirty="0"/>
              <a:t> on </a:t>
            </a:r>
            <a:r>
              <a:rPr lang="de-DE" dirty="0" err="1"/>
              <a:t>the</a:t>
            </a:r>
            <a:r>
              <a:rPr lang="de-DE" dirty="0"/>
              <a:t> </a:t>
            </a:r>
            <a:r>
              <a:rPr lang="de-DE" dirty="0" err="1"/>
              <a:t>level</a:t>
            </a:r>
            <a:r>
              <a:rPr lang="de-DE" dirty="0"/>
              <a:t> in </a:t>
            </a:r>
            <a:r>
              <a:rPr lang="de-DE" dirty="0" err="1"/>
              <a:t>the</a:t>
            </a:r>
            <a:r>
              <a:rPr lang="de-DE" dirty="0"/>
              <a:t> </a:t>
            </a:r>
            <a:r>
              <a:rPr lang="de-DE" dirty="0" err="1"/>
              <a:t>sedimentation</a:t>
            </a:r>
            <a:r>
              <a:rPr lang="de-DE" dirty="0"/>
              <a:t> </a:t>
            </a:r>
            <a:r>
              <a:rPr lang="de-DE" dirty="0" err="1"/>
              <a:t>basin</a:t>
            </a:r>
            <a:endParaRPr lang="de-DE" dirty="0"/>
          </a:p>
          <a:p>
            <a:endParaRPr lang="de-DE" dirty="0"/>
          </a:p>
        </p:txBody>
      </p:sp>
    </p:spTree>
    <p:extLst>
      <p:ext uri="{BB962C8B-B14F-4D97-AF65-F5344CB8AC3E}">
        <p14:creationId xmlns:p14="http://schemas.microsoft.com/office/powerpoint/2010/main" val="4122926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20688" y="1241425"/>
            <a:ext cx="5956300" cy="3349625"/>
          </a:xfrm>
          <a:prstGeom prst="rect">
            <a:avLst/>
          </a:prstGeom>
          <a:noFill/>
          <a:ln w="12700">
            <a:solidFill>
              <a:prstClr val="black"/>
            </a:solidFill>
          </a:ln>
        </p:spPr>
      </p:sp>
      <p:sp>
        <p:nvSpPr>
          <p:cNvPr id="3" name="Notizenplatzhalter 2"/>
          <p:cNvSpPr>
            <a:spLocks noGrp="1"/>
          </p:cNvSpPr>
          <p:nvPr>
            <p:ph type="body" idx="1"/>
          </p:nvPr>
        </p:nvSpPr>
        <p:spPr>
          <a:xfrm>
            <a:off x="679768" y="4777194"/>
            <a:ext cx="5438140" cy="3908614"/>
          </a:xfrm>
          <a:prstGeom prst="rect">
            <a:avLst/>
          </a:prstGeom>
        </p:spPr>
        <p:txBody>
          <a:bodyPr lIns="107031" tIns="53515" rIns="107031" bIns="53515"/>
          <a:lstStyle/>
          <a:p>
            <a:r>
              <a:rPr lang="de-DE" dirty="0"/>
              <a:t>COD </a:t>
            </a:r>
            <a:r>
              <a:rPr lang="de-DE" dirty="0" err="1"/>
              <a:t>outlet</a:t>
            </a:r>
            <a:r>
              <a:rPr lang="de-DE" dirty="0"/>
              <a:t> was </a:t>
            </a:r>
            <a:r>
              <a:rPr lang="de-DE" dirty="0" err="1"/>
              <a:t>safely</a:t>
            </a:r>
            <a:r>
              <a:rPr lang="de-DE" dirty="0"/>
              <a:t> </a:t>
            </a:r>
            <a:r>
              <a:rPr lang="de-DE" dirty="0" err="1"/>
              <a:t>under</a:t>
            </a:r>
            <a:r>
              <a:rPr lang="de-DE" dirty="0"/>
              <a:t> </a:t>
            </a:r>
            <a:r>
              <a:rPr lang="de-DE" dirty="0" err="1"/>
              <a:t>the</a:t>
            </a:r>
            <a:r>
              <a:rPr lang="de-DE" dirty="0"/>
              <a:t> </a:t>
            </a:r>
            <a:r>
              <a:rPr lang="de-DE" dirty="0" err="1"/>
              <a:t>removal</a:t>
            </a:r>
            <a:r>
              <a:rPr lang="de-DE" dirty="0"/>
              <a:t> </a:t>
            </a:r>
            <a:r>
              <a:rPr lang="de-DE" dirty="0" err="1"/>
              <a:t>limit</a:t>
            </a:r>
            <a:r>
              <a:rPr lang="de-DE" dirty="0"/>
              <a:t> </a:t>
            </a:r>
            <a:r>
              <a:rPr lang="de-DE" dirty="0" err="1"/>
              <a:t>threshold</a:t>
            </a:r>
            <a:endParaRPr lang="de-DE" dirty="0"/>
          </a:p>
          <a:p>
            <a:r>
              <a:rPr lang="de-DE" dirty="0"/>
              <a:t>COD </a:t>
            </a:r>
            <a:r>
              <a:rPr lang="de-DE" dirty="0" err="1"/>
              <a:t>degradation</a:t>
            </a:r>
            <a:r>
              <a:rPr lang="de-DE" dirty="0"/>
              <a:t> was </a:t>
            </a:r>
            <a:r>
              <a:rPr lang="de-DE" dirty="0" err="1"/>
              <a:t>constantly</a:t>
            </a:r>
            <a:r>
              <a:rPr lang="de-DE" dirty="0"/>
              <a:t> </a:t>
            </a:r>
            <a:r>
              <a:rPr lang="de-DE" dirty="0" err="1"/>
              <a:t>over</a:t>
            </a:r>
            <a:r>
              <a:rPr lang="de-DE" dirty="0"/>
              <a:t> 90 %</a:t>
            </a:r>
          </a:p>
          <a:p>
            <a:endParaRPr lang="de-DE" dirty="0"/>
          </a:p>
        </p:txBody>
      </p:sp>
    </p:spTree>
    <p:extLst>
      <p:ext uri="{BB962C8B-B14F-4D97-AF65-F5344CB8AC3E}">
        <p14:creationId xmlns:p14="http://schemas.microsoft.com/office/powerpoint/2010/main" val="651379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20688" y="1241425"/>
            <a:ext cx="5956300" cy="3349625"/>
          </a:xfrm>
          <a:prstGeom prst="rect">
            <a:avLst/>
          </a:prstGeom>
          <a:noFill/>
          <a:ln w="12700">
            <a:solidFill>
              <a:prstClr val="black"/>
            </a:solidFill>
          </a:ln>
        </p:spPr>
      </p:sp>
      <p:sp>
        <p:nvSpPr>
          <p:cNvPr id="3" name="Notizenplatzhalter 2"/>
          <p:cNvSpPr>
            <a:spLocks noGrp="1"/>
          </p:cNvSpPr>
          <p:nvPr>
            <p:ph type="body" idx="1"/>
          </p:nvPr>
        </p:nvSpPr>
        <p:spPr>
          <a:xfrm>
            <a:off x="679768" y="4777194"/>
            <a:ext cx="5438140" cy="3908614"/>
          </a:xfrm>
          <a:prstGeom prst="rect">
            <a:avLst/>
          </a:prstGeom>
        </p:spPr>
        <p:txBody>
          <a:bodyPr lIns="107031" tIns="53515" rIns="107031" bIns="53515"/>
          <a:lstStyle/>
          <a:p>
            <a:endParaRPr lang="de-DE" dirty="0"/>
          </a:p>
        </p:txBody>
      </p:sp>
    </p:spTree>
    <p:extLst>
      <p:ext uri="{BB962C8B-B14F-4D97-AF65-F5344CB8AC3E}">
        <p14:creationId xmlns:p14="http://schemas.microsoft.com/office/powerpoint/2010/main" val="22646133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20688" y="1241425"/>
            <a:ext cx="5956300" cy="3349625"/>
          </a:xfrm>
          <a:prstGeom prst="rect">
            <a:avLst/>
          </a:prstGeom>
          <a:noFill/>
          <a:ln w="12700">
            <a:solidFill>
              <a:prstClr val="black"/>
            </a:solidFill>
          </a:ln>
        </p:spPr>
      </p:sp>
      <p:sp>
        <p:nvSpPr>
          <p:cNvPr id="3" name="Notizenplatzhalter 2"/>
          <p:cNvSpPr>
            <a:spLocks noGrp="1"/>
          </p:cNvSpPr>
          <p:nvPr>
            <p:ph type="body" idx="1"/>
          </p:nvPr>
        </p:nvSpPr>
        <p:spPr>
          <a:xfrm>
            <a:off x="679768" y="4777194"/>
            <a:ext cx="5438140" cy="3908614"/>
          </a:xfrm>
          <a:prstGeom prst="rect">
            <a:avLst/>
          </a:prstGeom>
        </p:spPr>
        <p:txBody>
          <a:bodyPr lIns="107031" tIns="53515" rIns="107031" bIns="53515"/>
          <a:lstStyle/>
          <a:p>
            <a:r>
              <a:rPr lang="de-DE" sz="1400" b="1" dirty="0"/>
              <a:t>Sinnhaftigkeit der Pilotierung</a:t>
            </a:r>
          </a:p>
          <a:p>
            <a:r>
              <a:rPr lang="de-DE" sz="1400" dirty="0"/>
              <a:t>Vor allem in der Industrie kann die Abwassermenge und –</a:t>
            </a:r>
            <a:r>
              <a:rPr lang="de-DE" sz="1400" dirty="0" err="1"/>
              <a:t>zusammensetzung</a:t>
            </a:r>
            <a:r>
              <a:rPr lang="de-DE" sz="1400" dirty="0"/>
              <a:t> betriebsbedingt stark schwanken und auch die Inhaltsstoffe sind sehr betriebsspezifisch. Die Durchführung eines Pilotversuches bietet dabei erhebliche Vorteile, um das Abwasser, die Betriebsbedingungen, aber auch die oft entscheidende menschliche Komponente in der Betriebsführung kennen zu lernen. Bei der in diesem Beitrag vorgestellten Anlage konnte mit der Pilotierung die grundsätzliche Eignung des Prozesses festgestellt und dadurch auch das technische und unternehmerische Risiko für Planer, Lieferant und Auftraggeber minimiert werden.</a:t>
            </a:r>
          </a:p>
          <a:p>
            <a:endParaRPr lang="de-DE" dirty="0"/>
          </a:p>
        </p:txBody>
      </p:sp>
    </p:spTree>
    <p:extLst>
      <p:ext uri="{BB962C8B-B14F-4D97-AF65-F5344CB8AC3E}">
        <p14:creationId xmlns:p14="http://schemas.microsoft.com/office/powerpoint/2010/main" val="23140891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22275" y="1241425"/>
            <a:ext cx="5953125" cy="3349625"/>
          </a:xfrm>
          <a:prstGeom prst="rect">
            <a:avLst/>
          </a:prstGeom>
          <a:noFill/>
          <a:ln w="12700">
            <a:solidFill>
              <a:prstClr val="black"/>
            </a:solidFill>
          </a:ln>
        </p:spPr>
      </p:sp>
      <p:sp>
        <p:nvSpPr>
          <p:cNvPr id="3" name="Notizenplatzhalter 2"/>
          <p:cNvSpPr>
            <a:spLocks noGrp="1"/>
          </p:cNvSpPr>
          <p:nvPr>
            <p:ph type="body" idx="1"/>
          </p:nvPr>
        </p:nvSpPr>
        <p:spPr>
          <a:xfrm>
            <a:off x="679450" y="4776788"/>
            <a:ext cx="5438775" cy="3908425"/>
          </a:xfrm>
          <a:prstGeom prst="rect">
            <a:avLst/>
          </a:prstGeom>
        </p:spPr>
        <p:txBody>
          <a:bodyPr/>
          <a:lstStyle/>
          <a:p>
            <a:endParaRPr lang="de-AT" dirty="0"/>
          </a:p>
        </p:txBody>
      </p:sp>
    </p:spTree>
    <p:extLst>
      <p:ext uri="{BB962C8B-B14F-4D97-AF65-F5344CB8AC3E}">
        <p14:creationId xmlns:p14="http://schemas.microsoft.com/office/powerpoint/2010/main" val="4716753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20688" y="1241425"/>
            <a:ext cx="5956300" cy="3349625"/>
          </a:xfrm>
          <a:prstGeom prst="rect">
            <a:avLst/>
          </a:prstGeom>
          <a:noFill/>
          <a:ln w="12700">
            <a:solidFill>
              <a:prstClr val="black"/>
            </a:solidFill>
          </a:ln>
        </p:spPr>
      </p:sp>
      <p:sp>
        <p:nvSpPr>
          <p:cNvPr id="3" name="Notizenplatzhalter 2"/>
          <p:cNvSpPr>
            <a:spLocks noGrp="1"/>
          </p:cNvSpPr>
          <p:nvPr>
            <p:ph type="body" idx="1"/>
          </p:nvPr>
        </p:nvSpPr>
        <p:spPr>
          <a:xfrm>
            <a:off x="679768" y="4777194"/>
            <a:ext cx="5438140" cy="3908614"/>
          </a:xfrm>
          <a:prstGeom prst="rect">
            <a:avLst/>
          </a:prstGeom>
        </p:spPr>
        <p:txBody>
          <a:bodyPr lIns="107031" tIns="53515" rIns="107031" bIns="53515"/>
          <a:lstStyle/>
          <a:p>
            <a:r>
              <a:rPr lang="en-US" dirty="0"/>
              <a:t>Fig. 2 Water system of the Netherlands excluding cooling water for four different water reuse scenarios: </a:t>
            </a:r>
          </a:p>
          <a:p>
            <a:r>
              <a:rPr lang="en-US" dirty="0"/>
              <a:t>Reuse of WWTP-effluent for irrigation A, reuse of industrial effluent for irrigation B, reuse of WWTP-effluent for industry C, reuse of WWTP-effluent for groundwater replenishment D. The flows and the net pressure on the groundwater system are given in million m3 year−1. The sources and assumptions are given in the main text and in SI 1 and are here omitted for readability. Flows affected by the water reuse are given in italics and marked with an asterisk</a:t>
            </a:r>
          </a:p>
          <a:p>
            <a:endParaRPr lang="en-US" dirty="0"/>
          </a:p>
          <a:p>
            <a:r>
              <a:rPr lang="de-DE" dirty="0" err="1"/>
              <a:t>Increasing</a:t>
            </a:r>
            <a:r>
              <a:rPr lang="de-DE" dirty="0"/>
              <a:t> </a:t>
            </a:r>
            <a:r>
              <a:rPr lang="de-DE" dirty="0" err="1"/>
              <a:t>Water</a:t>
            </a:r>
            <a:r>
              <a:rPr lang="de-DE" dirty="0"/>
              <a:t> System </a:t>
            </a:r>
            <a:r>
              <a:rPr lang="de-DE" dirty="0" err="1"/>
              <a:t>Robustness</a:t>
            </a:r>
            <a:r>
              <a:rPr lang="de-DE" dirty="0"/>
              <a:t> in </a:t>
            </a:r>
            <a:r>
              <a:rPr lang="de-DE" dirty="0" err="1"/>
              <a:t>the</a:t>
            </a:r>
            <a:r>
              <a:rPr lang="de-DE" dirty="0"/>
              <a:t> </a:t>
            </a:r>
            <a:r>
              <a:rPr lang="de-DE" dirty="0" err="1"/>
              <a:t>Netherlands</a:t>
            </a:r>
            <a:r>
              <a:rPr lang="de-DE" dirty="0"/>
              <a:t>: </a:t>
            </a:r>
          </a:p>
          <a:p>
            <a:r>
              <a:rPr lang="de-DE" dirty="0"/>
              <a:t>Potential </a:t>
            </a:r>
            <a:r>
              <a:rPr lang="de-DE" dirty="0" err="1"/>
              <a:t>of</a:t>
            </a:r>
            <a:r>
              <a:rPr lang="de-DE" dirty="0"/>
              <a:t> Cross‑</a:t>
            </a:r>
            <a:r>
              <a:rPr lang="de-DE" dirty="0" err="1"/>
              <a:t>Sectoral</a:t>
            </a:r>
            <a:r>
              <a:rPr lang="de-DE" dirty="0"/>
              <a:t> </a:t>
            </a:r>
            <a:r>
              <a:rPr lang="de-DE" dirty="0" err="1"/>
              <a:t>Water</a:t>
            </a:r>
            <a:r>
              <a:rPr lang="de-DE" dirty="0"/>
              <a:t> Reuse</a:t>
            </a:r>
          </a:p>
          <a:p>
            <a:r>
              <a:rPr lang="de-DE" dirty="0"/>
              <a:t>G. J. Pronk1 · S. F. Stofberg1 · T. C. G. W. Van Dooren1 · M. M. L. Dingemans1,2 · </a:t>
            </a:r>
          </a:p>
          <a:p>
            <a:r>
              <a:rPr lang="de-DE" dirty="0"/>
              <a:t>J. Frijns1 · N. E. Koeman‑Stein1 · P. W. M. H. Smeets1 · R. P. Bartholomeus1,3</a:t>
            </a:r>
          </a:p>
          <a:p>
            <a:r>
              <a:rPr lang="de-DE" dirty="0" err="1"/>
              <a:t>Received</a:t>
            </a:r>
            <a:r>
              <a:rPr lang="de-DE" dirty="0"/>
              <a:t>: 24 March 2021 / </a:t>
            </a:r>
            <a:r>
              <a:rPr lang="de-DE" dirty="0" err="1"/>
              <a:t>Accepted</a:t>
            </a:r>
            <a:r>
              <a:rPr lang="de-DE" dirty="0"/>
              <a:t>: 20 </a:t>
            </a:r>
            <a:r>
              <a:rPr lang="de-DE" dirty="0" err="1"/>
              <a:t>July</a:t>
            </a:r>
            <a:r>
              <a:rPr lang="de-DE" dirty="0"/>
              <a:t> 2021 </a:t>
            </a:r>
          </a:p>
          <a:p>
            <a:r>
              <a:rPr lang="de-DE" dirty="0"/>
              <a:t>© The </a:t>
            </a:r>
            <a:r>
              <a:rPr lang="de-DE" dirty="0" err="1"/>
              <a:t>Author</a:t>
            </a:r>
            <a:r>
              <a:rPr lang="de-DE" dirty="0"/>
              <a:t>(s) 2021</a:t>
            </a:r>
            <a:r>
              <a:rPr lang="en-US" dirty="0"/>
              <a:t>  https://doi.org/10.1007/s11269-021-02912-5</a:t>
            </a:r>
            <a:endParaRPr lang="de-DE" dirty="0"/>
          </a:p>
        </p:txBody>
      </p:sp>
    </p:spTree>
    <p:extLst>
      <p:ext uri="{BB962C8B-B14F-4D97-AF65-F5344CB8AC3E}">
        <p14:creationId xmlns:p14="http://schemas.microsoft.com/office/powerpoint/2010/main" val="8504983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107031" tIns="53515" rIns="107031" bIns="53515"/>
          <a:lstStyle/>
          <a:p>
            <a:endParaRPr lang="en-US"/>
          </a:p>
        </p:txBody>
      </p:sp>
      <p:sp>
        <p:nvSpPr>
          <p:cNvPr id="4" name="Slide Number Placeholder 3"/>
          <p:cNvSpPr>
            <a:spLocks noGrp="1"/>
          </p:cNvSpPr>
          <p:nvPr>
            <p:ph type="sldNum" sz="quarter" idx="10"/>
          </p:nvPr>
        </p:nvSpPr>
        <p:spPr/>
        <p:txBody>
          <a:bodyPr lIns="107031" tIns="53515" rIns="107031" bIns="53515"/>
          <a:lstStyle/>
          <a:p>
            <a:fld id="{F7021451-1387-4CA6-816F-3879F97B5CBC}" type="slidenum">
              <a:rPr lang="en-US"/>
              <a:t>45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107031" tIns="53515" rIns="107031" bIns="53515"/>
          <a:lstStyle/>
          <a:p>
            <a:endParaRPr lang="en-US"/>
          </a:p>
        </p:txBody>
      </p:sp>
      <p:sp>
        <p:nvSpPr>
          <p:cNvPr id="4" name="Slide Number Placeholder 3"/>
          <p:cNvSpPr>
            <a:spLocks noGrp="1"/>
          </p:cNvSpPr>
          <p:nvPr>
            <p:ph type="sldNum" sz="quarter" idx="10"/>
          </p:nvPr>
        </p:nvSpPr>
        <p:spPr/>
        <p:txBody>
          <a:bodyPr lIns="107031" tIns="53515" rIns="107031" bIns="53515"/>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107031" tIns="53515" rIns="107031" bIns="53515"/>
          <a:lstStyle/>
          <a:p>
            <a:endParaRPr lang="en-US"/>
          </a:p>
        </p:txBody>
      </p:sp>
      <p:sp>
        <p:nvSpPr>
          <p:cNvPr id="4" name="Slide Number Placeholder 3"/>
          <p:cNvSpPr>
            <a:spLocks noGrp="1"/>
          </p:cNvSpPr>
          <p:nvPr>
            <p:ph type="sldNum" sz="quarter" idx="10"/>
          </p:nvPr>
        </p:nvSpPr>
        <p:spPr/>
        <p:txBody>
          <a:bodyPr lIns="107031" tIns="53515" rIns="107031" bIns="53515"/>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107031" tIns="53515" rIns="107031" bIns="53515"/>
          <a:lstStyle/>
          <a:p>
            <a:endParaRPr lang="en-US"/>
          </a:p>
        </p:txBody>
      </p:sp>
      <p:sp>
        <p:nvSpPr>
          <p:cNvPr id="4" name="Slide Number Placeholder 3"/>
          <p:cNvSpPr>
            <a:spLocks noGrp="1"/>
          </p:cNvSpPr>
          <p:nvPr>
            <p:ph type="sldNum" sz="quarter" idx="10"/>
          </p:nvPr>
        </p:nvSpPr>
        <p:spPr/>
        <p:txBody>
          <a:bodyPr lIns="107031" tIns="53515" rIns="107031" bIns="53515"/>
          <a:lstStyle/>
          <a:p>
            <a:fld id="{F7021451-1387-4CA6-816F-3879F97B5CBC}" type="slidenum">
              <a:rPr lang="en-US"/>
              <a:t>4</a:t>
            </a:fld>
            <a:endParaRPr lang="en-US"/>
          </a:p>
        </p:txBody>
      </p:sp>
    </p:spTree>
    <p:extLst>
      <p:ext uri="{BB962C8B-B14F-4D97-AF65-F5344CB8AC3E}">
        <p14:creationId xmlns:p14="http://schemas.microsoft.com/office/powerpoint/2010/main" val="3318254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107031" tIns="53515" rIns="107031" bIns="53515"/>
          <a:lstStyle/>
          <a:p>
            <a:endParaRPr lang="en-US"/>
          </a:p>
        </p:txBody>
      </p:sp>
      <p:sp>
        <p:nvSpPr>
          <p:cNvPr id="4" name="Slide Number Placeholder 3"/>
          <p:cNvSpPr>
            <a:spLocks noGrp="1"/>
          </p:cNvSpPr>
          <p:nvPr>
            <p:ph type="sldNum" sz="quarter" idx="10"/>
          </p:nvPr>
        </p:nvSpPr>
        <p:spPr/>
        <p:txBody>
          <a:bodyPr lIns="107031" tIns="53515" rIns="107031" bIns="53515"/>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22275" y="1241425"/>
            <a:ext cx="5953125" cy="3349625"/>
          </a:xfrm>
          <a:prstGeom prst="rect">
            <a:avLst/>
          </a:prstGeom>
          <a:noFill/>
          <a:ln w="12700">
            <a:solidFill>
              <a:prstClr val="black"/>
            </a:solidFill>
          </a:ln>
        </p:spPr>
      </p:sp>
      <p:sp>
        <p:nvSpPr>
          <p:cNvPr id="3" name="Notizenplatzhalter 2"/>
          <p:cNvSpPr>
            <a:spLocks noGrp="1"/>
          </p:cNvSpPr>
          <p:nvPr>
            <p:ph type="body" idx="1"/>
          </p:nvPr>
        </p:nvSpPr>
        <p:spPr>
          <a:xfrm>
            <a:off x="679450" y="4776788"/>
            <a:ext cx="5438775" cy="3908425"/>
          </a:xfrm>
          <a:prstGeom prst="rect">
            <a:avLst/>
          </a:prstGeom>
        </p:spPr>
        <p:txBody>
          <a:bodyPr/>
          <a:lstStyle/>
          <a:p>
            <a:r>
              <a:rPr lang="de-DE" sz="1800" i="1" dirty="0">
                <a:solidFill>
                  <a:srgbClr val="595959"/>
                </a:solidFill>
                <a:effectLst/>
                <a:latin typeface="Calibri" panose="020F0502020204030204" pitchFamily="34" charset="0"/>
                <a:hlinkClick r:id="rId3"/>
              </a:rPr>
              <a:t>https://www.mdpi.com/membranes/membranes-13-00181/article_deploy/html/images/membranes-13-00181-g003.png</a:t>
            </a:r>
            <a:endParaRPr lang="de-DE" sz="1800" dirty="0">
              <a:effectLst/>
              <a:latin typeface="Calibri" panose="020F0502020204030204" pitchFamily="34" charset="0"/>
            </a:endParaRPr>
          </a:p>
          <a:p>
            <a:pPr marL="0" marR="0">
              <a:spcBef>
                <a:spcPts val="0"/>
              </a:spcBef>
              <a:spcAft>
                <a:spcPts val="0"/>
              </a:spcAft>
            </a:pPr>
            <a:r>
              <a:rPr lang="de-DE" sz="1800" b="1" dirty="0">
                <a:solidFill>
                  <a:srgbClr val="222222"/>
                </a:solidFill>
                <a:effectLst/>
                <a:highlight>
                  <a:srgbClr val="FFFFFF"/>
                </a:highlight>
                <a:latin typeface="Arial" panose="020B0604020202020204" pitchFamily="34" charset="0"/>
              </a:rPr>
              <a:t>Figure 3.</a:t>
            </a:r>
            <a:r>
              <a:rPr lang="de-DE" sz="1800" dirty="0">
                <a:effectLst/>
                <a:latin typeface="Calibri" panose="020F0502020204030204" pitchFamily="34" charset="0"/>
              </a:rPr>
              <a:t> (</a:t>
            </a:r>
            <a:r>
              <a:rPr lang="de-DE" sz="1800" b="1" dirty="0">
                <a:solidFill>
                  <a:srgbClr val="222222"/>
                </a:solidFill>
                <a:effectLst/>
                <a:highlight>
                  <a:srgbClr val="FFFFFF"/>
                </a:highlight>
                <a:latin typeface="Arial" panose="020B0604020202020204" pitchFamily="34" charset="0"/>
              </a:rPr>
              <a:t>a</a:t>
            </a:r>
            <a:r>
              <a:rPr lang="de-DE" sz="1800" dirty="0">
                <a:effectLst/>
                <a:latin typeface="Calibri" panose="020F0502020204030204" pitchFamily="34" charset="0"/>
              </a:rPr>
              <a:t>) </a:t>
            </a:r>
            <a:r>
              <a:rPr lang="de-DE" sz="1800" dirty="0" err="1">
                <a:effectLst/>
                <a:latin typeface="Calibri" panose="020F0502020204030204" pitchFamily="34" charset="0"/>
              </a:rPr>
              <a:t>Conventional</a:t>
            </a:r>
            <a:r>
              <a:rPr lang="de-DE" sz="1800" dirty="0">
                <a:effectLst/>
                <a:latin typeface="Calibri" panose="020F0502020204030204" pitchFamily="34" charset="0"/>
              </a:rPr>
              <a:t> </a:t>
            </a:r>
            <a:r>
              <a:rPr lang="de-DE" sz="1800" dirty="0" err="1">
                <a:effectLst/>
                <a:latin typeface="Calibri" panose="020F0502020204030204" pitchFamily="34" charset="0"/>
              </a:rPr>
              <a:t>activated</a:t>
            </a:r>
            <a:r>
              <a:rPr lang="de-DE" sz="1800" dirty="0">
                <a:effectLst/>
                <a:latin typeface="Calibri" panose="020F0502020204030204" pitchFamily="34" charset="0"/>
              </a:rPr>
              <a:t> </a:t>
            </a:r>
            <a:r>
              <a:rPr lang="de-DE" sz="1800" dirty="0" err="1">
                <a:effectLst/>
                <a:latin typeface="Calibri" panose="020F0502020204030204" pitchFamily="34" charset="0"/>
              </a:rPr>
              <a:t>sludge</a:t>
            </a:r>
            <a:r>
              <a:rPr lang="de-DE" sz="1800" dirty="0">
                <a:effectLst/>
                <a:latin typeface="Calibri" panose="020F0502020204030204" pitchFamily="34" charset="0"/>
              </a:rPr>
              <a:t> </a:t>
            </a:r>
            <a:r>
              <a:rPr lang="de-DE" sz="1800" dirty="0" err="1">
                <a:effectLst/>
                <a:latin typeface="Calibri" panose="020F0502020204030204" pitchFamily="34" charset="0"/>
              </a:rPr>
              <a:t>process</a:t>
            </a:r>
            <a:r>
              <a:rPr lang="de-DE" sz="1800" dirty="0">
                <a:effectLst/>
                <a:latin typeface="Calibri" panose="020F0502020204030204" pitchFamily="34" charset="0"/>
              </a:rPr>
              <a:t> + </a:t>
            </a:r>
            <a:r>
              <a:rPr lang="de-DE" sz="1800" dirty="0" err="1">
                <a:effectLst/>
                <a:latin typeface="Calibri" panose="020F0502020204030204" pitchFamily="34" charset="0"/>
              </a:rPr>
              <a:t>tertiary</a:t>
            </a:r>
            <a:r>
              <a:rPr lang="de-DE" sz="1800" dirty="0">
                <a:effectLst/>
                <a:latin typeface="Calibri" panose="020F0502020204030204" pitchFamily="34" charset="0"/>
              </a:rPr>
              <a:t> </a:t>
            </a:r>
            <a:r>
              <a:rPr lang="de-DE" sz="1800" dirty="0" err="1">
                <a:effectLst/>
                <a:latin typeface="Calibri" panose="020F0502020204030204" pitchFamily="34" charset="0"/>
              </a:rPr>
              <a:t>filtration</a:t>
            </a:r>
            <a:r>
              <a:rPr lang="de-DE" sz="1800" dirty="0">
                <a:effectLst/>
                <a:latin typeface="Calibri" panose="020F0502020204030204" pitchFamily="34" charset="0"/>
              </a:rPr>
              <a:t>, (</a:t>
            </a:r>
            <a:r>
              <a:rPr lang="de-DE" sz="1800" b="1" dirty="0">
                <a:solidFill>
                  <a:srgbClr val="222222"/>
                </a:solidFill>
                <a:effectLst/>
                <a:highlight>
                  <a:srgbClr val="FFFFFF"/>
                </a:highlight>
                <a:latin typeface="Arial" panose="020B0604020202020204" pitchFamily="34" charset="0"/>
              </a:rPr>
              <a:t>b</a:t>
            </a:r>
            <a:r>
              <a:rPr lang="de-DE" sz="1800" dirty="0">
                <a:effectLst/>
                <a:latin typeface="Calibri" panose="020F0502020204030204" pitchFamily="34" charset="0"/>
              </a:rPr>
              <a:t>) </a:t>
            </a:r>
            <a:r>
              <a:rPr lang="de-DE" sz="1800" dirty="0" err="1">
                <a:effectLst/>
                <a:latin typeface="Calibri" panose="020F0502020204030204" pitchFamily="34" charset="0"/>
              </a:rPr>
              <a:t>immersed</a:t>
            </a:r>
            <a:r>
              <a:rPr lang="de-DE" sz="1800" dirty="0">
                <a:effectLst/>
                <a:latin typeface="Calibri" panose="020F0502020204030204" pitchFamily="34" charset="0"/>
              </a:rPr>
              <a:t> MBR, (</a:t>
            </a:r>
            <a:r>
              <a:rPr lang="de-DE" sz="1800" b="1" dirty="0">
                <a:solidFill>
                  <a:srgbClr val="222222"/>
                </a:solidFill>
                <a:effectLst/>
                <a:highlight>
                  <a:srgbClr val="FFFFFF"/>
                </a:highlight>
                <a:latin typeface="Arial" panose="020B0604020202020204" pitchFamily="34" charset="0"/>
              </a:rPr>
              <a:t>c</a:t>
            </a:r>
            <a:r>
              <a:rPr lang="de-DE" sz="1800" dirty="0">
                <a:effectLst/>
                <a:latin typeface="Calibri" panose="020F0502020204030204" pitchFamily="34" charset="0"/>
              </a:rPr>
              <a:t>) </a:t>
            </a:r>
            <a:r>
              <a:rPr lang="de-DE" sz="1800" dirty="0" err="1">
                <a:effectLst/>
                <a:latin typeface="Calibri" panose="020F0502020204030204" pitchFamily="34" charset="0"/>
              </a:rPr>
              <a:t>side</a:t>
            </a:r>
            <a:r>
              <a:rPr lang="de-DE" sz="1800" dirty="0">
                <a:effectLst/>
                <a:latin typeface="Calibri" panose="020F0502020204030204" pitchFamily="34" charset="0"/>
              </a:rPr>
              <a:t>-stream MBR.</a:t>
            </a:r>
          </a:p>
          <a:p>
            <a:r>
              <a:rPr lang="de-DE" sz="1800" i="1">
                <a:solidFill>
                  <a:srgbClr val="595959"/>
                </a:solidFill>
                <a:effectLst/>
                <a:latin typeface="Calibri" panose="020F0502020204030204" pitchFamily="34" charset="0"/>
              </a:rPr>
              <a:t>Aus &lt;</a:t>
            </a:r>
            <a:r>
              <a:rPr lang="de-DE" sz="1800" i="1">
                <a:solidFill>
                  <a:srgbClr val="595959"/>
                </a:solidFill>
                <a:effectLst/>
                <a:latin typeface="Calibri" panose="020F0502020204030204" pitchFamily="34" charset="0"/>
                <a:hlinkClick r:id="rId4"/>
              </a:rPr>
              <a:t>https://www.mdpi.com/2077-0375/13/2/181</a:t>
            </a:r>
            <a:r>
              <a:rPr lang="de-DE" sz="1800" i="1">
                <a:solidFill>
                  <a:srgbClr val="595959"/>
                </a:solidFill>
                <a:effectLst/>
                <a:latin typeface="Calibri" panose="020F0502020204030204" pitchFamily="34" charset="0"/>
              </a:rPr>
              <a:t>&gt; </a:t>
            </a:r>
            <a:endParaRPr lang="de-DE" sz="1800">
              <a:effectLst/>
              <a:latin typeface="Calibri" panose="020F0502020204030204" pitchFamily="34" charset="0"/>
            </a:endParaRPr>
          </a:p>
          <a:p>
            <a:endParaRPr lang="de-DE"/>
          </a:p>
        </p:txBody>
      </p:sp>
    </p:spTree>
    <p:extLst>
      <p:ext uri="{BB962C8B-B14F-4D97-AF65-F5344CB8AC3E}">
        <p14:creationId xmlns:p14="http://schemas.microsoft.com/office/powerpoint/2010/main" val="39821370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20688" y="1241425"/>
            <a:ext cx="5956300" cy="3349625"/>
          </a:xfrm>
          <a:prstGeom prst="rect">
            <a:avLst/>
          </a:prstGeom>
          <a:noFill/>
          <a:ln w="12700">
            <a:solidFill>
              <a:prstClr val="black"/>
            </a:solidFill>
          </a:ln>
        </p:spPr>
      </p:sp>
      <p:sp>
        <p:nvSpPr>
          <p:cNvPr id="3" name="Notizenplatzhalter 2"/>
          <p:cNvSpPr>
            <a:spLocks noGrp="1"/>
          </p:cNvSpPr>
          <p:nvPr>
            <p:ph type="body" idx="1"/>
          </p:nvPr>
        </p:nvSpPr>
        <p:spPr>
          <a:xfrm>
            <a:off x="679768" y="4777194"/>
            <a:ext cx="5438140" cy="3908614"/>
          </a:xfrm>
          <a:prstGeom prst="rect">
            <a:avLst/>
          </a:prstGeom>
        </p:spPr>
        <p:txBody>
          <a:bodyPr lIns="107031" tIns="53515" rIns="107031" bIns="53515"/>
          <a:lstStyle/>
          <a:p>
            <a:pPr marL="200682" indent="-200682">
              <a:buFont typeface="Arial" panose="020B0604020202020204" pitchFamily="34" charset="0"/>
              <a:buChar char="•"/>
            </a:pPr>
            <a:r>
              <a:rPr lang="de-DE" dirty="0"/>
              <a:t>Oberflächenwasser – Nachfolgeprojekt, Pilotierung 2018/2019, IBN Großanlage August 2020</a:t>
            </a:r>
          </a:p>
          <a:p>
            <a:pPr marL="200682" indent="-200682">
              <a:buFont typeface="Arial" panose="020B0604020202020204" pitchFamily="34" charset="0"/>
              <a:buChar char="•"/>
            </a:pPr>
            <a:endParaRPr lang="de-DE" dirty="0"/>
          </a:p>
          <a:p>
            <a:pPr marL="200682" indent="-200682">
              <a:buFont typeface="Arial" panose="020B0604020202020204" pitchFamily="34" charset="0"/>
              <a:buChar char="•"/>
            </a:pPr>
            <a:r>
              <a:rPr lang="de-DE" dirty="0"/>
              <a:t>Kommunales Abwasser (Anpassung einer Teichkläranlage) - 2002</a:t>
            </a:r>
          </a:p>
          <a:p>
            <a:r>
              <a:rPr lang="de-DE" dirty="0"/>
              <a:t>Im Teich CSB Reduktion auf 300 mg/l =&gt; Nitrifikation + restliche CSB-Entfernung in der MBR; seit 2002</a:t>
            </a:r>
          </a:p>
          <a:p>
            <a:endParaRPr lang="de-DE" dirty="0"/>
          </a:p>
          <a:p>
            <a:pPr marL="200682" indent="-200682">
              <a:buFont typeface="Arial" panose="020B0604020202020204" pitchFamily="34" charset="0"/>
              <a:buChar char="•"/>
            </a:pPr>
            <a:r>
              <a:rPr lang="de-DE" dirty="0"/>
              <a:t>Flüssige Abfälle (Nachreinigung nach Verdampfung und Flotation) – 2016 </a:t>
            </a:r>
          </a:p>
          <a:p>
            <a:pPr marL="735835" lvl="1" indent="-200682">
              <a:buFont typeface="Arial" panose="020B0604020202020204" pitchFamily="34" charset="0"/>
              <a:buChar char="•"/>
            </a:pPr>
            <a:r>
              <a:rPr lang="de-DE" dirty="0"/>
              <a:t>Flüssige Abfälle = Öl-Wasser-Gemische, Emulsionen =&gt; </a:t>
            </a:r>
            <a:r>
              <a:rPr lang="de-DE" dirty="0" err="1"/>
              <a:t>Verdampferdestillate</a:t>
            </a:r>
            <a:r>
              <a:rPr lang="de-DE" dirty="0"/>
              <a:t>, Ablauf aus Flotationsanlagen</a:t>
            </a:r>
          </a:p>
          <a:p>
            <a:pPr marL="735835" lvl="1" indent="-200682">
              <a:buFont typeface="Arial" panose="020B0604020202020204" pitchFamily="34" charset="0"/>
              <a:buChar char="•"/>
            </a:pPr>
            <a:r>
              <a:rPr lang="de-DE" dirty="0"/>
              <a:t>90 m³/d</a:t>
            </a:r>
          </a:p>
          <a:p>
            <a:pPr marL="735835" lvl="1" indent="-200682">
              <a:buFont typeface="Arial" panose="020B0604020202020204" pitchFamily="34" charset="0"/>
              <a:buChar char="•"/>
            </a:pPr>
            <a:r>
              <a:rPr lang="de-DE" dirty="0"/>
              <a:t>Indirekteinleitung</a:t>
            </a:r>
          </a:p>
          <a:p>
            <a:pPr marL="200682" indent="-200682">
              <a:buFont typeface="Arial" panose="020B0604020202020204" pitchFamily="34" charset="0"/>
              <a:buChar char="•"/>
            </a:pPr>
            <a:endParaRPr lang="de-DE" dirty="0"/>
          </a:p>
          <a:p>
            <a:pPr marL="200682" indent="-200682">
              <a:buFont typeface="Arial" panose="020B0604020202020204" pitchFamily="34" charset="0"/>
              <a:buChar char="•"/>
            </a:pPr>
            <a:r>
              <a:rPr lang="de-DE" dirty="0"/>
              <a:t>Deponiesickerwasser (Deponie A) – 1994</a:t>
            </a:r>
          </a:p>
          <a:p>
            <a:pPr marL="200682" indent="-200682">
              <a:buFont typeface="Arial" panose="020B0604020202020204" pitchFamily="34" charset="0"/>
              <a:buChar char="•"/>
            </a:pPr>
            <a:r>
              <a:rPr lang="de-DE" dirty="0"/>
              <a:t>Deponie Pilotierung (Deponie B) - 2018 </a:t>
            </a:r>
          </a:p>
          <a:p>
            <a:pPr marL="200682" indent="-200682">
              <a:buFont typeface="Arial" panose="020B0604020202020204" pitchFamily="34" charset="0"/>
              <a:buChar char="•"/>
            </a:pPr>
            <a:r>
              <a:rPr lang="de-DE" dirty="0"/>
              <a:t>Deponie C Pilotierung (laufend)</a:t>
            </a:r>
          </a:p>
          <a:p>
            <a:pPr marL="200682" indent="-200682">
              <a:buFont typeface="Arial" panose="020B0604020202020204" pitchFamily="34" charset="0"/>
              <a:buChar char="•"/>
            </a:pPr>
            <a:r>
              <a:rPr lang="de-DE" dirty="0"/>
              <a:t>Getränkeabfüllung (Anpassung einer SBR-Anlage) – 2018</a:t>
            </a:r>
          </a:p>
          <a:p>
            <a:pPr marL="735835" lvl="1" indent="-200682">
              <a:buFont typeface="Arial" panose="020B0604020202020204" pitchFamily="34" charset="0"/>
              <a:buChar char="•"/>
            </a:pPr>
            <a:r>
              <a:rPr lang="de-DE" dirty="0"/>
              <a:t>180 m³ Volumen</a:t>
            </a:r>
          </a:p>
          <a:p>
            <a:pPr marL="735835" lvl="1" indent="-200682">
              <a:buFont typeface="Arial" panose="020B0604020202020204" pitchFamily="34" charset="0"/>
              <a:buChar char="•"/>
            </a:pPr>
            <a:r>
              <a:rPr lang="de-DE" dirty="0"/>
              <a:t>60 m³/d</a:t>
            </a:r>
          </a:p>
          <a:p>
            <a:pPr marL="735835" lvl="1" indent="-200682">
              <a:buFont typeface="Arial" panose="020B0604020202020204" pitchFamily="34" charset="0"/>
              <a:buChar char="•"/>
            </a:pPr>
            <a:r>
              <a:rPr lang="de-DE" dirty="0"/>
              <a:t>Tlw. &gt; 10.000 mg CSB/l</a:t>
            </a:r>
          </a:p>
          <a:p>
            <a:pPr marL="735835" lvl="1" indent="-200682">
              <a:buFont typeface="Arial" panose="020B0604020202020204" pitchFamily="34" charset="0"/>
              <a:buChar char="•"/>
            </a:pPr>
            <a:r>
              <a:rPr lang="de-DE" dirty="0"/>
              <a:t>Indirekteinleitung</a:t>
            </a:r>
          </a:p>
          <a:p>
            <a:pPr marL="200682" indent="-200682" defTabSz="1070305">
              <a:buFont typeface="Arial" panose="020B0604020202020204" pitchFamily="34" charset="0"/>
              <a:buChar char="•"/>
              <a:defRPr/>
            </a:pPr>
            <a:r>
              <a:rPr lang="de-DE" dirty="0"/>
              <a:t>Biodieselerzeugung - 2008</a:t>
            </a:r>
          </a:p>
          <a:p>
            <a:endParaRPr lang="de-AT" dirty="0"/>
          </a:p>
          <a:p>
            <a:endParaRPr lang="de-DE" dirty="0"/>
          </a:p>
        </p:txBody>
      </p:sp>
    </p:spTree>
    <p:extLst>
      <p:ext uri="{BB962C8B-B14F-4D97-AF65-F5344CB8AC3E}">
        <p14:creationId xmlns:p14="http://schemas.microsoft.com/office/powerpoint/2010/main" val="15350299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20688" y="1241425"/>
            <a:ext cx="5956300" cy="3349625"/>
          </a:xfrm>
          <a:prstGeom prst="rect">
            <a:avLst/>
          </a:prstGeom>
          <a:noFill/>
          <a:ln w="12700">
            <a:solidFill>
              <a:prstClr val="black"/>
            </a:solidFill>
          </a:ln>
        </p:spPr>
      </p:sp>
      <p:sp>
        <p:nvSpPr>
          <p:cNvPr id="3" name="Notizenplatzhalter 2"/>
          <p:cNvSpPr>
            <a:spLocks noGrp="1"/>
          </p:cNvSpPr>
          <p:nvPr>
            <p:ph type="body" idx="1"/>
          </p:nvPr>
        </p:nvSpPr>
        <p:spPr>
          <a:xfrm>
            <a:off x="679768" y="4777194"/>
            <a:ext cx="5438140" cy="3908614"/>
          </a:xfrm>
          <a:prstGeom prst="rect">
            <a:avLst/>
          </a:prstGeom>
        </p:spPr>
        <p:txBody>
          <a:bodyPr lIns="107031" tIns="53515" rIns="107031" bIns="53515"/>
          <a:lstStyle/>
          <a:p>
            <a:r>
              <a:rPr lang="de-DE" err="1"/>
              <a:t>according</a:t>
            </a:r>
            <a:r>
              <a:rPr lang="de-DE"/>
              <a:t> </a:t>
            </a:r>
            <a:r>
              <a:rPr lang="de-DE" err="1"/>
              <a:t>to</a:t>
            </a:r>
            <a:r>
              <a:rPr lang="de-DE"/>
              <a:t> Austrian </a:t>
            </a:r>
            <a:r>
              <a:rPr lang="de-DE" err="1"/>
              <a:t>water</a:t>
            </a:r>
            <a:r>
              <a:rPr lang="de-DE"/>
              <a:t> </a:t>
            </a:r>
            <a:r>
              <a:rPr lang="de-DE" err="1"/>
              <a:t>law</a:t>
            </a:r>
            <a:endParaRPr lang="de-DE"/>
          </a:p>
        </p:txBody>
      </p:sp>
    </p:spTree>
    <p:extLst>
      <p:ext uri="{BB962C8B-B14F-4D97-AF65-F5344CB8AC3E}">
        <p14:creationId xmlns:p14="http://schemas.microsoft.com/office/powerpoint/2010/main" val="2762161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107031" tIns="53515" rIns="107031" bIns="53515"/>
          <a:lstStyle/>
          <a:p>
            <a:pPr marL="200682" indent="-200682">
              <a:buFont typeface="Arial" panose="020B0604020202020204" pitchFamily="34" charset="0"/>
              <a:buChar char="•"/>
            </a:pPr>
            <a:r>
              <a:rPr lang="de-DE" dirty="0"/>
              <a:t>CSB Grenzwert wird seit IBN eingehalten</a:t>
            </a:r>
          </a:p>
          <a:p>
            <a:pPr marL="200682" indent="-200682">
              <a:buFont typeface="Arial" panose="020B0604020202020204" pitchFamily="34" charset="0"/>
              <a:buChar char="•"/>
            </a:pPr>
            <a:r>
              <a:rPr lang="de-DE" dirty="0"/>
              <a:t>Auch alle anderen vorgeschriebenen Grenzwerte (Kohlenwasserstoffe, Tenside, lipophile Stoffe) werden ausreichend gut eliminiert</a:t>
            </a:r>
          </a:p>
          <a:p>
            <a:pPr marL="200682" indent="-200682">
              <a:buFont typeface="Arial" panose="020B0604020202020204" pitchFamily="34" charset="0"/>
              <a:buChar char="•"/>
            </a:pPr>
            <a:r>
              <a:rPr lang="de-DE" dirty="0"/>
              <a:t>Keine Probleme mit Schaum =&gt; Sprühsystem ausreichend</a:t>
            </a:r>
          </a:p>
          <a:p>
            <a:pPr marL="200682" indent="-200682">
              <a:buFont typeface="Arial" panose="020B0604020202020204" pitchFamily="34" charset="0"/>
              <a:buChar char="•"/>
            </a:pPr>
            <a:r>
              <a:rPr lang="de-DE" dirty="0"/>
              <a:t>Keine Probleme mit Algen =&gt; Durchmischung im Speicherbecken gut</a:t>
            </a:r>
          </a:p>
          <a:p>
            <a:pPr marL="200682" indent="-200682">
              <a:buFont typeface="Arial" panose="020B0604020202020204" pitchFamily="34" charset="0"/>
              <a:buChar char="•"/>
            </a:pPr>
            <a:r>
              <a:rPr lang="de-DE" dirty="0"/>
              <a:t>Nährstoffversorgung wie auch bei Pilotanlage ausreichend</a:t>
            </a:r>
          </a:p>
          <a:p>
            <a:pPr marL="200682" indent="-200682">
              <a:buFont typeface="Arial" panose="020B0604020202020204" pitchFamily="34" charset="0"/>
              <a:buChar char="•"/>
            </a:pPr>
            <a:endParaRPr lang="de-DE" dirty="0"/>
          </a:p>
          <a:p>
            <a:pPr marL="200682" indent="-200682">
              <a:buFont typeface="Arial" panose="020B0604020202020204" pitchFamily="34" charset="0"/>
              <a:buChar char="•"/>
            </a:pPr>
            <a:r>
              <a:rPr lang="de-DE" dirty="0"/>
              <a:t>Winterbetrieb</a:t>
            </a:r>
          </a:p>
          <a:p>
            <a:pPr marL="735835" lvl="1" indent="-200682">
              <a:buFont typeface="Arial" panose="020B0604020202020204" pitchFamily="34" charset="0"/>
              <a:buChar char="•"/>
            </a:pPr>
            <a:r>
              <a:rPr lang="de-DE" dirty="0"/>
              <a:t>47 Tage ohne Zulauf, aber Belüftung weiterhin eingeschalten</a:t>
            </a:r>
          </a:p>
          <a:p>
            <a:pPr marL="735835" lvl="1" indent="-200682">
              <a:buFont typeface="Arial" panose="020B0604020202020204" pitchFamily="34" charset="0"/>
              <a:buChar char="•"/>
            </a:pPr>
            <a:r>
              <a:rPr lang="de-DE" dirty="0"/>
              <a:t>Geringfügige Reduktion des Biomassegehaltes in diesem Zeitraum</a:t>
            </a:r>
          </a:p>
          <a:p>
            <a:pPr marL="735835" lvl="1" indent="-200682">
              <a:buFont typeface="Arial" panose="020B0604020202020204" pitchFamily="34" charset="0"/>
              <a:buChar char="•"/>
            </a:pPr>
            <a:r>
              <a:rPr lang="de-DE" dirty="0"/>
              <a:t>Minimale Gemessene Temperatur im Biologiebecken 4,5 °C</a:t>
            </a:r>
          </a:p>
          <a:p>
            <a:pPr marL="735835" lvl="1" indent="-200682">
              <a:buFont typeface="Arial" panose="020B0604020202020204" pitchFamily="34" charset="0"/>
              <a:buChar char="•"/>
            </a:pPr>
            <a:r>
              <a:rPr lang="de-DE" dirty="0"/>
              <a:t>Nach Wiederinbetriebnahme: Probe auch durch externes Labor =&gt; alle Grenzwerte eingehalten</a:t>
            </a:r>
          </a:p>
          <a:p>
            <a:pPr marL="735835" lvl="1" indent="-200682">
              <a:buFont typeface="Arial" panose="020B0604020202020204" pitchFamily="34" charset="0"/>
              <a:buChar char="•"/>
            </a:pPr>
            <a:endParaRPr lang="de-DE" dirty="0"/>
          </a:p>
          <a:p>
            <a:pPr marL="735835" lvl="1" indent="-200682">
              <a:buFont typeface="Arial" panose="020B0604020202020204" pitchFamily="34" charset="0"/>
              <a:buChar char="•"/>
            </a:pPr>
            <a:endParaRPr lang="de-DE" dirty="0"/>
          </a:p>
          <a:p>
            <a:pPr marL="200682" indent="-200682">
              <a:buFont typeface="Arial" panose="020B0604020202020204" pitchFamily="34" charset="0"/>
              <a:buChar char="•"/>
            </a:pPr>
            <a:r>
              <a:rPr lang="de-DE" dirty="0"/>
              <a:t>Sommer 2020</a:t>
            </a:r>
          </a:p>
          <a:p>
            <a:pPr marL="735835" lvl="1" indent="-200682">
              <a:buFont typeface="Arial" panose="020B0604020202020204" pitchFamily="34" charset="0"/>
              <a:buChar char="•"/>
            </a:pPr>
            <a:r>
              <a:rPr lang="de-DE" dirty="0"/>
              <a:t>Mehrere Starkregenereignisse</a:t>
            </a:r>
          </a:p>
          <a:p>
            <a:pPr marL="735835" lvl="1" indent="-200682">
              <a:buFont typeface="Arial" panose="020B0604020202020204" pitchFamily="34" charset="0"/>
              <a:buChar char="•"/>
            </a:pPr>
            <a:r>
              <a:rPr lang="de-DE" dirty="0"/>
              <a:t>Keine Beeinträchtigungen</a:t>
            </a:r>
          </a:p>
          <a:p>
            <a:endParaRPr lang="en-US" dirty="0"/>
          </a:p>
        </p:txBody>
      </p:sp>
      <p:sp>
        <p:nvSpPr>
          <p:cNvPr id="4" name="Slide Number Placeholder 3"/>
          <p:cNvSpPr>
            <a:spLocks noGrp="1"/>
          </p:cNvSpPr>
          <p:nvPr>
            <p:ph type="sldNum" sz="quarter" idx="10"/>
          </p:nvPr>
        </p:nvSpPr>
        <p:spPr/>
        <p:txBody>
          <a:bodyPr lIns="107031" tIns="53515" rIns="107031" bIns="53515"/>
          <a:lstStyle/>
          <a:p>
            <a:fld id="{F7021451-1387-4CA6-816F-3879F97B5CBC}" type="slidenum">
              <a:rPr lang="en-US"/>
              <a:t>25</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Cover_slides">
    <p:bg>
      <p:bgPr>
        <a:solidFill>
          <a:srgbClr val="FFFFFF"/>
        </a:solidFill>
        <a:effectLst/>
      </p:bgPr>
    </p:bg>
    <p:spTree>
      <p:nvGrpSpPr>
        <p:cNvPr id="1" name=""/>
        <p:cNvGrpSpPr/>
        <p:nvPr/>
      </p:nvGrpSpPr>
      <p:grpSpPr>
        <a:xfrm>
          <a:off x="0" y="0"/>
          <a:ext cx="0" cy="0"/>
          <a:chOff x="0" y="0"/>
          <a:chExt cx="0" cy="0"/>
        </a:xfrm>
      </p:grpSpPr>
      <p:pic>
        <p:nvPicPr>
          <p:cNvPr id="2" name="Image 0" descr="https://assets.mindshow.fun/themes/blue_business_presentation_corporate_recruitment_vplus_standard_en_20240308/Cover-bg.jpg"/>
          <p:cNvPicPr>
            <a:picLocks noChangeAspect="1"/>
          </p:cNvPicPr>
          <p:nvPr/>
        </p:nvPicPr>
        <p:blipFill>
          <a:blip r:embed="rId2"/>
          <a:stretch>
            <a:fillRect/>
          </a:stretch>
        </p:blipFill>
        <p:spPr>
          <a:xfrm>
            <a:off x="0" y="0"/>
            <a:ext cx="9144000" cy="514350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atalog_slides">
    <p:bg>
      <p:bgPr>
        <a:solidFill>
          <a:srgbClr val="FFFFFF"/>
        </a:solidFill>
        <a:effectLst/>
      </p:bgPr>
    </p:bg>
    <p:spTree>
      <p:nvGrpSpPr>
        <p:cNvPr id="1" name=""/>
        <p:cNvGrpSpPr/>
        <p:nvPr/>
      </p:nvGrpSpPr>
      <p:grpSpPr>
        <a:xfrm>
          <a:off x="0" y="0"/>
          <a:ext cx="0" cy="0"/>
          <a:chOff x="0" y="0"/>
          <a:chExt cx="0" cy="0"/>
        </a:xfrm>
      </p:grpSpPr>
      <p:pic>
        <p:nvPicPr>
          <p:cNvPr id="2" name="Image 0" descr="https://assets.mindshow.fun/themes/blue_business_presentation_corporate_recruitment_vplus_standard_en_20240308/Catalog-bg.jpg"/>
          <p:cNvPicPr>
            <a:picLocks noChangeAspect="1"/>
          </p:cNvPicPr>
          <p:nvPr/>
        </p:nvPicPr>
        <p:blipFill>
          <a:blip r:embed="rId2"/>
          <a:stretch>
            <a:fillRect/>
          </a:stretch>
        </p:blipFill>
        <p:spPr>
          <a:xfrm>
            <a:off x="0" y="0"/>
            <a:ext cx="9144000" cy="514350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ssion_slides">
    <p:bg>
      <p:bgPr>
        <a:solidFill>
          <a:srgbClr val="FFFFFF"/>
        </a:solidFill>
        <a:effectLst/>
      </p:bgPr>
    </p:bg>
    <p:spTree>
      <p:nvGrpSpPr>
        <p:cNvPr id="1" name=""/>
        <p:cNvGrpSpPr/>
        <p:nvPr/>
      </p:nvGrpSpPr>
      <p:grpSpPr>
        <a:xfrm>
          <a:off x="0" y="0"/>
          <a:ext cx="0" cy="0"/>
          <a:chOff x="0" y="0"/>
          <a:chExt cx="0" cy="0"/>
        </a:xfrm>
      </p:grpSpPr>
      <p:pic>
        <p:nvPicPr>
          <p:cNvPr id="2" name="Image 0" descr="https://assets.mindshow.fun/themes/blue_business_presentation_corporate_recruitment_vplus_standard_en_20240308/Session-bg.jpg"/>
          <p:cNvPicPr>
            <a:picLocks noChangeAspect="1"/>
          </p:cNvPicPr>
          <p:nvPr/>
        </p:nvPicPr>
        <p:blipFill>
          <a:blip r:embed="rId2"/>
          <a:stretch>
            <a:fillRect/>
          </a:stretch>
        </p:blipFill>
        <p:spPr>
          <a:xfrm>
            <a:off x="0" y="0"/>
            <a:ext cx="9144000" cy="514350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ntent_slides">
    <p:bg>
      <p:bgPr>
        <a:solidFill>
          <a:srgbClr val="FFFFFF"/>
        </a:solidFill>
        <a:effectLst/>
      </p:bgPr>
    </p:bg>
    <p:spTree>
      <p:nvGrpSpPr>
        <p:cNvPr id="1" name=""/>
        <p:cNvGrpSpPr/>
        <p:nvPr/>
      </p:nvGrpSpPr>
      <p:grpSpPr>
        <a:xfrm>
          <a:off x="0" y="0"/>
          <a:ext cx="0" cy="0"/>
          <a:chOff x="0" y="0"/>
          <a:chExt cx="0" cy="0"/>
        </a:xfrm>
      </p:grpSpPr>
      <p:pic>
        <p:nvPicPr>
          <p:cNvPr id="2" name="Image 0" descr="https://assets.mindshow.fun/themes/blue_business_presentation_corporate_recruitment_vplus_standard_en_20240308/Content-bg.jpg"/>
          <p:cNvPicPr>
            <a:picLocks noChangeAspect="1"/>
          </p:cNvPicPr>
          <p:nvPr/>
        </p:nvPicPr>
        <p:blipFill>
          <a:blip r:embed="rId2"/>
          <a:stretch>
            <a:fillRect/>
          </a:stretch>
        </p:blipFill>
        <p:spPr>
          <a:xfrm>
            <a:off x="0" y="0"/>
            <a:ext cx="9144000" cy="514350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End_slides">
    <p:bg>
      <p:bgPr>
        <a:solidFill>
          <a:srgbClr val="FFFFFF"/>
        </a:solidFill>
        <a:effectLst/>
      </p:bgPr>
    </p:bg>
    <p:spTree>
      <p:nvGrpSpPr>
        <p:cNvPr id="1" name=""/>
        <p:cNvGrpSpPr/>
        <p:nvPr/>
      </p:nvGrpSpPr>
      <p:grpSpPr>
        <a:xfrm>
          <a:off x="0" y="0"/>
          <a:ext cx="0" cy="0"/>
          <a:chOff x="0" y="0"/>
          <a:chExt cx="0" cy="0"/>
        </a:xfrm>
      </p:grpSpPr>
      <p:pic>
        <p:nvPicPr>
          <p:cNvPr id="2" name="Image 0" descr="https://assets.mindshow.fun/themes/blue_business_presentation_corporate_recruitment_vplus_standard_en_20240308/End-bg.jpg"/>
          <p:cNvPicPr>
            <a:picLocks noChangeAspect="1"/>
          </p:cNvPicPr>
          <p:nvPr/>
        </p:nvPicPr>
        <p:blipFill>
          <a:blip r:embed="rId2"/>
          <a:stretch>
            <a:fillRect/>
          </a:stretch>
        </p:blipFill>
        <p:spPr>
          <a:xfrm>
            <a:off x="0" y="0"/>
            <a:ext cx="9144000" cy="514350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Leer">
    <p:spTree>
      <p:nvGrpSpPr>
        <p:cNvPr id="1" name=""/>
        <p:cNvGrpSpPr/>
        <p:nvPr/>
      </p:nvGrpSpPr>
      <p:grpSpPr>
        <a:xfrm>
          <a:off x="0" y="0"/>
          <a:ext cx="0" cy="0"/>
          <a:chOff x="0" y="0"/>
          <a:chExt cx="0" cy="0"/>
        </a:xfrm>
      </p:grpSpPr>
      <p:sp>
        <p:nvSpPr>
          <p:cNvPr id="2" name="Datumsplatzhalter 3">
            <a:extLst>
              <a:ext uri="{FF2B5EF4-FFF2-40B4-BE49-F238E27FC236}">
                <a16:creationId xmlns:a16="http://schemas.microsoft.com/office/drawing/2014/main" id="{27B5015C-E7C2-42E9-5690-ED8144CEEFB4}"/>
              </a:ext>
            </a:extLst>
          </p:cNvPr>
          <p:cNvSpPr>
            <a:spLocks noGrp="1"/>
          </p:cNvSpPr>
          <p:nvPr>
            <p:ph type="dt" sz="half" idx="10"/>
          </p:nvPr>
        </p:nvSpPr>
        <p:spPr/>
        <p:txBody>
          <a:bodyPr/>
          <a:lstStyle>
            <a:lvl1pPr>
              <a:defRPr/>
            </a:lvl1pPr>
          </a:lstStyle>
          <a:p>
            <a:pPr>
              <a:defRPr/>
            </a:pPr>
            <a:fld id="{E1F18E83-04DC-4828-83CB-0CF788DE5D7E}" type="datetime1">
              <a:rPr lang="de-DE"/>
              <a:pPr>
                <a:defRPr/>
              </a:pPr>
              <a:t>03.05.26</a:t>
            </a:fld>
            <a:endParaRPr lang="en-US"/>
          </a:p>
        </p:txBody>
      </p:sp>
      <p:sp>
        <p:nvSpPr>
          <p:cNvPr id="3" name="Fußzeilenplatzhalter 4">
            <a:extLst>
              <a:ext uri="{FF2B5EF4-FFF2-40B4-BE49-F238E27FC236}">
                <a16:creationId xmlns:a16="http://schemas.microsoft.com/office/drawing/2014/main" id="{EB1CF217-3ABC-014C-B8DD-A7576240B4F2}"/>
              </a:ext>
            </a:extLst>
          </p:cNvPr>
          <p:cNvSpPr>
            <a:spLocks noGrp="1"/>
          </p:cNvSpPr>
          <p:nvPr>
            <p:ph type="ftr" sz="quarter" idx="11"/>
          </p:nvPr>
        </p:nvSpPr>
        <p:spPr/>
        <p:txBody>
          <a:bodyPr/>
          <a:lstStyle>
            <a:lvl1pPr>
              <a:defRPr/>
            </a:lvl1pPr>
          </a:lstStyle>
          <a:p>
            <a:pPr>
              <a:defRPr/>
            </a:pPr>
            <a:endParaRPr lang="en-US"/>
          </a:p>
        </p:txBody>
      </p:sp>
      <p:sp>
        <p:nvSpPr>
          <p:cNvPr id="4" name="Foliennummernplatzhalter 5">
            <a:extLst>
              <a:ext uri="{FF2B5EF4-FFF2-40B4-BE49-F238E27FC236}">
                <a16:creationId xmlns:a16="http://schemas.microsoft.com/office/drawing/2014/main" id="{A2F52B50-8F83-E0E1-63E5-DDA1403D92E8}"/>
              </a:ext>
            </a:extLst>
          </p:cNvPr>
          <p:cNvSpPr>
            <a:spLocks noGrp="1"/>
          </p:cNvSpPr>
          <p:nvPr>
            <p:ph type="sldNum" sz="quarter" idx="12"/>
          </p:nvPr>
        </p:nvSpPr>
        <p:spPr/>
        <p:txBody>
          <a:bodyPr/>
          <a:lstStyle>
            <a:lvl1pPr>
              <a:defRPr/>
            </a:lvl1pPr>
          </a:lstStyle>
          <a:p>
            <a:pPr>
              <a:defRPr/>
            </a:pPr>
            <a:fld id="{5064BC01-AC43-4989-8555-52D11CE40587}" type="slidenum">
              <a:rPr lang="en-US" altLang="de-DE"/>
              <a:pPr>
                <a:defRPr/>
              </a:pPr>
              <a:t>‹Nr.›</a:t>
            </a:fld>
            <a:endParaRPr lang="en-US" altLang="de-DE"/>
          </a:p>
        </p:txBody>
      </p:sp>
    </p:spTree>
    <p:extLst>
      <p:ext uri="{BB962C8B-B14F-4D97-AF65-F5344CB8AC3E}">
        <p14:creationId xmlns:p14="http://schemas.microsoft.com/office/powerpoint/2010/main" val="2834872466"/>
      </p:ext>
    </p:extLst>
  </p:cSld>
  <p:clrMapOvr>
    <a:masterClrMapping/>
  </p:clrMapOvr>
  <p:transition spd="slow" advClick="0" advTm="30000">
    <p:pull dir="lu"/>
  </p:transition>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5.xml"/><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5.png"/><Relationship Id="rId1" Type="http://schemas.openxmlformats.org/officeDocument/2006/relationships/slideLayout" Target="../slideLayouts/slideLayout5.xml"/><Relationship Id="rId4" Type="http://schemas.openxmlformats.org/officeDocument/2006/relationships/image" Target="../media/image31.jpe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5.png"/><Relationship Id="rId1" Type="http://schemas.openxmlformats.org/officeDocument/2006/relationships/slideLayout" Target="../slideLayouts/slideLayout5.xml"/><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34.svg"/></Relationships>
</file>

<file path=ppt/slides/_rels/slide1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5.xml"/><Relationship Id="rId5" Type="http://schemas.openxmlformats.org/officeDocument/2006/relationships/image" Target="../media/image5.png"/><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5.png"/><Relationship Id="rId1" Type="http://schemas.openxmlformats.org/officeDocument/2006/relationships/slideLayout" Target="../slideLayouts/slideLayout5.xml"/><Relationship Id="rId4" Type="http://schemas.openxmlformats.org/officeDocument/2006/relationships/image" Target="../media/image44.im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48.emf"/><Relationship Id="rId5" Type="http://schemas.openxmlformats.org/officeDocument/2006/relationships/image" Target="../media/image47.emf"/><Relationship Id="rId4" Type="http://schemas.openxmlformats.org/officeDocument/2006/relationships/image" Target="../media/image11.pn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50.png"/><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png"/><Relationship Id="rId1" Type="http://schemas.openxmlformats.org/officeDocument/2006/relationships/slideLayout" Target="../slideLayouts/slideLayout5.xml"/><Relationship Id="rId4" Type="http://schemas.openxmlformats.org/officeDocument/2006/relationships/image" Target="../media/image52.jpeg"/></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53.png"/></Relationships>
</file>

<file path=ppt/slides/_rels/slide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8.im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54.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openxmlformats.org/officeDocument/2006/relationships/image" Target="../media/image56.jpeg"/><Relationship Id="rId4" Type="http://schemas.openxmlformats.org/officeDocument/2006/relationships/image" Target="../media/image55.jpeg"/></Relationships>
</file>

<file path=ppt/slides/_rels/slide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5.png"/><Relationship Id="rId1" Type="http://schemas.openxmlformats.org/officeDocument/2006/relationships/slideLayout" Target="../slideLayouts/slideLayout5.xml"/><Relationship Id="rId4" Type="http://schemas.openxmlformats.org/officeDocument/2006/relationships/image" Target="../media/image58.img"/></Relationships>
</file>

<file path=ppt/slides/_rels/slide3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5.xml"/><Relationship Id="rId4" Type="http://schemas.openxmlformats.org/officeDocument/2006/relationships/image" Target="../media/image5.png"/></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61.png"/></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2.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5.pn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8" Type="http://schemas.openxmlformats.org/officeDocument/2006/relationships/customXml" Target="../ink/ink2.xml"/><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10.png"/><Relationship Id="rId11" Type="http://schemas.openxmlformats.org/officeDocument/2006/relationships/image" Target="../media/image13.png"/><Relationship Id="rId5" Type="http://schemas.openxmlformats.org/officeDocument/2006/relationships/customXml" Target="../ink/ink1.xml"/><Relationship Id="rId10" Type="http://schemas.openxmlformats.org/officeDocument/2006/relationships/customXml" Target="../ink/ink3.xml"/><Relationship Id="rId4" Type="http://schemas.openxmlformats.org/officeDocument/2006/relationships/image" Target="../media/image5.png"/><Relationship Id="rId9" Type="http://schemas.openxmlformats.org/officeDocument/2006/relationships/image" Target="../media/image12.png"/></Relationships>
</file>

<file path=ppt/slides/_rels/slide40.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5.png"/><Relationship Id="rId1" Type="http://schemas.openxmlformats.org/officeDocument/2006/relationships/slideLayout" Target="../slideLayouts/slideLayout5.xml"/><Relationship Id="rId6" Type="http://schemas.openxmlformats.org/officeDocument/2006/relationships/image" Target="../media/image410.png"/><Relationship Id="rId5" Type="http://schemas.openxmlformats.org/officeDocument/2006/relationships/customXml" Target="../ink/ink4.xml"/><Relationship Id="rId4" Type="http://schemas.openxmlformats.org/officeDocument/2006/relationships/image" Target="../media/image69.png"/></Relationships>
</file>

<file path=ppt/slides/_rels/slide42.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71.jpeg"/></Relationships>
</file>

<file path=ppt/slides/_rels/slide4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5.png"/></Relationships>
</file>

<file path=ppt/slides/_rels/slide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5.xml"/><Relationship Id="rId5" Type="http://schemas.openxmlformats.org/officeDocument/2006/relationships/image" Target="../media/image73.jp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5.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sp>
        <p:nvSpPr>
          <p:cNvPr id="2" name="Text 0"/>
          <p:cNvSpPr/>
          <p:nvPr/>
        </p:nvSpPr>
        <p:spPr>
          <a:xfrm>
            <a:off x="5400676" y="731840"/>
            <a:ext cx="3517900" cy="1884364"/>
          </a:xfrm>
          <a:prstGeom prst="rect">
            <a:avLst/>
          </a:prstGeom>
          <a:noFill/>
          <a:ln/>
        </p:spPr>
        <p:txBody>
          <a:bodyPr wrap="square" lIns="91440" tIns="45720" rIns="91440" bIns="45720" rtlCol="0" anchor="b"/>
          <a:lstStyle/>
          <a:p>
            <a:pPr marL="0" indent="0" algn="l">
              <a:buNone/>
            </a:pPr>
            <a:r>
              <a:rPr lang="en-GB" sz="2650" b="1">
                <a:solidFill>
                  <a:srgbClr val="000000"/>
                </a:solidFill>
                <a:latin typeface="Calibri"/>
                <a:ea typeface="Noto Sans SC"/>
                <a:cs typeface="Noto Sans SC" pitchFamily="34" charset="-120"/>
              </a:rPr>
              <a:t>Membrane-based wastewater treatment for waste management plants</a:t>
            </a:r>
            <a:endParaRPr lang="en-GB" sz="2650">
              <a:latin typeface="Calibri"/>
              <a:ea typeface="Noto Sans SC"/>
              <a:cs typeface="Calibri"/>
            </a:endParaRPr>
          </a:p>
        </p:txBody>
      </p:sp>
      <p:sp>
        <p:nvSpPr>
          <p:cNvPr id="3" name="Text 1"/>
          <p:cNvSpPr/>
          <p:nvPr/>
        </p:nvSpPr>
        <p:spPr>
          <a:xfrm>
            <a:off x="5471616" y="2842708"/>
            <a:ext cx="3448050" cy="1574796"/>
          </a:xfrm>
          <a:prstGeom prst="rect">
            <a:avLst/>
          </a:prstGeom>
          <a:noFill/>
          <a:ln/>
        </p:spPr>
        <p:txBody>
          <a:bodyPr wrap="square" lIns="91440" tIns="45720" rIns="91440" bIns="45720" rtlCol="0" anchor="ctr"/>
          <a:lstStyle/>
          <a:p>
            <a:r>
              <a:rPr lang="en-US" sz="1600" dirty="0">
                <a:solidFill>
                  <a:srgbClr val="0043E6"/>
                </a:solidFill>
                <a:latin typeface="Calibri"/>
                <a:ea typeface="Calibri"/>
                <a:cs typeface="Calibri"/>
              </a:rPr>
              <a:t>Leachate treatment using Reverse Osmosis (RO)</a:t>
            </a:r>
          </a:p>
          <a:p>
            <a:pPr marL="0" indent="0" algn="l">
              <a:buNone/>
            </a:pPr>
            <a:endParaRPr lang="en-US" sz="1600" dirty="0">
              <a:solidFill>
                <a:srgbClr val="0043E6"/>
              </a:solidFill>
              <a:latin typeface="Calibri"/>
              <a:ea typeface="Noto Sans SC"/>
              <a:cs typeface="Calibri"/>
            </a:endParaRPr>
          </a:p>
          <a:p>
            <a:pPr marL="0" indent="0" algn="l">
              <a:buNone/>
            </a:pPr>
            <a:r>
              <a:rPr lang="en-US" sz="1600" dirty="0">
                <a:solidFill>
                  <a:srgbClr val="0043E6"/>
                </a:solidFill>
                <a:latin typeface="Calibri"/>
                <a:ea typeface="Noto Sans SC"/>
                <a:cs typeface="Calibri"/>
              </a:rPr>
              <a:t>Liquid waste treatment using Membrane Bio Reactor (MBR)</a:t>
            </a:r>
            <a:endParaRPr lang="de-DE" sz="1600" dirty="0">
              <a:solidFill>
                <a:srgbClr val="0043E6"/>
              </a:solidFill>
              <a:latin typeface="Calibri"/>
              <a:ea typeface="Noto Sans SC"/>
              <a:cs typeface="Calibri"/>
            </a:endParaRPr>
          </a:p>
        </p:txBody>
      </p:sp>
      <p:sp>
        <p:nvSpPr>
          <p:cNvPr id="5" name="Text 3"/>
          <p:cNvSpPr/>
          <p:nvPr/>
        </p:nvSpPr>
        <p:spPr>
          <a:xfrm>
            <a:off x="6257925" y="3624263"/>
            <a:ext cx="1709738" cy="247650"/>
          </a:xfrm>
          <a:prstGeom prst="rect">
            <a:avLst/>
          </a:prstGeom>
          <a:noFill/>
          <a:ln/>
        </p:spPr>
        <p:txBody>
          <a:bodyPr wrap="square" rtlCol="0" anchor="ctr"/>
          <a:lstStyle/>
          <a:p>
            <a:pPr marL="0" indent="0" algn="ctr">
              <a:buNone/>
            </a:pPr>
            <a:endParaRPr lang="en-US" sz="1400"/>
          </a:p>
        </p:txBody>
      </p:sp>
      <p:pic>
        <p:nvPicPr>
          <p:cNvPr id="6" name="Image 0" descr="https://assets.mindshow.fun/file/7200612/20240402123453_7gh5.png"/>
          <p:cNvPicPr>
            <a:picLocks noChangeAspect="1"/>
          </p:cNvPicPr>
          <p:nvPr/>
        </p:nvPicPr>
        <p:blipFill>
          <a:blip r:embed="rId3"/>
          <a:stretch>
            <a:fillRect/>
          </a:stretch>
        </p:blipFill>
        <p:spPr>
          <a:xfrm>
            <a:off x="7734300" y="257175"/>
            <a:ext cx="1206500" cy="331258"/>
          </a:xfrm>
          <a:prstGeom prst="rect">
            <a:avLst/>
          </a:prstGeom>
        </p:spPr>
      </p:pic>
      <p:pic>
        <p:nvPicPr>
          <p:cNvPr id="8" name="图片 7" descr="桌子上放着蓝色的机器&#10;&#10;低可信度描述已自动生成">
            <a:extLst>
              <a:ext uri="{FF2B5EF4-FFF2-40B4-BE49-F238E27FC236}">
                <a16:creationId xmlns:a16="http://schemas.microsoft.com/office/drawing/2014/main" id="{D71463EC-585E-B2D9-C2F7-5E84707622CA}"/>
              </a:ext>
            </a:extLst>
          </p:cNvPr>
          <p:cNvPicPr>
            <a:picLocks noChangeAspect="1"/>
          </p:cNvPicPr>
          <p:nvPr/>
        </p:nvPicPr>
        <p:blipFill>
          <a:blip r:embed="rId4"/>
          <a:stretch>
            <a:fillRect/>
          </a:stretch>
        </p:blipFill>
        <p:spPr>
          <a:xfrm>
            <a:off x="359727" y="0"/>
            <a:ext cx="4718050" cy="51435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a:extLst>
              <a:ext uri="{FF2B5EF4-FFF2-40B4-BE49-F238E27FC236}">
                <a16:creationId xmlns:a16="http://schemas.microsoft.com/office/drawing/2014/main" id="{355BA7B8-17B0-E118-24A4-7E0CF261D212}"/>
              </a:ext>
            </a:extLst>
          </p:cNvPr>
          <p:cNvSpPr/>
          <p:nvPr/>
        </p:nvSpPr>
        <p:spPr>
          <a:xfrm>
            <a:off x="762000" y="309563"/>
            <a:ext cx="7806690" cy="552450"/>
          </a:xfrm>
          <a:prstGeom prst="rect">
            <a:avLst/>
          </a:prstGeom>
          <a:noFill/>
          <a:ln/>
        </p:spPr>
        <p:txBody>
          <a:bodyPr wrap="square" lIns="91440" tIns="45720" rIns="91440" bIns="45720" rtlCol="0" anchor="ctr"/>
          <a:lstStyle/>
          <a:p>
            <a:pPr marL="0" indent="0" algn="l">
              <a:buNone/>
            </a:pPr>
            <a:r>
              <a:rPr lang="en-US" sz="2660" b="1">
                <a:solidFill>
                  <a:srgbClr val="0043E6"/>
                </a:solidFill>
                <a:latin typeface="Noto Sans SC" pitchFamily="34" charset="0"/>
                <a:ea typeface="Noto Sans SC" pitchFamily="34" charset="-122"/>
                <a:cs typeface="Calibri"/>
              </a:rPr>
              <a:t>Advantages of </a:t>
            </a:r>
            <a:r>
              <a:rPr lang="en-US" sz="2660" b="1">
                <a:solidFill>
                  <a:srgbClr val="0043E6"/>
                </a:solidFill>
                <a:latin typeface="Calibri"/>
                <a:ea typeface="Noto Sans SC" pitchFamily="34" charset="-122"/>
                <a:cs typeface="Calibri"/>
              </a:rPr>
              <a:t>RCDT</a:t>
            </a:r>
            <a:r>
              <a:rPr lang="en-US" sz="2660" b="1">
                <a:solidFill>
                  <a:srgbClr val="0043E6"/>
                </a:solidFill>
                <a:latin typeface="Noto Sans SC" pitchFamily="34" charset="0"/>
                <a:ea typeface="Noto Sans SC" pitchFamily="34" charset="-122"/>
                <a:cs typeface="Calibri"/>
              </a:rPr>
              <a:t> systems</a:t>
            </a:r>
          </a:p>
        </p:txBody>
      </p:sp>
      <p:pic>
        <p:nvPicPr>
          <p:cNvPr id="3" name="Image 0" descr="https://assets.mindshow.fun/file/7200612/20240402123453_7gh5.png">
            <a:extLst>
              <a:ext uri="{FF2B5EF4-FFF2-40B4-BE49-F238E27FC236}">
                <a16:creationId xmlns:a16="http://schemas.microsoft.com/office/drawing/2014/main" id="{1E3007BC-143D-F259-4B9E-030C142CC7CE}"/>
              </a:ext>
            </a:extLst>
          </p:cNvPr>
          <p:cNvPicPr>
            <a:picLocks noChangeAspect="1"/>
          </p:cNvPicPr>
          <p:nvPr/>
        </p:nvPicPr>
        <p:blipFill>
          <a:blip r:embed="rId2"/>
          <a:stretch>
            <a:fillRect/>
          </a:stretch>
        </p:blipFill>
        <p:spPr>
          <a:xfrm>
            <a:off x="7734300" y="257175"/>
            <a:ext cx="952500" cy="257175"/>
          </a:xfrm>
          <a:prstGeom prst="rect">
            <a:avLst/>
          </a:prstGeom>
        </p:spPr>
      </p:pic>
      <p:sp>
        <p:nvSpPr>
          <p:cNvPr id="4" name="Inhaltsplatzhalter 2">
            <a:extLst>
              <a:ext uri="{FF2B5EF4-FFF2-40B4-BE49-F238E27FC236}">
                <a16:creationId xmlns:a16="http://schemas.microsoft.com/office/drawing/2014/main" id="{7D0A0250-81CB-D75D-474B-6E4A9EF9825F}"/>
              </a:ext>
            </a:extLst>
          </p:cNvPr>
          <p:cNvSpPr txBox="1">
            <a:spLocks/>
          </p:cNvSpPr>
          <p:nvPr/>
        </p:nvSpPr>
        <p:spPr>
          <a:xfrm>
            <a:off x="628650" y="1083129"/>
            <a:ext cx="4895850" cy="3549196"/>
          </a:xfrm>
          <a:prstGeom prst="rect">
            <a:avLst/>
          </a:prstGeom>
        </p:spPr>
        <p:txBody>
          <a:bodyPr lIns="91440" tIns="45720" rIns="91440" bIns="45720" anchor="t">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a:latin typeface="Calibri"/>
                <a:ea typeface="Calibri"/>
                <a:cs typeface="Calibri"/>
              </a:rPr>
              <a:t>Constructed for continuous operation</a:t>
            </a:r>
          </a:p>
          <a:p>
            <a:r>
              <a:rPr lang="en-US" sz="1800">
                <a:latin typeface="Calibri"/>
                <a:ea typeface="Calibri"/>
                <a:cs typeface="Calibri"/>
              </a:rPr>
              <a:t>Designed to desalt and purify </a:t>
            </a:r>
          </a:p>
          <a:p>
            <a:pPr lvl="1"/>
            <a:r>
              <a:rPr lang="en-US" sz="1800">
                <a:latin typeface="Calibri"/>
                <a:ea typeface="Calibri"/>
                <a:cs typeface="Calibri"/>
              </a:rPr>
              <a:t>Sea Water </a:t>
            </a:r>
          </a:p>
          <a:p>
            <a:pPr lvl="1"/>
            <a:r>
              <a:rPr lang="en-US" sz="1800">
                <a:latin typeface="Calibri"/>
                <a:ea typeface="Calibri"/>
                <a:cs typeface="Calibri"/>
              </a:rPr>
              <a:t>Leachate</a:t>
            </a:r>
          </a:p>
          <a:p>
            <a:pPr lvl="1"/>
            <a:r>
              <a:rPr lang="en-US" sz="1800">
                <a:latin typeface="Calibri"/>
                <a:ea typeface="Calibri"/>
                <a:cs typeface="Calibri"/>
              </a:rPr>
              <a:t>Industrial wastewater</a:t>
            </a:r>
          </a:p>
          <a:p>
            <a:r>
              <a:rPr lang="en-US" sz="1800">
                <a:latin typeface="Calibri"/>
                <a:ea typeface="Calibri"/>
                <a:cs typeface="Calibri"/>
              </a:rPr>
              <a:t>Highest effluent quality</a:t>
            </a:r>
          </a:p>
          <a:p>
            <a:r>
              <a:rPr lang="en-US" sz="1800">
                <a:latin typeface="Calibri"/>
                <a:ea typeface="Calibri"/>
                <a:cs typeface="Calibri"/>
              </a:rPr>
              <a:t>State of the art membrane technology</a:t>
            </a:r>
          </a:p>
          <a:p>
            <a:r>
              <a:rPr lang="en-US" sz="1800">
                <a:latin typeface="Calibri"/>
                <a:ea typeface="Calibri"/>
                <a:cs typeface="Calibri"/>
              </a:rPr>
              <a:t>Fail-safe unattended operation</a:t>
            </a:r>
          </a:p>
          <a:p>
            <a:r>
              <a:rPr lang="en-US" sz="1800">
                <a:latin typeface="Calibri"/>
                <a:ea typeface="Calibri"/>
                <a:cs typeface="Calibri"/>
              </a:rPr>
              <a:t>Compact and flexible modular units</a:t>
            </a:r>
          </a:p>
          <a:p>
            <a:r>
              <a:rPr lang="en-US" sz="1800">
                <a:latin typeface="Calibri"/>
                <a:ea typeface="Calibri"/>
                <a:cs typeface="Calibri"/>
              </a:rPr>
              <a:t>Low-cost maintenance, operation and service</a:t>
            </a:r>
          </a:p>
          <a:p>
            <a:endParaRPr lang="en-US" sz="1800">
              <a:latin typeface="Corbel" panose="020B0503020204020204" pitchFamily="34" charset="0"/>
            </a:endParaRPr>
          </a:p>
          <a:p>
            <a:endParaRPr lang="de-DE" sz="1800">
              <a:latin typeface="Corbel" panose="020B0503020204020204" pitchFamily="34" charset="0"/>
            </a:endParaRPr>
          </a:p>
        </p:txBody>
      </p:sp>
      <p:pic>
        <p:nvPicPr>
          <p:cNvPr id="1026" name="Picture 2" descr="Rotreat - Rotreat">
            <a:extLst>
              <a:ext uri="{FF2B5EF4-FFF2-40B4-BE49-F238E27FC236}">
                <a16:creationId xmlns:a16="http://schemas.microsoft.com/office/drawing/2014/main" id="{38C8FBC9-5E41-056B-1D66-553F8CFC46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2783" y="0"/>
            <a:ext cx="2036763"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4">
            <a:extLst>
              <a:ext uri="{FF2B5EF4-FFF2-40B4-BE49-F238E27FC236}">
                <a16:creationId xmlns:a16="http://schemas.microsoft.com/office/drawing/2014/main" id="{87375DFE-B494-3B2A-73D9-F7532CB7B6DD}"/>
              </a:ext>
            </a:extLst>
          </p:cNvPr>
          <p:cNvSpPr txBox="1"/>
          <p:nvPr/>
        </p:nvSpPr>
        <p:spPr>
          <a:xfrm rot="16200000">
            <a:off x="-2091705" y="2269570"/>
            <a:ext cx="4572000" cy="246221"/>
          </a:xfrm>
          <a:prstGeom prst="rect">
            <a:avLst/>
          </a:prstGeom>
          <a:noFill/>
        </p:spPr>
        <p:txBody>
          <a:bodyPr wrap="square">
            <a:spAutoFit/>
          </a:bodyPr>
          <a:lstStyle/>
          <a:p>
            <a:pPr indent="449580" algn="r"/>
            <a:r>
              <a:rPr lang="en-US" sz="1000" b="1">
                <a:solidFill>
                  <a:schemeClr val="bg1">
                    <a:lumMod val="75000"/>
                  </a:schemeClr>
                </a:solidFill>
                <a:effectLst/>
                <a:latin typeface="Corbel" panose="020B0503020204020204" pitchFamily="34" charset="0"/>
                <a:ea typeface="Calibri" panose="020F0502020204030204" pitchFamily="34" charset="0"/>
              </a:rPr>
              <a:t>Reverse Osmosis – Membrane Technology | III</a:t>
            </a:r>
            <a:endParaRPr lang="de-DE" sz="1000" b="1">
              <a:solidFill>
                <a:schemeClr val="bg1">
                  <a:lumMod val="75000"/>
                </a:schemeClr>
              </a:solidFill>
              <a:effectLst/>
              <a:latin typeface="Corbel" panose="020B0503020204020204" pitchFamily="34" charset="0"/>
              <a:ea typeface="Calibri" panose="020F0502020204030204" pitchFamily="34" charset="0"/>
            </a:endParaRPr>
          </a:p>
        </p:txBody>
      </p:sp>
    </p:spTree>
    <p:extLst>
      <p:ext uri="{BB962C8B-B14F-4D97-AF65-F5344CB8AC3E}">
        <p14:creationId xmlns:p14="http://schemas.microsoft.com/office/powerpoint/2010/main" val="22305577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24FE9B41-67D4-53DF-8B43-419FBBC98BEF}"/>
              </a:ext>
            </a:extLst>
          </p:cNvPr>
          <p:cNvPicPr/>
          <p:nvPr/>
        </p:nvPicPr>
        <p:blipFill>
          <a:blip r:embed="rId2">
            <a:extLst>
              <a:ext uri="{28A0092B-C50C-407E-A947-70E740481C1C}">
                <a14:useLocalDpi xmlns:a14="http://schemas.microsoft.com/office/drawing/2010/main" val="0"/>
              </a:ext>
            </a:extLst>
          </a:blip>
          <a:stretch>
            <a:fillRect/>
          </a:stretch>
        </p:blipFill>
        <p:spPr>
          <a:xfrm>
            <a:off x="517771" y="2571750"/>
            <a:ext cx="2376049" cy="2502872"/>
          </a:xfrm>
          <a:prstGeom prst="rect">
            <a:avLst/>
          </a:prstGeom>
        </p:spPr>
      </p:pic>
      <p:pic>
        <p:nvPicPr>
          <p:cNvPr id="3" name="Grafik 2">
            <a:extLst>
              <a:ext uri="{FF2B5EF4-FFF2-40B4-BE49-F238E27FC236}">
                <a16:creationId xmlns:a16="http://schemas.microsoft.com/office/drawing/2014/main" id="{53E16676-6991-8657-F14C-EF329E793C1C}"/>
              </a:ext>
            </a:extLst>
          </p:cNvPr>
          <p:cNvPicPr/>
          <p:nvPr/>
        </p:nvPicPr>
        <p:blipFill>
          <a:blip r:embed="rId3">
            <a:extLst>
              <a:ext uri="{28A0092B-C50C-407E-A947-70E740481C1C}">
                <a14:useLocalDpi xmlns:a14="http://schemas.microsoft.com/office/drawing/2010/main" val="0"/>
              </a:ext>
            </a:extLst>
          </a:blip>
          <a:stretch>
            <a:fillRect/>
          </a:stretch>
        </p:blipFill>
        <p:spPr>
          <a:xfrm>
            <a:off x="5056254" y="1119318"/>
            <a:ext cx="2537464" cy="2376264"/>
          </a:xfrm>
          <a:prstGeom prst="rect">
            <a:avLst/>
          </a:prstGeom>
        </p:spPr>
      </p:pic>
      <p:pic>
        <p:nvPicPr>
          <p:cNvPr id="4" name="Grafik 3">
            <a:extLst>
              <a:ext uri="{FF2B5EF4-FFF2-40B4-BE49-F238E27FC236}">
                <a16:creationId xmlns:a16="http://schemas.microsoft.com/office/drawing/2014/main" id="{53281E12-87EE-CA0A-23D0-D8850254D4BF}"/>
              </a:ext>
            </a:extLst>
          </p:cNvPr>
          <p:cNvPicPr/>
          <p:nvPr/>
        </p:nvPicPr>
        <p:blipFill>
          <a:blip r:embed="rId4">
            <a:extLst>
              <a:ext uri="{28A0092B-C50C-407E-A947-70E740481C1C}">
                <a14:useLocalDpi xmlns:a14="http://schemas.microsoft.com/office/drawing/2010/main" val="0"/>
              </a:ext>
            </a:extLst>
          </a:blip>
          <a:stretch>
            <a:fillRect/>
          </a:stretch>
        </p:blipFill>
        <p:spPr>
          <a:xfrm>
            <a:off x="1053585" y="3759882"/>
            <a:ext cx="3076958" cy="856692"/>
          </a:xfrm>
          <a:prstGeom prst="rect">
            <a:avLst/>
          </a:prstGeom>
        </p:spPr>
      </p:pic>
      <p:sp>
        <p:nvSpPr>
          <p:cNvPr id="5" name="Rectangle 2">
            <a:extLst>
              <a:ext uri="{FF2B5EF4-FFF2-40B4-BE49-F238E27FC236}">
                <a16:creationId xmlns:a16="http://schemas.microsoft.com/office/drawing/2014/main" id="{EB462C9D-7D3C-8F33-9EF9-6E4CDACA8199}"/>
              </a:ext>
            </a:extLst>
          </p:cNvPr>
          <p:cNvSpPr txBox="1">
            <a:spLocks noChangeArrowheads="1"/>
          </p:cNvSpPr>
          <p:nvPr/>
        </p:nvSpPr>
        <p:spPr bwMode="auto">
          <a:xfrm>
            <a:off x="2303748" y="519522"/>
            <a:ext cx="5697252" cy="446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Arial" charset="0"/>
              </a:defRPr>
            </a:lvl2pPr>
            <a:lvl3pPr algn="l" rtl="0" eaLnBrk="0" fontAlgn="base" hangingPunct="0">
              <a:spcBef>
                <a:spcPct val="0"/>
              </a:spcBef>
              <a:spcAft>
                <a:spcPct val="0"/>
              </a:spcAft>
              <a:defRPr sz="4000">
                <a:solidFill>
                  <a:schemeClr val="tx2"/>
                </a:solidFill>
                <a:latin typeface="Arial" charset="0"/>
              </a:defRPr>
            </a:lvl3pPr>
            <a:lvl4pPr algn="l" rtl="0" eaLnBrk="0" fontAlgn="base" hangingPunct="0">
              <a:spcBef>
                <a:spcPct val="0"/>
              </a:spcBef>
              <a:spcAft>
                <a:spcPct val="0"/>
              </a:spcAft>
              <a:defRPr sz="4000">
                <a:solidFill>
                  <a:schemeClr val="tx2"/>
                </a:solidFill>
                <a:latin typeface="Arial" charset="0"/>
              </a:defRPr>
            </a:lvl4pPr>
            <a:lvl5pPr algn="l" rtl="0" eaLnBrk="0" fontAlgn="base" hangingPunct="0">
              <a:spcBef>
                <a:spcPct val="0"/>
              </a:spcBef>
              <a:spcAft>
                <a:spcPct val="0"/>
              </a:spcAft>
              <a:defRPr sz="4000">
                <a:solidFill>
                  <a:schemeClr val="tx2"/>
                </a:solidFill>
                <a:latin typeface="Arial" charset="0"/>
              </a:defRPr>
            </a:lvl5pPr>
            <a:lvl6pPr marL="457200" algn="l" rtl="0" fontAlgn="base">
              <a:spcBef>
                <a:spcPct val="0"/>
              </a:spcBef>
              <a:spcAft>
                <a:spcPct val="0"/>
              </a:spcAft>
              <a:defRPr sz="4000">
                <a:solidFill>
                  <a:schemeClr val="tx2"/>
                </a:solidFill>
                <a:latin typeface="Arial" charset="0"/>
              </a:defRPr>
            </a:lvl6pPr>
            <a:lvl7pPr marL="914400" algn="l" rtl="0" fontAlgn="base">
              <a:spcBef>
                <a:spcPct val="0"/>
              </a:spcBef>
              <a:spcAft>
                <a:spcPct val="0"/>
              </a:spcAft>
              <a:defRPr sz="4000">
                <a:solidFill>
                  <a:schemeClr val="tx2"/>
                </a:solidFill>
                <a:latin typeface="Arial" charset="0"/>
              </a:defRPr>
            </a:lvl7pPr>
            <a:lvl8pPr marL="1371600" algn="l" rtl="0" fontAlgn="base">
              <a:spcBef>
                <a:spcPct val="0"/>
              </a:spcBef>
              <a:spcAft>
                <a:spcPct val="0"/>
              </a:spcAft>
              <a:defRPr sz="4000">
                <a:solidFill>
                  <a:schemeClr val="tx2"/>
                </a:solidFill>
                <a:latin typeface="Arial" charset="0"/>
              </a:defRPr>
            </a:lvl8pPr>
            <a:lvl9pPr marL="1828800" algn="l" rtl="0" fontAlgn="base">
              <a:spcBef>
                <a:spcPct val="0"/>
              </a:spcBef>
              <a:spcAft>
                <a:spcPct val="0"/>
              </a:spcAft>
              <a:defRPr sz="4000">
                <a:solidFill>
                  <a:schemeClr val="tx2"/>
                </a:solidFill>
                <a:latin typeface="Arial" charset="0"/>
              </a:defRPr>
            </a:lvl9pPr>
          </a:lstStyle>
          <a:p>
            <a:pPr algn="ctr" eaLnBrk="1" hangingPunct="1"/>
            <a:r>
              <a:rPr lang="de-DE" altLang="de-DE" sz="2100" b="1" kern="0" dirty="0"/>
              <a:t>Reverse Osmosis Module</a:t>
            </a:r>
          </a:p>
        </p:txBody>
      </p:sp>
      <p:sp>
        <p:nvSpPr>
          <p:cNvPr id="6" name="Untertitel 2">
            <a:extLst>
              <a:ext uri="{FF2B5EF4-FFF2-40B4-BE49-F238E27FC236}">
                <a16:creationId xmlns:a16="http://schemas.microsoft.com/office/drawing/2014/main" id="{32523795-2C53-E05C-38B0-CBEE2A766C4C}"/>
              </a:ext>
            </a:extLst>
          </p:cNvPr>
          <p:cNvSpPr txBox="1">
            <a:spLocks/>
          </p:cNvSpPr>
          <p:nvPr/>
        </p:nvSpPr>
        <p:spPr bwMode="auto">
          <a:xfrm>
            <a:off x="2411760" y="951571"/>
            <a:ext cx="5829300" cy="279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rgbClr val="0000FF"/>
                </a:solidFill>
                <a:latin typeface="+mn-lt"/>
                <a:ea typeface="+mn-ea"/>
                <a:cs typeface="+mn-cs"/>
              </a:defRPr>
            </a:lvl1pPr>
            <a:lvl2pPr marL="742950" indent="-285750" algn="l" rtl="0" eaLnBrk="0" fontAlgn="base" hangingPunct="0">
              <a:spcBef>
                <a:spcPct val="20000"/>
              </a:spcBef>
              <a:spcAft>
                <a:spcPct val="0"/>
              </a:spcAft>
              <a:buFont typeface="Symbol" pitchFamily="18" charset="2"/>
              <a:buChar char="Þ"/>
              <a:defRPr sz="2800">
                <a:solidFill>
                  <a:srgbClr val="000099"/>
                </a:solidFill>
                <a:latin typeface="+mn-lt"/>
              </a:defRPr>
            </a:lvl2pPr>
            <a:lvl3pPr marL="1143000" indent="-228600" algn="l" rtl="0" eaLnBrk="0" fontAlgn="base" hangingPunct="0">
              <a:spcBef>
                <a:spcPct val="20000"/>
              </a:spcBef>
              <a:spcAft>
                <a:spcPct val="0"/>
              </a:spcAft>
              <a:buFont typeface="Symbol" pitchFamily="18" charset="2"/>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None/>
            </a:pPr>
            <a:r>
              <a:rPr lang="de-AT" sz="1500" kern="0" dirty="0"/>
              <a:t>RCDT Flow</a:t>
            </a:r>
          </a:p>
        </p:txBody>
      </p:sp>
    </p:spTree>
    <p:extLst>
      <p:ext uri="{BB962C8B-B14F-4D97-AF65-F5344CB8AC3E}">
        <p14:creationId xmlns:p14="http://schemas.microsoft.com/office/powerpoint/2010/main" val="1775559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10" presetClass="entr" presetSubtype="0" fill="hold" nodeType="afterEffect">
                                  <p:stCondLst>
                                    <p:cond delay="100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par>
                          <p:cTn id="18" fill="hold">
                            <p:stCondLst>
                              <p:cond delay="500"/>
                            </p:stCondLst>
                            <p:childTnLst>
                              <p:par>
                                <p:cTn id="19" presetID="10" presetClass="entr" presetSubtype="0" fill="hold" nodeType="afterEffect">
                                  <p:stCondLst>
                                    <p:cond delay="200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a:extLst>
              <a:ext uri="{FF2B5EF4-FFF2-40B4-BE49-F238E27FC236}">
                <a16:creationId xmlns:a16="http://schemas.microsoft.com/office/drawing/2014/main" id="{355BA7B8-17B0-E118-24A4-7E0CF261D212}"/>
              </a:ext>
            </a:extLst>
          </p:cNvPr>
          <p:cNvSpPr/>
          <p:nvPr/>
        </p:nvSpPr>
        <p:spPr>
          <a:xfrm>
            <a:off x="762000" y="309563"/>
            <a:ext cx="7806690" cy="552450"/>
          </a:xfrm>
          <a:prstGeom prst="rect">
            <a:avLst/>
          </a:prstGeom>
          <a:noFill/>
          <a:ln/>
        </p:spPr>
        <p:txBody>
          <a:bodyPr wrap="square" lIns="91440" tIns="45720" rIns="91440" bIns="45720" rtlCol="0" anchor="ctr"/>
          <a:lstStyle/>
          <a:p>
            <a:r>
              <a:rPr lang="en-US" sz="2650" b="1">
                <a:solidFill>
                  <a:srgbClr val="0043E6"/>
                </a:solidFill>
                <a:latin typeface="Calibri"/>
                <a:ea typeface="Noto Sans SC"/>
                <a:cs typeface="Noto Sans SC" pitchFamily="34" charset="-120"/>
              </a:rPr>
              <a:t>Use Case: </a:t>
            </a:r>
            <a:r>
              <a:rPr lang="en-US" b="1">
                <a:latin typeface="Calibri"/>
                <a:ea typeface="Noto Sans SC"/>
                <a:cs typeface="Noto Sans SC" pitchFamily="34" charset="-120"/>
              </a:rPr>
              <a:t>RO for landfill leachate </a:t>
            </a:r>
            <a:endParaRPr lang="en-US" b="1">
              <a:latin typeface="Calibri"/>
              <a:ea typeface="Noto Sans SC" pitchFamily="34" charset="-122"/>
              <a:cs typeface="Noto Sans SC" pitchFamily="34" charset="-120"/>
            </a:endParaRPr>
          </a:p>
        </p:txBody>
      </p:sp>
      <p:pic>
        <p:nvPicPr>
          <p:cNvPr id="3" name="Image 0" descr="https://assets.mindshow.fun/file/7200612/20240402123453_7gh5.png">
            <a:extLst>
              <a:ext uri="{FF2B5EF4-FFF2-40B4-BE49-F238E27FC236}">
                <a16:creationId xmlns:a16="http://schemas.microsoft.com/office/drawing/2014/main" id="{AC7723C2-A25E-6FE7-4A81-EA360570EC7E}"/>
              </a:ext>
            </a:extLst>
          </p:cNvPr>
          <p:cNvPicPr>
            <a:picLocks noChangeAspect="1"/>
          </p:cNvPicPr>
          <p:nvPr/>
        </p:nvPicPr>
        <p:blipFill>
          <a:blip r:embed="rId2"/>
          <a:stretch>
            <a:fillRect/>
          </a:stretch>
        </p:blipFill>
        <p:spPr>
          <a:xfrm>
            <a:off x="7734300" y="257175"/>
            <a:ext cx="952500" cy="257175"/>
          </a:xfrm>
          <a:prstGeom prst="rect">
            <a:avLst/>
          </a:prstGeom>
        </p:spPr>
      </p:pic>
      <p:graphicFrame>
        <p:nvGraphicFramePr>
          <p:cNvPr id="5" name="Inhaltsplatzhalter 3">
            <a:extLst>
              <a:ext uri="{FF2B5EF4-FFF2-40B4-BE49-F238E27FC236}">
                <a16:creationId xmlns:a16="http://schemas.microsoft.com/office/drawing/2014/main" id="{6ACA1391-A8EC-9B50-EC10-A57648638FEF}"/>
              </a:ext>
            </a:extLst>
          </p:cNvPr>
          <p:cNvGraphicFramePr>
            <a:graphicFrameLocks/>
          </p:cNvGraphicFramePr>
          <p:nvPr>
            <p:extLst>
              <p:ext uri="{D42A27DB-BD31-4B8C-83A1-F6EECF244321}">
                <p14:modId xmlns:p14="http://schemas.microsoft.com/office/powerpoint/2010/main" val="1458867970"/>
              </p:ext>
            </p:extLst>
          </p:nvPr>
        </p:nvGraphicFramePr>
        <p:xfrm>
          <a:off x="820620" y="789314"/>
          <a:ext cx="7924800" cy="4084320"/>
        </p:xfrm>
        <a:graphic>
          <a:graphicData uri="http://schemas.openxmlformats.org/drawingml/2006/table">
            <a:tbl>
              <a:tblPr firstRow="1" bandRow="1">
                <a:tableStyleId>{5C22544A-7EE6-4342-B048-85BDC9FD1C3A}</a:tableStyleId>
              </a:tblPr>
              <a:tblGrid>
                <a:gridCol w="1030936">
                  <a:extLst>
                    <a:ext uri="{9D8B030D-6E8A-4147-A177-3AD203B41FA5}">
                      <a16:colId xmlns:a16="http://schemas.microsoft.com/office/drawing/2014/main" val="1566830028"/>
                    </a:ext>
                  </a:extLst>
                </a:gridCol>
                <a:gridCol w="6893864">
                  <a:extLst>
                    <a:ext uri="{9D8B030D-6E8A-4147-A177-3AD203B41FA5}">
                      <a16:colId xmlns:a16="http://schemas.microsoft.com/office/drawing/2014/main" val="3261040012"/>
                    </a:ext>
                  </a:extLst>
                </a:gridCol>
              </a:tblGrid>
              <a:tr h="560192">
                <a:tc>
                  <a:txBody>
                    <a:bodyPr/>
                    <a:lstStyle/>
                    <a:p>
                      <a:pPr algn="l" rtl="0" fontAlgn="base"/>
                      <a:r>
                        <a:rPr lang="de-DE" sz="1000" b="0" i="0">
                          <a:solidFill>
                            <a:schemeClr val="bg1"/>
                          </a:solidFill>
                          <a:effectLst/>
                          <a:latin typeface="Calibri"/>
                        </a:rPr>
                        <a:t>CASE (Year): </a:t>
                      </a:r>
                      <a:endParaRPr lang="de-DE" b="0" i="0">
                        <a:solidFill>
                          <a:schemeClr val="bg1"/>
                        </a:solidFill>
                        <a:effectLst/>
                        <a:latin typeface="Calibri"/>
                      </a:endParaRPr>
                    </a:p>
                  </a:txBody>
                  <a:tcPr/>
                </a:tc>
                <a:tc>
                  <a:txBody>
                    <a:bodyPr/>
                    <a:lstStyle/>
                    <a:p>
                      <a:pPr algn="l" rtl="0" fontAlgn="base"/>
                      <a:r>
                        <a:rPr lang="en-US" sz="1600" b="1" i="0">
                          <a:solidFill>
                            <a:schemeClr val="bg1"/>
                          </a:solidFill>
                          <a:effectLst/>
                          <a:latin typeface="Calibri"/>
                        </a:rPr>
                        <a:t>RO for landfill leachate </a:t>
                      </a:r>
                      <a:endParaRPr lang="en-US" sz="3600" b="1" i="0">
                        <a:solidFill>
                          <a:schemeClr val="bg1"/>
                        </a:solidFill>
                        <a:effectLst/>
                        <a:latin typeface="Calibri"/>
                      </a:endParaRPr>
                    </a:p>
                    <a:p>
                      <a:pPr algn="l" rtl="0" fontAlgn="base"/>
                      <a:r>
                        <a:rPr lang="en-US" sz="1600" b="0" i="0">
                          <a:solidFill>
                            <a:schemeClr val="bg1"/>
                          </a:solidFill>
                          <a:effectLst/>
                          <a:latin typeface="Calibri"/>
                        </a:rPr>
                        <a:t>(2020) </a:t>
                      </a:r>
                      <a:endParaRPr lang="en-US" sz="3600" b="0" i="0">
                        <a:solidFill>
                          <a:schemeClr val="bg1"/>
                        </a:solidFill>
                        <a:effectLst/>
                        <a:latin typeface="Calibri"/>
                      </a:endParaRPr>
                    </a:p>
                  </a:txBody>
                  <a:tcPr/>
                </a:tc>
                <a:extLst>
                  <a:ext uri="{0D108BD9-81ED-4DB2-BD59-A6C34878D82A}">
                    <a16:rowId xmlns:a16="http://schemas.microsoft.com/office/drawing/2014/main" val="3842709400"/>
                  </a:ext>
                </a:extLst>
              </a:tr>
              <a:tr h="3390639">
                <a:tc>
                  <a:txBody>
                    <a:bodyPr/>
                    <a:lstStyle/>
                    <a:p>
                      <a:pPr algn="l" rtl="0" fontAlgn="base"/>
                      <a:r>
                        <a:rPr lang="de-DE" sz="1100" b="0" i="0">
                          <a:effectLst/>
                          <a:latin typeface="Calibri"/>
                        </a:rPr>
                        <a:t>Advantages / Specialties </a:t>
                      </a:r>
                      <a:endParaRPr lang="de-DE" sz="2400" b="0" i="0">
                        <a:effectLst/>
                        <a:latin typeface="Calibri"/>
                      </a:endParaRPr>
                    </a:p>
                  </a:txBody>
                  <a:tcPr/>
                </a:tc>
                <a:tc>
                  <a:txBody>
                    <a:bodyPr/>
                    <a:lstStyle/>
                    <a:p>
                      <a:pPr algn="l" rtl="0" fontAlgn="base">
                        <a:buFont typeface="Arial" panose="020B0604020202020204" pitchFamily="34" charset="0"/>
                        <a:buChar char="•"/>
                      </a:pPr>
                      <a:r>
                        <a:rPr lang="en-US" sz="1600" b="0" i="0" dirty="0">
                          <a:effectLst/>
                          <a:latin typeface="Calibri"/>
                        </a:rPr>
                        <a:t>Reliable, safe operation, stable pure water quality </a:t>
                      </a:r>
                    </a:p>
                    <a:p>
                      <a:pPr algn="l" rtl="0" fontAlgn="base">
                        <a:buFont typeface="Arial" panose="020B0604020202020204" pitchFamily="34" charset="0"/>
                        <a:buChar char="•"/>
                      </a:pPr>
                      <a:r>
                        <a:rPr lang="en-US" sz="1600" b="0" i="0" dirty="0">
                          <a:effectLst/>
                          <a:latin typeface="Calibri"/>
                        </a:rPr>
                        <a:t>Easy handling of RO systems in the event of (shorter/longer) shutdowns </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600" b="0" i="0" dirty="0">
                          <a:effectLst/>
                          <a:latin typeface="Calibri"/>
                        </a:rPr>
                        <a:t>Space-saving: plant space requirement approx. 50% compared to conventional systems </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600" b="0" i="0" dirty="0">
                          <a:effectLst/>
                          <a:latin typeface="Calibri"/>
                        </a:rPr>
                        <a:t>Excellent effluent quality, water can be reused immediately </a:t>
                      </a:r>
                    </a:p>
                    <a:p>
                      <a:pPr lvl="1" algn="l" rtl="0" fontAlgn="base">
                        <a:buFont typeface="Arial" panose="020B0604020202020204" pitchFamily="34" charset="0"/>
                        <a:buChar char="•"/>
                      </a:pPr>
                      <a:r>
                        <a:rPr lang="en-US" sz="1600" b="0" i="0" dirty="0">
                          <a:effectLst/>
                          <a:latin typeface="Calibri"/>
                        </a:rPr>
                        <a:t>Effective: 98-99% of all (in)organic substances dissolved in water can be rejected </a:t>
                      </a:r>
                    </a:p>
                    <a:p>
                      <a:pPr lvl="1" algn="l" rtl="0" fontAlgn="base">
                        <a:buFont typeface="Arial" panose="020B0604020202020204" pitchFamily="34" charset="0"/>
                        <a:buChar char="•"/>
                      </a:pPr>
                      <a:r>
                        <a:rPr lang="en-US" sz="1600" b="0" i="0" dirty="0">
                          <a:effectLst/>
                          <a:latin typeface="Calibri"/>
                        </a:rPr>
                        <a:t>Permeate purified to such an extent that it can be fed directly into a receiving water </a:t>
                      </a:r>
                    </a:p>
                    <a:p>
                      <a:pPr algn="l" rtl="0" fontAlgn="base">
                        <a:buFont typeface="Arial" panose="020B0604020202020204" pitchFamily="34" charset="0"/>
                        <a:buChar char="•"/>
                      </a:pPr>
                      <a:r>
                        <a:rPr lang="en-US" sz="1600" b="0" i="0" dirty="0">
                          <a:effectLst/>
                          <a:latin typeface="Calibri"/>
                        </a:rPr>
                        <a:t>Lower operational costs:</a:t>
                      </a:r>
                    </a:p>
                    <a:p>
                      <a:pPr lvl="1" algn="l" rtl="0" fontAlgn="base">
                        <a:buFont typeface="Arial" panose="020B0604020202020204" pitchFamily="34" charset="0"/>
                        <a:buChar char="•"/>
                      </a:pPr>
                      <a:r>
                        <a:rPr lang="en-US" sz="1600" b="0" i="0" dirty="0">
                          <a:effectLst/>
                          <a:latin typeface="Calibri"/>
                        </a:rPr>
                        <a:t>Energy consumption reduced by up to 30% </a:t>
                      </a:r>
                    </a:p>
                    <a:p>
                      <a:pPr lvl="1" algn="l" rtl="0" fontAlgn="base">
                        <a:buFont typeface="Arial" panose="020B0604020202020204" pitchFamily="34" charset="0"/>
                        <a:buChar char="•"/>
                      </a:pPr>
                      <a:r>
                        <a:rPr lang="en-US" sz="1600" b="0" i="0" dirty="0">
                          <a:effectLst/>
                          <a:latin typeface="Calibri"/>
                        </a:rPr>
                        <a:t>Easy maintenance through easy-click system (reduced labor costs and plant off-time)</a:t>
                      </a:r>
                    </a:p>
                    <a:p>
                      <a:pPr marL="457200" marR="0" lvl="1"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600" b="0" i="0" dirty="0">
                          <a:effectLst/>
                          <a:latin typeface="Calibri"/>
                        </a:rPr>
                        <a:t>Service life of RO systems &gt; 10 years </a:t>
                      </a:r>
                    </a:p>
                  </a:txBody>
                  <a:tcPr/>
                </a:tc>
                <a:extLst>
                  <a:ext uri="{0D108BD9-81ED-4DB2-BD59-A6C34878D82A}">
                    <a16:rowId xmlns:a16="http://schemas.microsoft.com/office/drawing/2014/main" val="3381742785"/>
                  </a:ext>
                </a:extLst>
              </a:tr>
            </a:tbl>
          </a:graphicData>
        </a:graphic>
      </p:graphicFrame>
      <p:sp>
        <p:nvSpPr>
          <p:cNvPr id="4" name="Textfeld 3">
            <a:extLst>
              <a:ext uri="{FF2B5EF4-FFF2-40B4-BE49-F238E27FC236}">
                <a16:creationId xmlns:a16="http://schemas.microsoft.com/office/drawing/2014/main" id="{C64907D4-CEBD-D2FE-8CFD-6722043E417B}"/>
              </a:ext>
            </a:extLst>
          </p:cNvPr>
          <p:cNvSpPr txBox="1"/>
          <p:nvPr/>
        </p:nvSpPr>
        <p:spPr>
          <a:xfrm rot="16200000">
            <a:off x="-2091705" y="2269570"/>
            <a:ext cx="4572000" cy="246221"/>
          </a:xfrm>
          <a:prstGeom prst="rect">
            <a:avLst/>
          </a:prstGeom>
          <a:noFill/>
        </p:spPr>
        <p:txBody>
          <a:bodyPr wrap="square">
            <a:spAutoFit/>
          </a:bodyPr>
          <a:lstStyle/>
          <a:p>
            <a:pPr indent="449580" algn="r"/>
            <a:r>
              <a:rPr lang="en-US" sz="1000" b="1" dirty="0">
                <a:solidFill>
                  <a:schemeClr val="bg1">
                    <a:lumMod val="75000"/>
                  </a:schemeClr>
                </a:solidFill>
                <a:effectLst/>
                <a:latin typeface="Corbel" panose="020B0503020204020204" pitchFamily="34" charset="0"/>
                <a:ea typeface="Calibri" panose="020F0502020204030204" pitchFamily="34" charset="0"/>
              </a:rPr>
              <a:t>REFERENCES for RO – Leachate water  | III</a:t>
            </a:r>
            <a:endParaRPr lang="de-DE" sz="1000" b="1" dirty="0">
              <a:solidFill>
                <a:schemeClr val="bg1">
                  <a:lumMod val="75000"/>
                </a:schemeClr>
              </a:solidFill>
              <a:effectLst/>
              <a:latin typeface="Corbel" panose="020B0503020204020204" pitchFamily="34" charset="0"/>
              <a:ea typeface="Calibri" panose="020F0502020204030204" pitchFamily="34" charset="0"/>
            </a:endParaRPr>
          </a:p>
        </p:txBody>
      </p:sp>
    </p:spTree>
    <p:extLst>
      <p:ext uri="{BB962C8B-B14F-4D97-AF65-F5344CB8AC3E}">
        <p14:creationId xmlns:p14="http://schemas.microsoft.com/office/powerpoint/2010/main" val="42083401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a:extLst>
              <a:ext uri="{FF2B5EF4-FFF2-40B4-BE49-F238E27FC236}">
                <a16:creationId xmlns:a16="http://schemas.microsoft.com/office/drawing/2014/main" id="{355BA7B8-17B0-E118-24A4-7E0CF261D212}"/>
              </a:ext>
            </a:extLst>
          </p:cNvPr>
          <p:cNvSpPr/>
          <p:nvPr/>
        </p:nvSpPr>
        <p:spPr>
          <a:xfrm>
            <a:off x="762000" y="309563"/>
            <a:ext cx="7806690" cy="552450"/>
          </a:xfrm>
          <a:prstGeom prst="rect">
            <a:avLst/>
          </a:prstGeom>
          <a:noFill/>
          <a:ln/>
        </p:spPr>
        <p:txBody>
          <a:bodyPr wrap="square" lIns="91440" tIns="45720" rIns="91440" bIns="45720" rtlCol="0" anchor="ctr"/>
          <a:lstStyle/>
          <a:p>
            <a:pPr marL="0" indent="0" algn="l">
              <a:buNone/>
            </a:pPr>
            <a:r>
              <a:rPr lang="en-US" sz="2650" b="1">
                <a:solidFill>
                  <a:srgbClr val="0043E6"/>
                </a:solidFill>
                <a:latin typeface="Calibri"/>
                <a:ea typeface="Noto Sans SC"/>
                <a:cs typeface="Noto Sans SC" pitchFamily="34" charset="-120"/>
              </a:rPr>
              <a:t>RCDT references</a:t>
            </a:r>
          </a:p>
        </p:txBody>
      </p:sp>
      <p:pic>
        <p:nvPicPr>
          <p:cNvPr id="3" name="Image 0" descr="https://assets.mindshow.fun/file/7200612/20240402123453_7gh5.png">
            <a:extLst>
              <a:ext uri="{FF2B5EF4-FFF2-40B4-BE49-F238E27FC236}">
                <a16:creationId xmlns:a16="http://schemas.microsoft.com/office/drawing/2014/main" id="{1E3007BC-143D-F259-4B9E-030C142CC7CE}"/>
              </a:ext>
            </a:extLst>
          </p:cNvPr>
          <p:cNvPicPr>
            <a:picLocks noChangeAspect="1"/>
          </p:cNvPicPr>
          <p:nvPr/>
        </p:nvPicPr>
        <p:blipFill>
          <a:blip r:embed="rId2"/>
          <a:stretch>
            <a:fillRect/>
          </a:stretch>
        </p:blipFill>
        <p:spPr>
          <a:xfrm>
            <a:off x="7734300" y="257175"/>
            <a:ext cx="952500" cy="257175"/>
          </a:xfrm>
          <a:prstGeom prst="rect">
            <a:avLst/>
          </a:prstGeom>
        </p:spPr>
      </p:pic>
      <p:sp>
        <p:nvSpPr>
          <p:cNvPr id="5" name="文本框 4">
            <a:extLst>
              <a:ext uri="{FF2B5EF4-FFF2-40B4-BE49-F238E27FC236}">
                <a16:creationId xmlns:a16="http://schemas.microsoft.com/office/drawing/2014/main" id="{425E2EF5-A7A2-88C6-9FA2-9E281E097D86}"/>
              </a:ext>
            </a:extLst>
          </p:cNvPr>
          <p:cNvSpPr txBox="1"/>
          <p:nvPr/>
        </p:nvSpPr>
        <p:spPr>
          <a:xfrm>
            <a:off x="893345" y="864453"/>
            <a:ext cx="3479465" cy="1077218"/>
          </a:xfrm>
          <a:prstGeom prst="rect">
            <a:avLst/>
          </a:prstGeom>
          <a:noFill/>
        </p:spPr>
        <p:txBody>
          <a:bodyPr wrap="square" lIns="91440" tIns="45720" rIns="91440" bIns="45720" anchor="t">
            <a:spAutoFit/>
          </a:bodyPr>
          <a:lstStyle/>
          <a:p>
            <a:r>
              <a:rPr lang="de-DE" sz="1600" dirty="0"/>
              <a:t>Novo </a:t>
            </a:r>
            <a:r>
              <a:rPr lang="de-DE" sz="1600" err="1"/>
              <a:t>Mesto</a:t>
            </a:r>
            <a:r>
              <a:rPr lang="de-DE" sz="1600" dirty="0"/>
              <a:t>, Slovenia</a:t>
            </a:r>
            <a:endParaRPr lang="de-DE" sz="1600" dirty="0">
              <a:ea typeface="Calibri"/>
              <a:cs typeface="Calibri"/>
            </a:endParaRPr>
          </a:p>
          <a:p>
            <a:r>
              <a:rPr lang="de-DE" sz="1600" dirty="0"/>
              <a:t>120 m</a:t>
            </a:r>
            <a:r>
              <a:rPr lang="de-DE" sz="1600" baseline="30000" dirty="0"/>
              <a:t>3</a:t>
            </a:r>
            <a:r>
              <a:rPr lang="de-DE" sz="1600" dirty="0"/>
              <a:t>/d </a:t>
            </a:r>
            <a:r>
              <a:rPr lang="de-DE" sz="1600" err="1"/>
              <a:t>leachate</a:t>
            </a:r>
            <a:r>
              <a:rPr lang="de-DE" sz="1600" dirty="0"/>
              <a:t> </a:t>
            </a:r>
            <a:r>
              <a:rPr lang="de-DE" sz="1600" err="1"/>
              <a:t>treatment</a:t>
            </a:r>
            <a:endParaRPr lang="de-DE" sz="1600">
              <a:ea typeface="Calibri"/>
              <a:cs typeface="Calibri"/>
            </a:endParaRPr>
          </a:p>
          <a:p>
            <a:r>
              <a:rPr lang="de-DE" sz="1600" dirty="0">
                <a:ea typeface="Calibri"/>
                <a:cs typeface="Calibri"/>
              </a:rPr>
              <a:t>Double </a:t>
            </a:r>
            <a:r>
              <a:rPr lang="de-DE" sz="1600" dirty="0" err="1">
                <a:ea typeface="Calibri"/>
                <a:cs typeface="Calibri"/>
              </a:rPr>
              <a:t>stage</a:t>
            </a:r>
            <a:r>
              <a:rPr lang="de-DE" sz="1600" dirty="0">
                <a:ea typeface="Calibri"/>
                <a:cs typeface="Calibri"/>
              </a:rPr>
              <a:t> RO, 34 + 9 RCDT </a:t>
            </a:r>
            <a:r>
              <a:rPr lang="de-DE" sz="1600" dirty="0" err="1">
                <a:ea typeface="Calibri"/>
                <a:cs typeface="Calibri"/>
              </a:rPr>
              <a:t>modules</a:t>
            </a:r>
          </a:p>
          <a:p>
            <a:r>
              <a:rPr lang="de-DE" sz="1600" dirty="0">
                <a:ea typeface="Calibri"/>
                <a:cs typeface="Calibri"/>
              </a:rPr>
              <a:t>408 m² + 108 m² </a:t>
            </a:r>
            <a:r>
              <a:rPr lang="de-DE" sz="1600" dirty="0" err="1">
                <a:ea typeface="Calibri"/>
                <a:cs typeface="Calibri"/>
              </a:rPr>
              <a:t>membrane</a:t>
            </a:r>
            <a:r>
              <a:rPr lang="de-DE" sz="1600" dirty="0">
                <a:ea typeface="Calibri"/>
                <a:cs typeface="Calibri"/>
              </a:rPr>
              <a:t> </a:t>
            </a:r>
            <a:r>
              <a:rPr lang="de-DE" sz="1600" dirty="0" err="1">
                <a:ea typeface="Calibri"/>
                <a:cs typeface="Calibri"/>
              </a:rPr>
              <a:t>area</a:t>
            </a:r>
            <a:endParaRPr lang="de-DE" dirty="0" err="1"/>
          </a:p>
        </p:txBody>
      </p:sp>
      <p:sp>
        <p:nvSpPr>
          <p:cNvPr id="7" name="文本框 6">
            <a:extLst>
              <a:ext uri="{FF2B5EF4-FFF2-40B4-BE49-F238E27FC236}">
                <a16:creationId xmlns:a16="http://schemas.microsoft.com/office/drawing/2014/main" id="{90343D77-7166-8039-A092-226EE099A5C3}"/>
              </a:ext>
            </a:extLst>
          </p:cNvPr>
          <p:cNvSpPr txBox="1"/>
          <p:nvPr/>
        </p:nvSpPr>
        <p:spPr>
          <a:xfrm>
            <a:off x="5004303" y="866307"/>
            <a:ext cx="3561013" cy="1077218"/>
          </a:xfrm>
          <a:prstGeom prst="rect">
            <a:avLst/>
          </a:prstGeom>
          <a:noFill/>
        </p:spPr>
        <p:txBody>
          <a:bodyPr wrap="square" lIns="91440" tIns="45720" rIns="91440" bIns="45720" anchor="t">
            <a:spAutoFit/>
          </a:bodyPr>
          <a:lstStyle/>
          <a:p>
            <a:r>
              <a:rPr lang="en-GB" sz="1600" dirty="0"/>
              <a:t>Bijeljina, Bosnia / Herzegovina</a:t>
            </a:r>
            <a:endParaRPr lang="en-GB" sz="1600" dirty="0">
              <a:ea typeface="Calibri"/>
              <a:cs typeface="Calibri"/>
            </a:endParaRPr>
          </a:p>
          <a:p>
            <a:r>
              <a:rPr lang="en-GB" sz="1600" dirty="0"/>
              <a:t>35 m</a:t>
            </a:r>
            <a:r>
              <a:rPr lang="en-GB" sz="1600" baseline="30000" dirty="0"/>
              <a:t>3</a:t>
            </a:r>
            <a:r>
              <a:rPr lang="en-GB" sz="1600" dirty="0"/>
              <a:t>/d leachate treatment</a:t>
            </a:r>
          </a:p>
          <a:p>
            <a:r>
              <a:rPr lang="en-GB" sz="1600" dirty="0">
                <a:ea typeface="Calibri"/>
                <a:cs typeface="Calibri"/>
              </a:rPr>
              <a:t>Double stage RO, 13 + 3 RCDT modules</a:t>
            </a:r>
          </a:p>
          <a:p>
            <a:r>
              <a:rPr lang="en-GB" sz="1600" dirty="0">
                <a:ea typeface="Calibri"/>
                <a:cs typeface="Calibri"/>
              </a:rPr>
              <a:t>156 m²+ 36 m² membrane area</a:t>
            </a:r>
          </a:p>
        </p:txBody>
      </p:sp>
      <p:pic>
        <p:nvPicPr>
          <p:cNvPr id="8" name="Picture 5" descr="Z:\Kunden\Novo Mesto\Fotos\IMG_5944.JPG">
            <a:extLst>
              <a:ext uri="{FF2B5EF4-FFF2-40B4-BE49-F238E27FC236}">
                <a16:creationId xmlns:a16="http://schemas.microsoft.com/office/drawing/2014/main" id="{154E8603-C4B3-9A44-FDC8-013E1BEC268A}"/>
              </a:ext>
            </a:extLst>
          </p:cNvPr>
          <p:cNvPicPr>
            <a:picLocks noChangeAspect="1" noChangeArrowheads="1"/>
          </p:cNvPicPr>
          <p:nvPr/>
        </p:nvPicPr>
        <p:blipFill>
          <a:blip r:embed="rId3" cstate="print"/>
          <a:srcRect/>
          <a:stretch>
            <a:fillRect/>
          </a:stretch>
        </p:blipFill>
        <p:spPr bwMode="auto">
          <a:xfrm>
            <a:off x="703263" y="2488028"/>
            <a:ext cx="3868737" cy="2174824"/>
          </a:xfrm>
          <a:prstGeom prst="rect">
            <a:avLst/>
          </a:prstGeom>
          <a:noFill/>
          <a:ln w="9525">
            <a:noFill/>
            <a:miter lim="800000"/>
            <a:headEnd/>
            <a:tailEnd/>
          </a:ln>
        </p:spPr>
      </p:pic>
      <p:pic>
        <p:nvPicPr>
          <p:cNvPr id="9" name="Picture 2" descr="Z:\KUNDEN\Bijeljina\Pictures\Grand Opening\Foto 1.JPG">
            <a:extLst>
              <a:ext uri="{FF2B5EF4-FFF2-40B4-BE49-F238E27FC236}">
                <a16:creationId xmlns:a16="http://schemas.microsoft.com/office/drawing/2014/main" id="{1F5DA8C8-14D2-04FA-2A52-F760556574BE}"/>
              </a:ext>
            </a:extLst>
          </p:cNvPr>
          <p:cNvPicPr>
            <a:picLocks noChangeAspect="1" noChangeArrowheads="1"/>
          </p:cNvPicPr>
          <p:nvPr/>
        </p:nvPicPr>
        <p:blipFill>
          <a:blip r:embed="rId4" cstate="print"/>
          <a:srcRect/>
          <a:stretch>
            <a:fillRect/>
          </a:stretch>
        </p:blipFill>
        <p:spPr bwMode="auto">
          <a:xfrm>
            <a:off x="4900612" y="2482427"/>
            <a:ext cx="3887788" cy="2186027"/>
          </a:xfrm>
          <a:prstGeom prst="rect">
            <a:avLst/>
          </a:prstGeom>
          <a:noFill/>
          <a:ln w="9525">
            <a:noFill/>
            <a:miter lim="800000"/>
            <a:headEnd/>
            <a:tailEnd/>
          </a:ln>
        </p:spPr>
      </p:pic>
      <p:sp>
        <p:nvSpPr>
          <p:cNvPr id="4" name="Textfeld 3">
            <a:extLst>
              <a:ext uri="{FF2B5EF4-FFF2-40B4-BE49-F238E27FC236}">
                <a16:creationId xmlns:a16="http://schemas.microsoft.com/office/drawing/2014/main" id="{02C4C964-74F4-A6B4-E63E-B57D23D771F4}"/>
              </a:ext>
            </a:extLst>
          </p:cNvPr>
          <p:cNvSpPr txBox="1"/>
          <p:nvPr/>
        </p:nvSpPr>
        <p:spPr>
          <a:xfrm rot="16200000">
            <a:off x="-2091705" y="2269570"/>
            <a:ext cx="4572000" cy="246221"/>
          </a:xfrm>
          <a:prstGeom prst="rect">
            <a:avLst/>
          </a:prstGeom>
          <a:noFill/>
        </p:spPr>
        <p:txBody>
          <a:bodyPr wrap="square">
            <a:spAutoFit/>
          </a:bodyPr>
          <a:lstStyle/>
          <a:p>
            <a:pPr indent="449580" algn="r"/>
            <a:r>
              <a:rPr lang="en-US" sz="1000" b="1">
                <a:solidFill>
                  <a:schemeClr val="bg1">
                    <a:lumMod val="75000"/>
                  </a:schemeClr>
                </a:solidFill>
                <a:effectLst/>
                <a:latin typeface="Corbel" panose="020B0503020204020204" pitchFamily="34" charset="0"/>
                <a:ea typeface="Calibri" panose="020F0502020204030204" pitchFamily="34" charset="0"/>
              </a:rPr>
              <a:t>REFERENCES for RO – Leachate water  | III</a:t>
            </a:r>
            <a:endParaRPr lang="de-DE" sz="1000" b="1">
              <a:solidFill>
                <a:schemeClr val="bg1">
                  <a:lumMod val="75000"/>
                </a:schemeClr>
              </a:solidFill>
              <a:effectLst/>
              <a:latin typeface="Corbel" panose="020B0503020204020204" pitchFamily="34" charset="0"/>
              <a:ea typeface="Calibri" panose="020F0502020204030204" pitchFamily="34" charset="0"/>
            </a:endParaRPr>
          </a:p>
        </p:txBody>
      </p:sp>
    </p:spTree>
    <p:extLst>
      <p:ext uri="{BB962C8B-B14F-4D97-AF65-F5344CB8AC3E}">
        <p14:creationId xmlns:p14="http://schemas.microsoft.com/office/powerpoint/2010/main" val="11159865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a:extLst>
              <a:ext uri="{FF2B5EF4-FFF2-40B4-BE49-F238E27FC236}">
                <a16:creationId xmlns:a16="http://schemas.microsoft.com/office/drawing/2014/main" id="{355BA7B8-17B0-E118-24A4-7E0CF261D212}"/>
              </a:ext>
            </a:extLst>
          </p:cNvPr>
          <p:cNvSpPr/>
          <p:nvPr/>
        </p:nvSpPr>
        <p:spPr>
          <a:xfrm>
            <a:off x="762000" y="309563"/>
            <a:ext cx="7806690" cy="552450"/>
          </a:xfrm>
          <a:prstGeom prst="rect">
            <a:avLst/>
          </a:prstGeom>
          <a:noFill/>
          <a:ln/>
        </p:spPr>
        <p:txBody>
          <a:bodyPr wrap="square" lIns="91440" tIns="45720" rIns="91440" bIns="45720" rtlCol="0" anchor="ctr"/>
          <a:lstStyle/>
          <a:p>
            <a:pPr marL="0" indent="0" algn="l">
              <a:buNone/>
            </a:pPr>
            <a:r>
              <a:rPr lang="en-US" sz="2650" b="1">
                <a:solidFill>
                  <a:srgbClr val="0043E6"/>
                </a:solidFill>
                <a:latin typeface="Calibri"/>
                <a:ea typeface="Noto Sans SC"/>
                <a:cs typeface="Noto Sans SC" pitchFamily="34" charset="-120"/>
              </a:rPr>
              <a:t>RCDT references</a:t>
            </a:r>
          </a:p>
        </p:txBody>
      </p:sp>
      <p:pic>
        <p:nvPicPr>
          <p:cNvPr id="3" name="Image 0" descr="https://assets.mindshow.fun/file/7200612/20240402123453_7gh5.png">
            <a:extLst>
              <a:ext uri="{FF2B5EF4-FFF2-40B4-BE49-F238E27FC236}">
                <a16:creationId xmlns:a16="http://schemas.microsoft.com/office/drawing/2014/main" id="{1E3007BC-143D-F259-4B9E-030C142CC7CE}"/>
              </a:ext>
            </a:extLst>
          </p:cNvPr>
          <p:cNvPicPr>
            <a:picLocks noChangeAspect="1"/>
          </p:cNvPicPr>
          <p:nvPr/>
        </p:nvPicPr>
        <p:blipFill>
          <a:blip r:embed="rId2"/>
          <a:stretch>
            <a:fillRect/>
          </a:stretch>
        </p:blipFill>
        <p:spPr>
          <a:xfrm>
            <a:off x="7734300" y="257175"/>
            <a:ext cx="952500" cy="257175"/>
          </a:xfrm>
          <a:prstGeom prst="rect">
            <a:avLst/>
          </a:prstGeom>
        </p:spPr>
      </p:pic>
      <p:sp>
        <p:nvSpPr>
          <p:cNvPr id="4" name="Textplatzhalter 3">
            <a:extLst>
              <a:ext uri="{FF2B5EF4-FFF2-40B4-BE49-F238E27FC236}">
                <a16:creationId xmlns:a16="http://schemas.microsoft.com/office/drawing/2014/main" id="{9F57D2E9-CA97-6C22-19ED-B85087BB9F86}"/>
              </a:ext>
            </a:extLst>
          </p:cNvPr>
          <p:cNvSpPr txBox="1">
            <a:spLocks/>
          </p:cNvSpPr>
          <p:nvPr/>
        </p:nvSpPr>
        <p:spPr>
          <a:xfrm>
            <a:off x="762001" y="811299"/>
            <a:ext cx="3951453" cy="1070309"/>
          </a:xfrm>
          <a:prstGeom prst="rect">
            <a:avLst/>
          </a:prstGeom>
        </p:spPr>
        <p:txBody>
          <a:bodyPr lIns="91440" tIns="45720" rIns="91440" bIns="45720" anchor="t">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e-DE" sz="1200" dirty="0"/>
              <a:t>Galicia, Spain</a:t>
            </a:r>
            <a:endParaRPr lang="de-DE" sz="1200" dirty="0">
              <a:ea typeface="Calibri"/>
              <a:cs typeface="Calibri"/>
            </a:endParaRPr>
          </a:p>
          <a:p>
            <a:r>
              <a:rPr lang="de-DE" sz="1200" dirty="0"/>
              <a:t>600 m</a:t>
            </a:r>
            <a:r>
              <a:rPr lang="de-DE" sz="1200" baseline="30000" dirty="0"/>
              <a:t>3</a:t>
            </a:r>
            <a:r>
              <a:rPr lang="de-DE" sz="1200" dirty="0"/>
              <a:t>/d </a:t>
            </a:r>
            <a:r>
              <a:rPr lang="de-DE" sz="1200" dirty="0" err="1"/>
              <a:t>leachate</a:t>
            </a:r>
            <a:r>
              <a:rPr lang="de-DE" sz="1200" dirty="0"/>
              <a:t> </a:t>
            </a:r>
            <a:r>
              <a:rPr lang="de-DE" sz="1200" dirty="0" err="1"/>
              <a:t>treatment</a:t>
            </a:r>
            <a:endParaRPr lang="de-DE" sz="1200" dirty="0">
              <a:ea typeface="Calibri"/>
              <a:cs typeface="Calibri"/>
            </a:endParaRPr>
          </a:p>
          <a:p>
            <a:r>
              <a:rPr lang="de-DE" sz="1200" dirty="0">
                <a:ea typeface="Calibri"/>
                <a:cs typeface="Calibri"/>
              </a:rPr>
              <a:t>Triple </a:t>
            </a:r>
            <a:r>
              <a:rPr lang="de-DE" sz="1200" dirty="0" err="1">
                <a:ea typeface="Calibri"/>
                <a:cs typeface="Calibri"/>
              </a:rPr>
              <a:t>stage</a:t>
            </a:r>
            <a:r>
              <a:rPr lang="de-DE" sz="1200" dirty="0">
                <a:ea typeface="Calibri"/>
                <a:cs typeface="Calibri"/>
              </a:rPr>
              <a:t> RO, 2 x (84 + 27 + 18) RCDT Modules</a:t>
            </a:r>
          </a:p>
          <a:p>
            <a:r>
              <a:rPr lang="de-DE" sz="1200" dirty="0">
                <a:ea typeface="Calibri"/>
                <a:cs typeface="Calibri"/>
              </a:rPr>
              <a:t>2 x (1008 m² + 324 m² + 144) m²  </a:t>
            </a:r>
            <a:r>
              <a:rPr lang="de-DE" sz="1200" dirty="0" err="1">
                <a:ea typeface="Calibri"/>
                <a:cs typeface="Calibri"/>
              </a:rPr>
              <a:t>membrane</a:t>
            </a:r>
            <a:r>
              <a:rPr lang="de-DE" sz="1200" dirty="0">
                <a:ea typeface="Calibri"/>
                <a:cs typeface="Calibri"/>
              </a:rPr>
              <a:t> </a:t>
            </a:r>
            <a:r>
              <a:rPr lang="de-DE" sz="1200" dirty="0" err="1">
                <a:ea typeface="Calibri"/>
                <a:cs typeface="Calibri"/>
              </a:rPr>
              <a:t>area</a:t>
            </a:r>
            <a:endParaRPr lang="de-DE" sz="1200" dirty="0">
              <a:ea typeface="Calibri"/>
              <a:cs typeface="Calibri"/>
            </a:endParaRPr>
          </a:p>
          <a:p>
            <a:endParaRPr lang="de-DE" sz="1600" dirty="0">
              <a:ea typeface="Calibri"/>
              <a:cs typeface="Calibri"/>
            </a:endParaRPr>
          </a:p>
        </p:txBody>
      </p:sp>
      <p:sp>
        <p:nvSpPr>
          <p:cNvPr id="5" name="Textplatzhalter 5">
            <a:extLst>
              <a:ext uri="{FF2B5EF4-FFF2-40B4-BE49-F238E27FC236}">
                <a16:creationId xmlns:a16="http://schemas.microsoft.com/office/drawing/2014/main" id="{EF4C8222-A86D-05B5-AA57-D8253769EBE7}"/>
              </a:ext>
            </a:extLst>
          </p:cNvPr>
          <p:cNvSpPr txBox="1">
            <a:spLocks/>
          </p:cNvSpPr>
          <p:nvPr/>
        </p:nvSpPr>
        <p:spPr>
          <a:xfrm>
            <a:off x="4885690" y="863521"/>
            <a:ext cx="4113380" cy="949992"/>
          </a:xfrm>
          <a:prstGeom prst="rect">
            <a:avLst/>
          </a:prstGeom>
        </p:spPr>
        <p:txBody>
          <a:bodyPr lIns="91440" tIns="45720" rIns="91440" bIns="45720" anchor="t">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e-DE" sz="1200" dirty="0"/>
              <a:t>Caras, Romania</a:t>
            </a:r>
            <a:endParaRPr lang="de-DE" sz="1200" dirty="0">
              <a:ea typeface="Calibri"/>
              <a:cs typeface="Calibri"/>
            </a:endParaRPr>
          </a:p>
          <a:p>
            <a:r>
              <a:rPr lang="de-DE" sz="1200" dirty="0"/>
              <a:t>170 m</a:t>
            </a:r>
            <a:r>
              <a:rPr lang="de-DE" sz="1200" baseline="30000" dirty="0"/>
              <a:t>3</a:t>
            </a:r>
            <a:r>
              <a:rPr lang="de-DE" sz="1200" dirty="0"/>
              <a:t>/d </a:t>
            </a:r>
            <a:r>
              <a:rPr lang="de-DE" sz="1200" err="1"/>
              <a:t>leachate</a:t>
            </a:r>
            <a:r>
              <a:rPr lang="de-DE" sz="1200" dirty="0"/>
              <a:t> </a:t>
            </a:r>
            <a:r>
              <a:rPr lang="de-DE" sz="1200" err="1"/>
              <a:t>treatment</a:t>
            </a:r>
            <a:endParaRPr lang="de-DE" sz="1200">
              <a:ea typeface="Calibri"/>
              <a:cs typeface="Calibri"/>
            </a:endParaRPr>
          </a:p>
          <a:p>
            <a:r>
              <a:rPr lang="de-DE" sz="1200" dirty="0">
                <a:ea typeface="Calibri"/>
                <a:cs typeface="Calibri"/>
              </a:rPr>
              <a:t>Triple </a:t>
            </a:r>
            <a:r>
              <a:rPr lang="de-DE" sz="1200" dirty="0" err="1">
                <a:ea typeface="Calibri"/>
                <a:cs typeface="Calibri"/>
              </a:rPr>
              <a:t>stage</a:t>
            </a:r>
            <a:r>
              <a:rPr lang="de-DE" sz="1200" dirty="0">
                <a:ea typeface="Calibri"/>
                <a:cs typeface="Calibri"/>
              </a:rPr>
              <a:t> RO, 60 + 15 RCDT </a:t>
            </a:r>
            <a:r>
              <a:rPr lang="de-DE" sz="1200" dirty="0" err="1">
                <a:ea typeface="Calibri"/>
                <a:cs typeface="Calibri"/>
              </a:rPr>
              <a:t>modules</a:t>
            </a:r>
            <a:r>
              <a:rPr lang="de-DE" sz="1200" dirty="0">
                <a:ea typeface="Calibri"/>
                <a:cs typeface="Calibri"/>
              </a:rPr>
              <a:t> + 6 spiral </a:t>
            </a:r>
            <a:r>
              <a:rPr lang="de-DE" sz="1200" dirty="0" err="1">
                <a:ea typeface="Calibri"/>
                <a:cs typeface="Calibri"/>
              </a:rPr>
              <a:t>elements</a:t>
            </a:r>
          </a:p>
          <a:p>
            <a:r>
              <a:rPr lang="de-DE" sz="1200" dirty="0">
                <a:ea typeface="Calibri"/>
                <a:cs typeface="Calibri"/>
              </a:rPr>
              <a:t>720 m² + 180 m² + 204m² </a:t>
            </a:r>
            <a:r>
              <a:rPr lang="de-DE" sz="1200" dirty="0" err="1">
                <a:ea typeface="Calibri"/>
                <a:cs typeface="Calibri"/>
              </a:rPr>
              <a:t>membrane</a:t>
            </a:r>
            <a:r>
              <a:rPr lang="de-DE" sz="1200" dirty="0">
                <a:ea typeface="Calibri"/>
                <a:cs typeface="Calibri"/>
              </a:rPr>
              <a:t> </a:t>
            </a:r>
            <a:r>
              <a:rPr lang="de-DE" sz="1200" dirty="0" err="1">
                <a:ea typeface="Calibri"/>
                <a:cs typeface="Calibri"/>
              </a:rPr>
              <a:t>area</a:t>
            </a:r>
          </a:p>
        </p:txBody>
      </p:sp>
      <p:pic>
        <p:nvPicPr>
          <p:cNvPr id="6" name="Picture 2">
            <a:extLst>
              <a:ext uri="{FF2B5EF4-FFF2-40B4-BE49-F238E27FC236}">
                <a16:creationId xmlns:a16="http://schemas.microsoft.com/office/drawing/2014/main" id="{4C50563B-B46E-F5B0-CD28-206A326D5D7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4447" y="1999915"/>
            <a:ext cx="3707553" cy="26795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a:extLst>
              <a:ext uri="{FF2B5EF4-FFF2-40B4-BE49-F238E27FC236}">
                <a16:creationId xmlns:a16="http://schemas.microsoft.com/office/drawing/2014/main" id="{4A7B3051-7BD0-D81D-16CD-26A40938637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88084" y="1999915"/>
            <a:ext cx="3690519" cy="26795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feld 7">
            <a:extLst>
              <a:ext uri="{FF2B5EF4-FFF2-40B4-BE49-F238E27FC236}">
                <a16:creationId xmlns:a16="http://schemas.microsoft.com/office/drawing/2014/main" id="{49535506-43B6-3BDD-4162-ED3502A50F85}"/>
              </a:ext>
            </a:extLst>
          </p:cNvPr>
          <p:cNvSpPr txBox="1"/>
          <p:nvPr/>
        </p:nvSpPr>
        <p:spPr>
          <a:xfrm rot="16200000">
            <a:off x="-2091705" y="2269570"/>
            <a:ext cx="4572000" cy="246221"/>
          </a:xfrm>
          <a:prstGeom prst="rect">
            <a:avLst/>
          </a:prstGeom>
          <a:noFill/>
        </p:spPr>
        <p:txBody>
          <a:bodyPr wrap="square">
            <a:spAutoFit/>
          </a:bodyPr>
          <a:lstStyle/>
          <a:p>
            <a:pPr indent="449580" algn="r"/>
            <a:r>
              <a:rPr lang="en-US" sz="1000" b="1" dirty="0">
                <a:solidFill>
                  <a:schemeClr val="bg1">
                    <a:lumMod val="75000"/>
                  </a:schemeClr>
                </a:solidFill>
                <a:effectLst/>
                <a:latin typeface="Corbel" panose="020B0503020204020204" pitchFamily="34" charset="0"/>
                <a:ea typeface="Calibri" panose="020F0502020204030204" pitchFamily="34" charset="0"/>
              </a:rPr>
              <a:t>REFERENCES for RO – Leachate water  | III</a:t>
            </a:r>
            <a:endParaRPr lang="de-DE" sz="1000" b="1" dirty="0">
              <a:solidFill>
                <a:schemeClr val="bg1">
                  <a:lumMod val="75000"/>
                </a:schemeClr>
              </a:solidFill>
              <a:effectLst/>
              <a:latin typeface="Corbel" panose="020B0503020204020204" pitchFamily="34" charset="0"/>
              <a:ea typeface="Calibri" panose="020F0502020204030204" pitchFamily="34" charset="0"/>
            </a:endParaRPr>
          </a:p>
        </p:txBody>
      </p:sp>
    </p:spTree>
    <p:extLst>
      <p:ext uri="{BB962C8B-B14F-4D97-AF65-F5344CB8AC3E}">
        <p14:creationId xmlns:p14="http://schemas.microsoft.com/office/powerpoint/2010/main" val="905758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3881438" y="1600200"/>
            <a:ext cx="1452563" cy="1243013"/>
          </a:xfrm>
          <a:prstGeom prst="rect">
            <a:avLst/>
          </a:prstGeom>
          <a:noFill/>
          <a:ln/>
        </p:spPr>
        <p:txBody>
          <a:bodyPr wrap="square" rtlCol="0" anchor="ctr"/>
          <a:lstStyle/>
          <a:p>
            <a:pPr marL="0" indent="0" algn="l">
              <a:buNone/>
            </a:pPr>
            <a:r>
              <a:rPr lang="en-US" sz="5760" b="1">
                <a:solidFill>
                  <a:srgbClr val="0043E6"/>
                </a:solidFill>
                <a:latin typeface="Noto Sans SC" pitchFamily="34" charset="0"/>
                <a:ea typeface="Noto Sans SC" pitchFamily="34" charset="-122"/>
                <a:cs typeface="Noto Sans SC" pitchFamily="34" charset="-120"/>
              </a:rPr>
              <a:t>02</a:t>
            </a:r>
            <a:endParaRPr lang="en-US" sz="5760"/>
          </a:p>
        </p:txBody>
      </p:sp>
      <p:sp>
        <p:nvSpPr>
          <p:cNvPr id="3" name="Text 1"/>
          <p:cNvSpPr/>
          <p:nvPr/>
        </p:nvSpPr>
        <p:spPr>
          <a:xfrm>
            <a:off x="3881438" y="2657475"/>
            <a:ext cx="5101590" cy="890587"/>
          </a:xfrm>
          <a:prstGeom prst="rect">
            <a:avLst/>
          </a:prstGeom>
          <a:noFill/>
          <a:ln/>
        </p:spPr>
        <p:txBody>
          <a:bodyPr wrap="square" rtlCol="0" anchor="t"/>
          <a:lstStyle/>
          <a:p>
            <a:pPr marL="0" indent="0" algn="l">
              <a:buNone/>
            </a:pPr>
            <a:r>
              <a:rPr lang="en-US" sz="3500" b="1">
                <a:solidFill>
                  <a:srgbClr val="000000"/>
                </a:solidFill>
                <a:latin typeface="Noto Sans SC" pitchFamily="34" charset="0"/>
                <a:ea typeface="Noto Sans SC" pitchFamily="34" charset="-122"/>
                <a:cs typeface="Noto Sans SC" pitchFamily="34" charset="-120"/>
              </a:rPr>
              <a:t>部分二</a:t>
            </a:r>
            <a:endParaRPr lang="en-US" sz="3500"/>
          </a:p>
        </p:txBody>
      </p:sp>
      <p:pic>
        <p:nvPicPr>
          <p:cNvPr id="4" name="Image 0" descr="https://assets.mindshow.fun/file/7200612/20240402123453_7gh5.png"/>
          <p:cNvPicPr>
            <a:picLocks noChangeAspect="1"/>
          </p:cNvPicPr>
          <p:nvPr/>
        </p:nvPicPr>
        <p:blipFill>
          <a:blip r:embed="rId3"/>
          <a:stretch>
            <a:fillRect/>
          </a:stretch>
        </p:blipFill>
        <p:spPr>
          <a:xfrm>
            <a:off x="7734300" y="257175"/>
            <a:ext cx="952500" cy="257175"/>
          </a:xfrm>
          <a:prstGeom prst="rect">
            <a:avLst/>
          </a:prstGeom>
        </p:spPr>
      </p:pic>
      <p:pic>
        <p:nvPicPr>
          <p:cNvPr id="5" name="Image 1" descr="preencoded.png">
            <a:extLst>
              <a:ext uri="{FF2B5EF4-FFF2-40B4-BE49-F238E27FC236}">
                <a16:creationId xmlns:a16="http://schemas.microsoft.com/office/drawing/2014/main" id="{0E362CD4-1A6E-A80A-B8FA-4A5E454011C1}"/>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0" y="0"/>
            <a:ext cx="9144000" cy="5143500"/>
          </a:xfrm>
          <a:prstGeom prst="rect">
            <a:avLst/>
          </a:prstGeom>
        </p:spPr>
      </p:pic>
      <p:sp>
        <p:nvSpPr>
          <p:cNvPr id="6" name="Text 0">
            <a:extLst>
              <a:ext uri="{FF2B5EF4-FFF2-40B4-BE49-F238E27FC236}">
                <a16:creationId xmlns:a16="http://schemas.microsoft.com/office/drawing/2014/main" id="{B30AF3A2-3F0C-DBCB-5FB0-0BCFD8FFE877}"/>
              </a:ext>
            </a:extLst>
          </p:cNvPr>
          <p:cNvSpPr/>
          <p:nvPr/>
        </p:nvSpPr>
        <p:spPr>
          <a:xfrm>
            <a:off x="762000" y="309562"/>
            <a:ext cx="7806690" cy="836623"/>
          </a:xfrm>
          <a:prstGeom prst="rect">
            <a:avLst/>
          </a:prstGeom>
          <a:noFill/>
          <a:ln/>
        </p:spPr>
        <p:txBody>
          <a:bodyPr wrap="square" lIns="91440" tIns="45720" rIns="91440" bIns="45720" rtlCol="0" anchor="ctr"/>
          <a:lstStyle/>
          <a:p>
            <a:pPr marL="0" indent="0" algn="l">
              <a:buNone/>
            </a:pPr>
            <a:r>
              <a:rPr lang="en-US" sz="2650" b="1" dirty="0">
                <a:solidFill>
                  <a:srgbClr val="0043E6"/>
                </a:solidFill>
                <a:latin typeface="Calibri"/>
                <a:ea typeface="Noto Sans SC"/>
                <a:cs typeface="Noto Sans SC" pitchFamily="34" charset="-120"/>
              </a:rPr>
              <a:t>Basics of biological wastewater Treatment</a:t>
            </a:r>
            <a:br>
              <a:rPr lang="en-US" sz="2650" b="1" dirty="0">
                <a:latin typeface="Calibri"/>
                <a:ea typeface="Noto Sans SC" pitchFamily="34" charset="-122"/>
                <a:cs typeface="Noto Sans SC" pitchFamily="34" charset="-120"/>
              </a:rPr>
            </a:br>
            <a:r>
              <a:rPr lang="en-US" b="1" dirty="0">
                <a:latin typeface="Calibri"/>
                <a:ea typeface="Noto Sans SC"/>
                <a:cs typeface="Noto Sans SC" pitchFamily="34" charset="-120"/>
              </a:rPr>
              <a:t>using a membrane bioreactor (MBR)</a:t>
            </a:r>
          </a:p>
        </p:txBody>
      </p:sp>
      <p:sp>
        <p:nvSpPr>
          <p:cNvPr id="7" name="Text 1">
            <a:extLst>
              <a:ext uri="{FF2B5EF4-FFF2-40B4-BE49-F238E27FC236}">
                <a16:creationId xmlns:a16="http://schemas.microsoft.com/office/drawing/2014/main" id="{628E3F04-BFAC-747A-F2BA-9E78A669C2EC}"/>
              </a:ext>
            </a:extLst>
          </p:cNvPr>
          <p:cNvSpPr/>
          <p:nvPr/>
        </p:nvSpPr>
        <p:spPr>
          <a:xfrm>
            <a:off x="532822" y="1282976"/>
            <a:ext cx="3075249" cy="1102582"/>
          </a:xfrm>
          <a:prstGeom prst="rect">
            <a:avLst/>
          </a:prstGeom>
          <a:noFill/>
          <a:ln/>
        </p:spPr>
        <p:txBody>
          <a:bodyPr wrap="square" lIns="91440" tIns="45720" rIns="91440" bIns="45720" rtlCol="0" anchor="ctr"/>
          <a:lstStyle/>
          <a:p>
            <a:pPr marR="0" lvl="0" defTabSz="457200" rtl="0" fontAlgn="auto" hangingPunct="1">
              <a:lnSpc>
                <a:spcPct val="100000"/>
              </a:lnSpc>
              <a:spcBef>
                <a:spcPts val="0"/>
              </a:spcBef>
              <a:spcAft>
                <a:spcPts val="0"/>
              </a:spcAft>
              <a:buSzPct val="100000"/>
              <a:tabLst/>
              <a:defRPr sz="1800" b="0" i="0" u="none" strike="noStrike" kern="0" cap="none" spc="0" baseline="0">
                <a:solidFill>
                  <a:srgbClr val="000000"/>
                </a:solidFill>
                <a:uFillTx/>
              </a:defRPr>
            </a:pPr>
            <a:r>
              <a:rPr lang="en-US" sz="1400" b="1" i="0" u="none" strike="noStrike" kern="1200" cap="none" spc="0" baseline="0" dirty="0">
                <a:uFillTx/>
                <a:latin typeface="Calibri"/>
                <a:ea typeface="Calibri"/>
                <a:cs typeface="Arial"/>
              </a:rPr>
              <a:t>The carbon compounds </a:t>
            </a:r>
            <a:r>
              <a:rPr lang="en-US" sz="1400" b="0" i="0" u="none" strike="noStrike" kern="1200" cap="none" spc="0" baseline="0" dirty="0">
                <a:uFillTx/>
                <a:latin typeface="Calibri"/>
                <a:ea typeface="Calibri"/>
                <a:cs typeface="Arial"/>
              </a:rPr>
              <a:t>are broken down into carbon dioxide CO</a:t>
            </a:r>
            <a:r>
              <a:rPr lang="en-US" sz="1400" b="0" i="0" u="none" strike="noStrike" kern="1200" cap="none" spc="0" baseline="-25000" dirty="0">
                <a:uFillTx/>
                <a:latin typeface="Calibri"/>
                <a:ea typeface="Calibri"/>
                <a:cs typeface="Arial"/>
              </a:rPr>
              <a:t>2</a:t>
            </a:r>
            <a:r>
              <a:rPr lang="en-US" sz="1400" b="0" i="0" u="none" strike="noStrike" kern="1200" cap="none" spc="0" baseline="0" dirty="0">
                <a:uFillTx/>
                <a:latin typeface="Calibri"/>
                <a:ea typeface="Calibri"/>
                <a:cs typeface="Arial"/>
              </a:rPr>
              <a:t> and water H</a:t>
            </a:r>
            <a:r>
              <a:rPr lang="en-US" sz="1400" b="0" i="0" u="none" strike="noStrike" kern="1200" cap="none" spc="0" baseline="-25000" dirty="0">
                <a:uFillTx/>
                <a:latin typeface="Calibri"/>
                <a:ea typeface="Calibri"/>
                <a:cs typeface="Arial"/>
              </a:rPr>
              <a:t>2</a:t>
            </a:r>
            <a:r>
              <a:rPr lang="en-US" sz="1400" b="0" i="0" u="none" strike="noStrike" kern="1200" cap="none" spc="0" baseline="0" dirty="0">
                <a:uFillTx/>
                <a:latin typeface="Calibri"/>
                <a:ea typeface="Calibri"/>
                <a:cs typeface="Arial"/>
              </a:rPr>
              <a:t>O. The COD measures the amount of oxygen needed to chemically oxidize all organic compounds.</a:t>
            </a:r>
          </a:p>
        </p:txBody>
      </p:sp>
      <p:sp>
        <p:nvSpPr>
          <p:cNvPr id="8" name="Text 2">
            <a:extLst>
              <a:ext uri="{FF2B5EF4-FFF2-40B4-BE49-F238E27FC236}">
                <a16:creationId xmlns:a16="http://schemas.microsoft.com/office/drawing/2014/main" id="{B62F025C-C32D-D72F-3E3A-53FB2A5B2CAA}"/>
              </a:ext>
            </a:extLst>
          </p:cNvPr>
          <p:cNvSpPr/>
          <p:nvPr/>
        </p:nvSpPr>
        <p:spPr>
          <a:xfrm>
            <a:off x="529663" y="2501073"/>
            <a:ext cx="3143986" cy="2446359"/>
          </a:xfrm>
          <a:prstGeom prst="rect">
            <a:avLst/>
          </a:prstGeom>
          <a:noFill/>
          <a:ln/>
        </p:spPr>
        <p:txBody>
          <a:bodyPr wrap="square" lIns="91440" tIns="45720" rIns="91440" bIns="45720" rtlCol="0" anchor="ctr"/>
          <a:lstStyle/>
          <a:p>
            <a:pPr marR="0" lvl="0" algn="l" defTabSz="457200" rtl="0" fontAlgn="auto" hangingPunct="1">
              <a:lnSpc>
                <a:spcPct val="100000"/>
              </a:lnSpc>
              <a:spcBef>
                <a:spcPts val="0"/>
              </a:spcBef>
              <a:spcAft>
                <a:spcPts val="0"/>
              </a:spcAft>
              <a:buSzPct val="100000"/>
              <a:tabLst/>
              <a:defRPr sz="1800" b="0" i="0" u="none" strike="noStrike" kern="0" cap="none" spc="0" baseline="0">
                <a:solidFill>
                  <a:srgbClr val="000000"/>
                </a:solidFill>
                <a:uFillTx/>
              </a:defRPr>
            </a:pPr>
            <a:r>
              <a:rPr lang="it-IT" sz="1400" b="1" i="0" u="none" strike="noStrike" kern="1200" cap="none" spc="0" baseline="0" dirty="0" err="1">
                <a:uFillTx/>
                <a:latin typeface="Calibri"/>
                <a:ea typeface="Calibri"/>
                <a:cs typeface="Arial"/>
              </a:rPr>
              <a:t>Nitrogen</a:t>
            </a:r>
            <a:r>
              <a:rPr lang="it-IT" sz="1400" b="1" i="0" u="none" strike="noStrike" kern="1200" cap="none" spc="0" baseline="0" dirty="0">
                <a:uFillTx/>
                <a:latin typeface="Calibri"/>
                <a:ea typeface="Calibri"/>
                <a:cs typeface="Arial"/>
              </a:rPr>
              <a:t> </a:t>
            </a:r>
            <a:r>
              <a:rPr lang="it-IT" sz="1400" b="1" i="0" u="none" strike="noStrike" kern="1200" cap="none" spc="0" baseline="0" dirty="0" err="1">
                <a:uFillTx/>
                <a:latin typeface="Calibri"/>
                <a:ea typeface="Calibri"/>
                <a:cs typeface="Arial"/>
              </a:rPr>
              <a:t>compounds</a:t>
            </a:r>
            <a:r>
              <a:rPr lang="it-IT" sz="1400" b="1" i="0" u="none" strike="noStrike" kern="1200" cap="none" spc="0" baseline="0" dirty="0">
                <a:uFillTx/>
                <a:latin typeface="Calibri"/>
                <a:ea typeface="Calibri"/>
                <a:cs typeface="Arial"/>
              </a:rPr>
              <a:t> </a:t>
            </a:r>
            <a:r>
              <a:rPr lang="it-IT" sz="1400" b="0" i="0" u="none" strike="noStrike" kern="1200" cap="none" spc="0" baseline="0" dirty="0">
                <a:uFillTx/>
                <a:latin typeface="Calibri"/>
                <a:ea typeface="Calibri"/>
                <a:cs typeface="Arial"/>
              </a:rPr>
              <a:t>are </a:t>
            </a:r>
            <a:r>
              <a:rPr lang="it-IT" sz="1400" b="0" i="0" u="none" strike="noStrike" kern="1200" cap="none" spc="0" baseline="0" dirty="0" err="1">
                <a:uFillTx/>
                <a:latin typeface="Calibri"/>
                <a:ea typeface="Calibri"/>
                <a:cs typeface="Arial"/>
              </a:rPr>
              <a:t>broken</a:t>
            </a:r>
            <a:r>
              <a:rPr lang="it-IT" sz="1400" b="0" i="0" u="none" strike="noStrike" kern="1200" cap="none" spc="0" baseline="0" dirty="0">
                <a:uFillTx/>
                <a:latin typeface="Calibri"/>
                <a:ea typeface="Calibri"/>
                <a:cs typeface="Arial"/>
              </a:rPr>
              <a:t> down in </a:t>
            </a:r>
            <a:r>
              <a:rPr lang="it-IT" sz="1400" b="0" i="0" u="none" strike="noStrike" kern="1200" cap="none" spc="0" baseline="0" dirty="0" err="1">
                <a:uFillTx/>
                <a:latin typeface="Calibri"/>
                <a:ea typeface="Calibri"/>
                <a:cs typeface="Arial"/>
              </a:rPr>
              <a:t>two</a:t>
            </a:r>
            <a:r>
              <a:rPr lang="it-IT" sz="1400" b="0" i="0" u="none" strike="noStrike" kern="1200" cap="none" spc="0" baseline="0" dirty="0">
                <a:uFillTx/>
                <a:latin typeface="Calibri"/>
                <a:ea typeface="Calibri"/>
                <a:cs typeface="Arial"/>
              </a:rPr>
              <a:t> steps.</a:t>
            </a:r>
          </a:p>
          <a:p>
            <a:pPr marL="800100" marR="0" lvl="1" indent="-342900" algn="l" defTabSz="457200" rtl="0" fontAlgn="auto" hangingPunct="1">
              <a:lnSpc>
                <a:spcPct val="100000"/>
              </a:lnSpc>
              <a:spcBef>
                <a:spcPts val="0"/>
              </a:spcBef>
              <a:spcAft>
                <a:spcPts val="0"/>
              </a:spcAft>
              <a:buSzPct val="100000"/>
              <a:buFont typeface="Corbel"/>
              <a:buAutoNum type="arabicPeriod"/>
              <a:tabLst/>
              <a:defRPr sz="1800" b="0" i="0" u="none" strike="noStrike" kern="0" cap="none" spc="0" baseline="0">
                <a:solidFill>
                  <a:srgbClr val="000000"/>
                </a:solidFill>
                <a:uFillTx/>
              </a:defRPr>
            </a:pPr>
            <a:r>
              <a:rPr lang="it-IT" sz="1400" b="1" i="0" u="none" strike="noStrike" kern="1200" cap="none" spc="0" baseline="0" dirty="0" err="1">
                <a:uFillTx/>
                <a:latin typeface="Calibri"/>
                <a:ea typeface="Calibri"/>
                <a:cs typeface="Arial"/>
              </a:rPr>
              <a:t>Nitrification</a:t>
            </a:r>
            <a:r>
              <a:rPr lang="it-IT" sz="1400" b="1" i="0" u="none" strike="noStrike" kern="1200" cap="none" spc="0" baseline="0" dirty="0">
                <a:uFillTx/>
                <a:latin typeface="Calibri"/>
                <a:ea typeface="Calibri"/>
                <a:cs typeface="Arial"/>
              </a:rPr>
              <a:t>: </a:t>
            </a:r>
            <a:r>
              <a:rPr lang="it-IT" sz="1400" b="0" i="0" u="none" strike="noStrike" kern="1200" cap="none" spc="0" baseline="0" dirty="0" err="1">
                <a:uFillTx/>
                <a:latin typeface="Calibri"/>
                <a:ea typeface="Calibri"/>
                <a:cs typeface="Arial"/>
              </a:rPr>
              <a:t>Ammonium</a:t>
            </a:r>
            <a:r>
              <a:rPr lang="it-IT" sz="1400" b="1" i="0" u="none" strike="noStrike" kern="1200" cap="none" spc="0" baseline="0" dirty="0">
                <a:uFillTx/>
                <a:latin typeface="Calibri"/>
                <a:ea typeface="Calibri"/>
                <a:cs typeface="Arial"/>
              </a:rPr>
              <a:t> </a:t>
            </a:r>
            <a:r>
              <a:rPr lang="it-IT" sz="1400" b="0" i="0" u="none" strike="noStrike" kern="1200" cap="none" spc="0" baseline="0" dirty="0">
                <a:uFillTx/>
                <a:latin typeface="Calibri"/>
                <a:ea typeface="Calibri"/>
                <a:cs typeface="Arial"/>
              </a:rPr>
              <a:t>(NH4-N) </a:t>
            </a:r>
            <a:r>
              <a:rPr lang="it-IT" sz="1400" b="0" i="0" u="none" strike="noStrike" kern="1200" cap="none" spc="0" baseline="0" dirty="0" err="1">
                <a:uFillTx/>
                <a:latin typeface="Calibri"/>
                <a:ea typeface="Calibri"/>
                <a:cs typeface="Arial"/>
              </a:rPr>
              <a:t>is</a:t>
            </a:r>
            <a:r>
              <a:rPr lang="it-IT" sz="1400" b="0" i="0" u="none" strike="noStrike" kern="1200" cap="none" spc="0" baseline="0" dirty="0">
                <a:uFillTx/>
                <a:latin typeface="Calibri"/>
                <a:ea typeface="Calibri"/>
                <a:cs typeface="Arial"/>
              </a:rPr>
              <a:t> </a:t>
            </a:r>
            <a:r>
              <a:rPr lang="it-IT" sz="1400" b="0" i="0" u="none" strike="noStrike" kern="1200" cap="none" spc="0" baseline="0" dirty="0" err="1">
                <a:uFillTx/>
                <a:latin typeface="Calibri"/>
                <a:ea typeface="Calibri"/>
                <a:cs typeface="Arial"/>
              </a:rPr>
              <a:t>biologically</a:t>
            </a:r>
            <a:r>
              <a:rPr lang="it-IT" sz="1400" b="0" i="0" u="none" strike="noStrike" kern="1200" cap="none" spc="0" baseline="0" dirty="0">
                <a:uFillTx/>
                <a:latin typeface="Calibri"/>
                <a:ea typeface="Calibri"/>
                <a:cs typeface="Arial"/>
              </a:rPr>
              <a:t> </a:t>
            </a:r>
            <a:r>
              <a:rPr lang="it-IT" sz="1400" b="0" i="0" u="none" strike="noStrike" kern="1200" cap="none" spc="0" baseline="0" dirty="0" err="1">
                <a:uFillTx/>
                <a:latin typeface="Calibri"/>
                <a:ea typeface="Calibri"/>
                <a:cs typeface="Arial"/>
              </a:rPr>
              <a:t>oxidized</a:t>
            </a:r>
            <a:r>
              <a:rPr lang="it-IT" sz="1400" b="0" i="0" u="none" strike="noStrike" kern="1200" cap="none" spc="0" baseline="0" dirty="0">
                <a:uFillTx/>
                <a:latin typeface="Calibri"/>
                <a:ea typeface="Calibri"/>
                <a:cs typeface="Arial"/>
              </a:rPr>
              <a:t> by </a:t>
            </a:r>
            <a:r>
              <a:rPr lang="it-IT" sz="1400" b="0" i="0" u="none" strike="noStrike" kern="1200" cap="none" spc="0" baseline="0" dirty="0" err="1">
                <a:uFillTx/>
                <a:latin typeface="Calibri"/>
                <a:ea typeface="Calibri"/>
                <a:cs typeface="Arial"/>
              </a:rPr>
              <a:t>oxygen</a:t>
            </a:r>
            <a:r>
              <a:rPr lang="it-IT" sz="1400" b="0" i="0" u="none" strike="noStrike" kern="1200" cap="none" spc="0" baseline="0" dirty="0">
                <a:uFillTx/>
                <a:latin typeface="Calibri"/>
                <a:ea typeface="Calibri"/>
                <a:cs typeface="Arial"/>
              </a:rPr>
              <a:t> to nitrate (NO3-N).</a:t>
            </a:r>
          </a:p>
          <a:p>
            <a:pPr marL="800100" marR="0" lvl="1" indent="-342900" algn="l" defTabSz="457200" rtl="0" fontAlgn="auto" hangingPunct="1">
              <a:lnSpc>
                <a:spcPct val="100000"/>
              </a:lnSpc>
              <a:spcBef>
                <a:spcPts val="0"/>
              </a:spcBef>
              <a:spcAft>
                <a:spcPts val="0"/>
              </a:spcAft>
              <a:buSzPct val="100000"/>
              <a:buFont typeface="Corbel"/>
              <a:buAutoNum type="arabicPeriod"/>
              <a:tabLst/>
              <a:defRPr sz="1800" b="0" i="0" u="none" strike="noStrike" kern="0" cap="none" spc="0" baseline="0">
                <a:solidFill>
                  <a:srgbClr val="000000"/>
                </a:solidFill>
                <a:uFillTx/>
              </a:defRPr>
            </a:pPr>
            <a:r>
              <a:rPr lang="it-IT" sz="1400" b="1" i="0" u="none" strike="noStrike" kern="1200" cap="none" spc="0" baseline="0" dirty="0" err="1">
                <a:uFillTx/>
                <a:latin typeface="Calibri"/>
                <a:ea typeface="Calibri"/>
                <a:cs typeface="Arial"/>
              </a:rPr>
              <a:t>Denitrification</a:t>
            </a:r>
            <a:r>
              <a:rPr lang="it-IT" sz="1400" b="0" i="0" u="none" strike="noStrike" kern="1200" cap="none" spc="0" baseline="0" dirty="0">
                <a:uFillTx/>
                <a:latin typeface="Calibri"/>
                <a:ea typeface="Calibri"/>
                <a:cs typeface="Arial"/>
              </a:rPr>
              <a:t>: the </a:t>
            </a:r>
            <a:r>
              <a:rPr lang="it-IT" sz="1400" b="0" i="0" u="none" strike="noStrike" kern="1200" cap="none" spc="0" baseline="0" dirty="0" err="1">
                <a:uFillTx/>
                <a:latin typeface="Calibri"/>
                <a:ea typeface="Calibri"/>
                <a:cs typeface="Arial"/>
              </a:rPr>
              <a:t>formed</a:t>
            </a:r>
            <a:r>
              <a:rPr lang="it-IT" sz="1400" b="0" i="0" u="none" strike="noStrike" kern="1200" cap="none" spc="0" baseline="0" dirty="0">
                <a:uFillTx/>
                <a:latin typeface="Calibri"/>
                <a:ea typeface="Calibri"/>
                <a:cs typeface="Arial"/>
              </a:rPr>
              <a:t> and </a:t>
            </a:r>
            <a:r>
              <a:rPr lang="it-IT" sz="1400" b="0" i="0" u="none" strike="noStrike" kern="1200" cap="none" spc="0" baseline="0" dirty="0" err="1">
                <a:uFillTx/>
                <a:latin typeface="Calibri"/>
                <a:ea typeface="Calibri"/>
                <a:cs typeface="Arial"/>
              </a:rPr>
              <a:t>already</a:t>
            </a:r>
            <a:r>
              <a:rPr lang="it-IT" sz="1400" b="0" i="0" u="none" strike="noStrike" kern="1200" cap="none" spc="0" baseline="0" dirty="0">
                <a:uFillTx/>
                <a:latin typeface="Calibri"/>
                <a:ea typeface="Calibri"/>
                <a:cs typeface="Arial"/>
              </a:rPr>
              <a:t> </a:t>
            </a:r>
            <a:r>
              <a:rPr lang="it-IT" sz="1400" b="0" i="0" u="none" strike="noStrike" kern="1200" cap="none" spc="0" baseline="0" dirty="0" err="1">
                <a:uFillTx/>
                <a:latin typeface="Calibri"/>
                <a:ea typeface="Calibri"/>
                <a:cs typeface="Arial"/>
              </a:rPr>
              <a:t>existing</a:t>
            </a:r>
            <a:r>
              <a:rPr lang="it-IT" sz="1400" b="0" i="0" u="none" strike="noStrike" kern="1200" cap="none" spc="0" baseline="0" dirty="0">
                <a:uFillTx/>
                <a:latin typeface="Calibri"/>
                <a:ea typeface="Calibri"/>
                <a:cs typeface="Arial"/>
              </a:rPr>
              <a:t> nitrate (NO3-N) </a:t>
            </a:r>
            <a:r>
              <a:rPr lang="it-IT" sz="1400" b="0" i="0" u="none" strike="noStrike" kern="1200" cap="none" spc="0" baseline="0" dirty="0" err="1">
                <a:uFillTx/>
                <a:latin typeface="Calibri"/>
                <a:ea typeface="Calibri"/>
                <a:cs typeface="Arial"/>
              </a:rPr>
              <a:t>is</a:t>
            </a:r>
            <a:r>
              <a:rPr lang="it-IT" sz="1400" b="0" i="0" u="none" strike="noStrike" kern="1200" cap="none" spc="0" baseline="0" dirty="0">
                <a:uFillTx/>
                <a:latin typeface="Calibri"/>
                <a:ea typeface="Calibri"/>
                <a:cs typeface="Arial"/>
              </a:rPr>
              <a:t> </a:t>
            </a:r>
            <a:r>
              <a:rPr lang="it-IT" sz="1400" b="0" i="0" u="none" strike="noStrike" kern="1200" cap="none" spc="0" baseline="0" dirty="0" err="1">
                <a:uFillTx/>
                <a:latin typeface="Calibri"/>
                <a:ea typeface="Calibri"/>
                <a:cs typeface="Arial"/>
              </a:rPr>
              <a:t>microbiologically</a:t>
            </a:r>
            <a:r>
              <a:rPr lang="it-IT" sz="1400" b="0" i="0" u="none" strike="noStrike" kern="1200" cap="none" spc="0" baseline="0" dirty="0">
                <a:uFillTx/>
                <a:latin typeface="Calibri"/>
                <a:ea typeface="Calibri"/>
                <a:cs typeface="Arial"/>
              </a:rPr>
              <a:t> </a:t>
            </a:r>
            <a:r>
              <a:rPr lang="it-IT" sz="1400" b="0" i="0" u="none" strike="noStrike" kern="1200" cap="none" spc="0" baseline="0" dirty="0" err="1">
                <a:uFillTx/>
                <a:latin typeface="Calibri"/>
                <a:ea typeface="Calibri"/>
                <a:cs typeface="Arial"/>
              </a:rPr>
              <a:t>reduced</a:t>
            </a:r>
            <a:r>
              <a:rPr lang="it-IT" sz="1400" b="0" i="0" u="none" strike="noStrike" kern="1200" cap="none" spc="0" baseline="0" dirty="0">
                <a:uFillTx/>
                <a:latin typeface="Calibri"/>
                <a:ea typeface="Calibri"/>
                <a:cs typeface="Arial"/>
              </a:rPr>
              <a:t> to </a:t>
            </a:r>
            <a:r>
              <a:rPr lang="it-IT" sz="1400" b="0" i="0" u="none" strike="noStrike" kern="1200" cap="none" spc="0" baseline="0" dirty="0" err="1">
                <a:uFillTx/>
                <a:latin typeface="Calibri"/>
                <a:ea typeface="Calibri"/>
                <a:cs typeface="Arial"/>
              </a:rPr>
              <a:t>atmospheric</a:t>
            </a:r>
            <a:r>
              <a:rPr lang="it-IT" sz="1400" b="0" i="0" u="none" strike="noStrike" kern="1200" cap="none" spc="0" baseline="0" dirty="0">
                <a:uFillTx/>
                <a:latin typeface="Calibri"/>
                <a:ea typeface="Calibri"/>
                <a:cs typeface="Arial"/>
              </a:rPr>
              <a:t> </a:t>
            </a:r>
            <a:r>
              <a:rPr lang="it-IT" sz="1400" b="0" i="0" u="none" strike="noStrike" kern="1200" cap="none" spc="0" baseline="0" dirty="0" err="1">
                <a:uFillTx/>
                <a:latin typeface="Calibri"/>
                <a:ea typeface="Calibri"/>
                <a:cs typeface="Arial"/>
              </a:rPr>
              <a:t>nitrogen</a:t>
            </a:r>
            <a:r>
              <a:rPr lang="it-IT" sz="1400" b="0" i="0" u="none" strike="noStrike" kern="1200" cap="none" spc="0" baseline="0" dirty="0">
                <a:uFillTx/>
                <a:latin typeface="Calibri"/>
                <a:ea typeface="Calibri"/>
                <a:cs typeface="Arial"/>
              </a:rPr>
              <a:t> (N2).</a:t>
            </a:r>
          </a:p>
        </p:txBody>
      </p:sp>
      <p:sp>
        <p:nvSpPr>
          <p:cNvPr id="9" name="Text 3">
            <a:extLst>
              <a:ext uri="{FF2B5EF4-FFF2-40B4-BE49-F238E27FC236}">
                <a16:creationId xmlns:a16="http://schemas.microsoft.com/office/drawing/2014/main" id="{9293A9F2-3850-BD22-4A69-313CF7BC4804}"/>
              </a:ext>
            </a:extLst>
          </p:cNvPr>
          <p:cNvSpPr/>
          <p:nvPr/>
        </p:nvSpPr>
        <p:spPr>
          <a:xfrm>
            <a:off x="5334001" y="1811315"/>
            <a:ext cx="3637390" cy="1152525"/>
          </a:xfrm>
          <a:prstGeom prst="rect">
            <a:avLst/>
          </a:prstGeom>
          <a:noFill/>
          <a:ln/>
        </p:spPr>
        <p:txBody>
          <a:bodyPr wrap="square" lIns="91440" tIns="45720" rIns="91440" bIns="45720" rtlCol="0" anchor="ctr"/>
          <a:lstStyle/>
          <a:p>
            <a:pPr marR="0" lvl="0" defTabSz="457200" rtl="0" fontAlgn="auto" hangingPunct="1">
              <a:lnSpc>
                <a:spcPct val="100000"/>
              </a:lnSpc>
              <a:spcBef>
                <a:spcPts val="0"/>
              </a:spcBef>
              <a:spcAft>
                <a:spcPts val="0"/>
              </a:spcAft>
              <a:buSzPct val="100000"/>
              <a:tabLst/>
              <a:defRPr sz="1800" b="0" i="0" u="none" strike="noStrike" kern="0" cap="none" spc="0" baseline="0">
                <a:solidFill>
                  <a:srgbClr val="000000"/>
                </a:solidFill>
                <a:uFillTx/>
              </a:defRPr>
            </a:pPr>
            <a:r>
              <a:rPr lang="en-US" sz="1400" b="1" i="0" u="none" strike="noStrike" kern="1200" cap="none" spc="0" baseline="0" dirty="0">
                <a:uFillTx/>
                <a:latin typeface="Calibri"/>
                <a:ea typeface="Calibri"/>
                <a:cs typeface="Arial"/>
              </a:rPr>
              <a:t>Phosphorus compounds:</a:t>
            </a:r>
            <a:r>
              <a:rPr lang="en-US" sz="1400" b="0" i="0" u="none" strike="noStrike" kern="1200" cap="none" spc="0" baseline="0" dirty="0">
                <a:uFillTx/>
                <a:latin typeface="Calibri"/>
                <a:ea typeface="Calibri"/>
                <a:cs typeface="Arial"/>
              </a:rPr>
              <a:t> Similar to nitrogen, phosphorus is also essential for cell growth and is integrated into the cells during the growth of biomass.</a:t>
            </a:r>
          </a:p>
        </p:txBody>
      </p:sp>
      <p:sp>
        <p:nvSpPr>
          <p:cNvPr id="10" name="Text 4">
            <a:extLst>
              <a:ext uri="{FF2B5EF4-FFF2-40B4-BE49-F238E27FC236}">
                <a16:creationId xmlns:a16="http://schemas.microsoft.com/office/drawing/2014/main" id="{0CAC6F39-6779-E443-5EF8-E34A529F7708}"/>
              </a:ext>
            </a:extLst>
          </p:cNvPr>
          <p:cNvSpPr/>
          <p:nvPr/>
        </p:nvSpPr>
        <p:spPr>
          <a:xfrm>
            <a:off x="5334001" y="3171826"/>
            <a:ext cx="3515926" cy="1517660"/>
          </a:xfrm>
          <a:prstGeom prst="rect">
            <a:avLst/>
          </a:prstGeom>
          <a:noFill/>
          <a:ln/>
        </p:spPr>
        <p:txBody>
          <a:bodyPr wrap="square" lIns="91440" tIns="45720" rIns="91440" bIns="45720" rtlCol="0" anchor="ctr"/>
          <a:lstStyle/>
          <a:p>
            <a:pPr marR="0" lvl="0" defTabSz="457200" rtl="0" fontAlgn="auto" hangingPunct="1">
              <a:lnSpc>
                <a:spcPct val="100000"/>
              </a:lnSpc>
              <a:spcBef>
                <a:spcPts val="0"/>
              </a:spcBef>
              <a:spcAft>
                <a:spcPts val="0"/>
              </a:spcAft>
              <a:buSzPct val="100000"/>
              <a:tabLst/>
              <a:defRPr sz="1800" b="0" i="0" u="none" strike="noStrike" kern="0" cap="none" spc="0" baseline="0">
                <a:solidFill>
                  <a:srgbClr val="000000"/>
                </a:solidFill>
                <a:uFillTx/>
              </a:defRPr>
            </a:pPr>
            <a:r>
              <a:rPr lang="en-US" sz="1400" b="1" i="0" u="none" strike="noStrike" kern="1200" cap="none" spc="0" baseline="0" dirty="0">
                <a:uFillTx/>
                <a:latin typeface="Calibri"/>
                <a:ea typeface="Calibri"/>
                <a:cs typeface="Arial"/>
              </a:rPr>
              <a:t>Sulfur, metals, trace elements, alkali and alkaline earth metals: </a:t>
            </a:r>
            <a:r>
              <a:rPr lang="en-US" sz="1400" i="0" u="none" strike="noStrike" kern="1200" cap="none" spc="0" baseline="0" dirty="0">
                <a:uFillTx/>
                <a:latin typeface="Calibri"/>
                <a:ea typeface="Calibri"/>
                <a:cs typeface="Arial"/>
              </a:rPr>
              <a:t>t</a:t>
            </a:r>
            <a:r>
              <a:rPr lang="en-US" sz="1400" b="0" i="0" u="none" strike="noStrike" kern="1200" cap="none" spc="0" baseline="0" dirty="0">
                <a:uFillTx/>
                <a:latin typeface="Calibri"/>
                <a:ea typeface="Calibri"/>
                <a:cs typeface="Arial"/>
              </a:rPr>
              <a:t>he microorganisms also need defined minimum quantities of these substances so that they can maintain their life cycle.</a:t>
            </a:r>
          </a:p>
        </p:txBody>
      </p:sp>
      <p:sp>
        <p:nvSpPr>
          <p:cNvPr id="11" name="Textfeld 10">
            <a:extLst>
              <a:ext uri="{FF2B5EF4-FFF2-40B4-BE49-F238E27FC236}">
                <a16:creationId xmlns:a16="http://schemas.microsoft.com/office/drawing/2014/main" id="{03B0A757-7870-8C1D-5313-EA2C64DB5F5F}"/>
              </a:ext>
            </a:extLst>
          </p:cNvPr>
          <p:cNvSpPr txBox="1"/>
          <p:nvPr/>
        </p:nvSpPr>
        <p:spPr>
          <a:xfrm rot="16200000">
            <a:off x="-2091705" y="2269570"/>
            <a:ext cx="4572000" cy="246221"/>
          </a:xfrm>
          <a:prstGeom prst="rect">
            <a:avLst/>
          </a:prstGeom>
          <a:noFill/>
        </p:spPr>
        <p:txBody>
          <a:bodyPr wrap="square">
            <a:spAutoFit/>
          </a:bodyPr>
          <a:lstStyle/>
          <a:p>
            <a:pPr indent="449580" algn="r"/>
            <a:r>
              <a:rPr lang="en-US" sz="1000" b="1" dirty="0">
                <a:solidFill>
                  <a:schemeClr val="bg1">
                    <a:lumMod val="75000"/>
                  </a:schemeClr>
                </a:solidFill>
                <a:effectLst/>
                <a:latin typeface="Corbel" panose="020B0503020204020204" pitchFamily="34" charset="0"/>
                <a:ea typeface="Calibri" panose="020F0502020204030204" pitchFamily="34" charset="0"/>
              </a:rPr>
              <a:t>MBR – membrane Bio-Reactor for water Treatment  | IV</a:t>
            </a:r>
            <a:endParaRPr lang="de-DE" sz="1000" b="1" dirty="0">
              <a:solidFill>
                <a:schemeClr val="bg1">
                  <a:lumMod val="75000"/>
                </a:schemeClr>
              </a:solidFill>
              <a:effectLst/>
              <a:latin typeface="Corbel" panose="020B0503020204020204" pitchFamily="34" charset="0"/>
              <a:ea typeface="Calibri" panose="020F0502020204030204" pitchFamily="3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a:extLst>
              <a:ext uri="{FF2B5EF4-FFF2-40B4-BE49-F238E27FC236}">
                <a16:creationId xmlns:a16="http://schemas.microsoft.com/office/drawing/2014/main" id="{355BA7B8-17B0-E118-24A4-7E0CF261D212}"/>
              </a:ext>
            </a:extLst>
          </p:cNvPr>
          <p:cNvSpPr/>
          <p:nvPr/>
        </p:nvSpPr>
        <p:spPr>
          <a:xfrm>
            <a:off x="762000" y="309562"/>
            <a:ext cx="7806690" cy="625777"/>
          </a:xfrm>
          <a:prstGeom prst="rect">
            <a:avLst/>
          </a:prstGeom>
          <a:noFill/>
          <a:ln/>
        </p:spPr>
        <p:txBody>
          <a:bodyPr wrap="square" lIns="91440" tIns="45720" rIns="91440" bIns="45720" rtlCol="0" anchor="ctr"/>
          <a:lstStyle/>
          <a:p>
            <a:r>
              <a:rPr lang="en-US" sz="2650" b="1" dirty="0">
                <a:solidFill>
                  <a:srgbClr val="0043E6"/>
                </a:solidFill>
                <a:latin typeface="Calibri"/>
                <a:ea typeface="Noto Sans SC"/>
                <a:cs typeface="Calibri"/>
              </a:rPr>
              <a:t>R&amp;D cooperation </a:t>
            </a:r>
            <a:endParaRPr lang="en-US" sz="2660" b="1" dirty="0">
              <a:solidFill>
                <a:srgbClr val="0043E6"/>
              </a:solidFill>
              <a:latin typeface="Calibri"/>
              <a:ea typeface="Noto Sans SC" pitchFamily="34" charset="-122"/>
              <a:cs typeface="Calibri"/>
            </a:endParaRPr>
          </a:p>
          <a:p>
            <a:r>
              <a:rPr lang="de-DE" altLang="zh-CN" b="1" dirty="0" err="1">
                <a:latin typeface="Calibri"/>
                <a:ea typeface="Noto Sans SC"/>
                <a:cs typeface="Calibri"/>
              </a:rPr>
              <a:t>with</a:t>
            </a:r>
            <a:r>
              <a:rPr lang="de-DE" altLang="zh-CN" b="1" dirty="0">
                <a:latin typeface="Calibri"/>
                <a:ea typeface="Noto Sans SC"/>
                <a:cs typeface="Calibri"/>
              </a:rPr>
              <a:t> </a:t>
            </a:r>
            <a:r>
              <a:rPr lang="de-DE" altLang="zh-CN" b="1" dirty="0" err="1">
                <a:latin typeface="Calibri"/>
                <a:ea typeface="Noto Sans SC"/>
                <a:cs typeface="Calibri"/>
              </a:rPr>
              <a:t>EnviCare</a:t>
            </a:r>
            <a:r>
              <a:rPr lang="de-DE" altLang="zh-CN" b="1" dirty="0">
                <a:latin typeface="Calibri"/>
                <a:ea typeface="Noto Sans SC"/>
                <a:cs typeface="Calibri"/>
              </a:rPr>
              <a:t>® Engineering GmbH </a:t>
            </a:r>
            <a:endParaRPr lang="en-US" b="1" dirty="0">
              <a:latin typeface="Calibri"/>
              <a:ea typeface="Noto Sans SC" pitchFamily="34" charset="-122"/>
              <a:cs typeface="Calibri"/>
            </a:endParaRPr>
          </a:p>
        </p:txBody>
      </p:sp>
      <p:sp>
        <p:nvSpPr>
          <p:cNvPr id="4" name="文本框 3">
            <a:extLst>
              <a:ext uri="{FF2B5EF4-FFF2-40B4-BE49-F238E27FC236}">
                <a16:creationId xmlns:a16="http://schemas.microsoft.com/office/drawing/2014/main" id="{F3010C7E-65D8-A1AB-130B-29F486FC0AB5}"/>
              </a:ext>
            </a:extLst>
          </p:cNvPr>
          <p:cNvSpPr txBox="1"/>
          <p:nvPr/>
        </p:nvSpPr>
        <p:spPr>
          <a:xfrm>
            <a:off x="490878" y="1263165"/>
            <a:ext cx="4572000" cy="3471720"/>
          </a:xfrm>
          <a:prstGeom prst="rect">
            <a:avLst/>
          </a:prstGeom>
          <a:noFill/>
        </p:spPr>
        <p:txBody>
          <a:bodyPr wrap="square" lIns="91440" tIns="45720" rIns="91440" bIns="45720" anchor="t">
            <a:spAutoFit/>
          </a:bodyPr>
          <a:lstStyle/>
          <a:p>
            <a:pPr marL="228600" indent="0" algn="l" defTabSz="914400">
              <a:lnSpc>
                <a:spcPct val="90000"/>
              </a:lnSpc>
            </a:pPr>
            <a:r>
              <a:rPr lang="en-US" sz="1600" b="1" i="0" dirty="0">
                <a:latin typeface="Calibri"/>
                <a:cs typeface="Calibri"/>
              </a:rPr>
              <a:t>Active in membrane technology since 1996</a:t>
            </a:r>
          </a:p>
          <a:p>
            <a:pPr marL="228600" indent="0" algn="l" defTabSz="914400">
              <a:lnSpc>
                <a:spcPct val="90000"/>
              </a:lnSpc>
            </a:pPr>
            <a:r>
              <a:rPr lang="en-US" sz="1600" b="1" i="0" dirty="0">
                <a:latin typeface="Calibri"/>
                <a:cs typeface="Calibri"/>
              </a:rPr>
              <a:t>Engineering consultant for</a:t>
            </a:r>
          </a:p>
          <a:p>
            <a:pPr marL="228600" indent="0" algn="l" defTabSz="914400">
              <a:lnSpc>
                <a:spcPct val="90000"/>
              </a:lnSpc>
            </a:pPr>
            <a:endParaRPr lang="en-US" sz="900" i="0" dirty="0">
              <a:latin typeface="Calibri"/>
              <a:cs typeface="Calibri"/>
            </a:endParaRPr>
          </a:p>
          <a:p>
            <a:pPr lvl="1" indent="-228600">
              <a:lnSpc>
                <a:spcPct val="90000"/>
              </a:lnSpc>
              <a:buFont typeface="Arial" panose="020B0604020202020204" pitchFamily="34" charset="0"/>
              <a:buChar char="•"/>
            </a:pPr>
            <a:r>
              <a:rPr lang="en-US" sz="1600" dirty="0">
                <a:latin typeface="Calibri"/>
                <a:cs typeface="Calibri"/>
              </a:rPr>
              <a:t>Process and environmental technology</a:t>
            </a:r>
          </a:p>
          <a:p>
            <a:pPr lvl="1" indent="-228600">
              <a:lnSpc>
                <a:spcPct val="90000"/>
              </a:lnSpc>
              <a:buFont typeface="Arial" panose="020B0604020202020204" pitchFamily="34" charset="0"/>
              <a:buChar char="•"/>
            </a:pPr>
            <a:r>
              <a:rPr lang="en-US" sz="1600" dirty="0">
                <a:latin typeface="Calibri"/>
                <a:cs typeface="Calibri"/>
              </a:rPr>
              <a:t>Safety processes</a:t>
            </a:r>
          </a:p>
          <a:p>
            <a:pPr lvl="1" indent="-228600">
              <a:lnSpc>
                <a:spcPct val="90000"/>
              </a:lnSpc>
              <a:buFont typeface="Arial" panose="020B0604020202020204" pitchFamily="34" charset="0"/>
              <a:buChar char="•"/>
            </a:pPr>
            <a:r>
              <a:rPr lang="en-US" sz="1600" dirty="0">
                <a:latin typeface="Calibri"/>
                <a:cs typeface="Calibri"/>
              </a:rPr>
              <a:t>Environmental biotechnology</a:t>
            </a:r>
          </a:p>
          <a:p>
            <a:pPr lvl="1" indent="-228600">
              <a:lnSpc>
                <a:spcPct val="90000"/>
              </a:lnSpc>
              <a:buFont typeface="Arial" panose="020B0604020202020204" pitchFamily="34" charset="0"/>
              <a:buChar char="•"/>
            </a:pPr>
            <a:r>
              <a:rPr lang="en-US" sz="1600" dirty="0">
                <a:latin typeface="Calibri"/>
                <a:cs typeface="Calibri"/>
              </a:rPr>
              <a:t>Waste management</a:t>
            </a:r>
          </a:p>
          <a:p>
            <a:pPr lvl="1" indent="-228600">
              <a:lnSpc>
                <a:spcPct val="90000"/>
              </a:lnSpc>
              <a:buFont typeface="Arial" panose="020B0604020202020204" pitchFamily="34" charset="0"/>
              <a:buChar char="•"/>
            </a:pPr>
            <a:r>
              <a:rPr lang="en-US" sz="1600" dirty="0">
                <a:latin typeface="Calibri"/>
                <a:cs typeface="Calibri"/>
              </a:rPr>
              <a:t>Renewable energy:</a:t>
            </a:r>
            <a:br>
              <a:rPr lang="en-US" sz="1600" dirty="0">
                <a:latin typeface="Calibri"/>
              </a:rPr>
            </a:br>
            <a:r>
              <a:rPr lang="en-US" sz="1600" dirty="0">
                <a:latin typeface="Calibri"/>
                <a:cs typeface="Calibri"/>
              </a:rPr>
              <a:t>biogas / biomethane / hydrogen</a:t>
            </a:r>
          </a:p>
          <a:p>
            <a:pPr marL="228600" lvl="1">
              <a:lnSpc>
                <a:spcPct val="90000"/>
              </a:lnSpc>
            </a:pPr>
            <a:endParaRPr lang="en-US" sz="1600" dirty="0">
              <a:latin typeface="Calibri"/>
              <a:cs typeface="Calibri"/>
            </a:endParaRPr>
          </a:p>
          <a:p>
            <a:pPr marL="228600">
              <a:lnSpc>
                <a:spcPct val="90000"/>
              </a:lnSpc>
            </a:pPr>
            <a:r>
              <a:rPr lang="en-US" sz="1600" b="1" i="0" dirty="0">
                <a:latin typeface="Calibri"/>
                <a:cs typeface="Calibri"/>
              </a:rPr>
              <a:t>Certified expert in Graz, Austria</a:t>
            </a:r>
            <a:br>
              <a:rPr lang="en-US" sz="1600" b="1" dirty="0">
                <a:latin typeface="Calibri"/>
                <a:cs typeface="Calibri"/>
              </a:rPr>
            </a:br>
            <a:endParaRPr lang="en-US" sz="600" i="0" dirty="0">
              <a:latin typeface="Calibri"/>
              <a:cs typeface="Calibri"/>
            </a:endParaRPr>
          </a:p>
          <a:p>
            <a:pPr lvl="1" indent="-228600">
              <a:lnSpc>
                <a:spcPct val="90000"/>
              </a:lnSpc>
              <a:buFont typeface="Arial" panose="020B0604020202020204" pitchFamily="34" charset="0"/>
              <a:buChar char="•"/>
            </a:pPr>
            <a:r>
              <a:rPr lang="en-US" sz="1600" dirty="0">
                <a:latin typeface="Calibri"/>
                <a:cs typeface="Calibri"/>
              </a:rPr>
              <a:t>Wastewater treatment</a:t>
            </a:r>
            <a:endParaRPr lang="en-US" sz="1600" dirty="0">
              <a:latin typeface="Calibri"/>
              <a:ea typeface="Calibri"/>
              <a:cs typeface="Calibri"/>
            </a:endParaRPr>
          </a:p>
          <a:p>
            <a:pPr lvl="1" indent="-228600">
              <a:lnSpc>
                <a:spcPct val="90000"/>
              </a:lnSpc>
              <a:buFont typeface="Arial" panose="020B0604020202020204" pitchFamily="34" charset="0"/>
              <a:buChar char="•"/>
            </a:pPr>
            <a:r>
              <a:rPr lang="en-US" sz="1600" dirty="0">
                <a:latin typeface="Calibri"/>
                <a:cs typeface="Calibri"/>
              </a:rPr>
              <a:t>Waste management</a:t>
            </a:r>
          </a:p>
          <a:p>
            <a:pPr lvl="1" indent="-228600">
              <a:lnSpc>
                <a:spcPct val="90000"/>
              </a:lnSpc>
              <a:buFont typeface="Arial" panose="020B0604020202020204" pitchFamily="34" charset="0"/>
              <a:buChar char="•"/>
            </a:pPr>
            <a:r>
              <a:rPr lang="en-US" sz="1600" dirty="0">
                <a:latin typeface="Calibri"/>
                <a:cs typeface="Calibri"/>
              </a:rPr>
              <a:t>Landfilling and remediation</a:t>
            </a:r>
          </a:p>
          <a:p>
            <a:pPr lvl="1" indent="-228600">
              <a:lnSpc>
                <a:spcPct val="90000"/>
              </a:lnSpc>
              <a:buFont typeface="Arial" panose="020B0604020202020204" pitchFamily="34" charset="0"/>
              <a:buChar char="•"/>
            </a:pPr>
            <a:r>
              <a:rPr lang="en-US" sz="1600" dirty="0">
                <a:latin typeface="Calibri"/>
                <a:cs typeface="Calibri"/>
              </a:rPr>
              <a:t>Chemical process engineering</a:t>
            </a:r>
            <a:endParaRPr lang="de-DE" dirty="0">
              <a:latin typeface="Calibri"/>
              <a:cs typeface="Calibri"/>
            </a:endParaRPr>
          </a:p>
        </p:txBody>
      </p:sp>
      <p:pic>
        <p:nvPicPr>
          <p:cNvPr id="5" name="Grafik 4" descr="Ein Bild, das Wasser, Gewässer, draußen, Wehr enthält.&#10;&#10;Automatisch generierte Beschreibung">
            <a:extLst>
              <a:ext uri="{FF2B5EF4-FFF2-40B4-BE49-F238E27FC236}">
                <a16:creationId xmlns:a16="http://schemas.microsoft.com/office/drawing/2014/main" id="{56208D0C-2DEC-EDE4-3592-29B55B8554FD}"/>
              </a:ext>
            </a:extLst>
          </p:cNvPr>
          <p:cNvPicPr>
            <a:picLocks noChangeAspect="1"/>
          </p:cNvPicPr>
          <p:nvPr/>
        </p:nvPicPr>
        <p:blipFill rotWithShape="1">
          <a:blip r:embed="rId2"/>
          <a:srcRect l="19020" r="4054" b="4"/>
          <a:stretch/>
        </p:blipFill>
        <p:spPr>
          <a:xfrm>
            <a:off x="5361424" y="307075"/>
            <a:ext cx="2852729" cy="2383868"/>
          </a:xfrm>
          <a:prstGeom prst="ellipse">
            <a:avLst/>
          </a:prstGeom>
          <a:ln>
            <a:noFill/>
          </a:ln>
          <a:effectLst>
            <a:softEdge rad="112500"/>
          </a:effectLst>
        </p:spPr>
      </p:pic>
      <p:pic>
        <p:nvPicPr>
          <p:cNvPr id="6" name="Grafik 3" descr="SV-Logo.jpg">
            <a:extLst>
              <a:ext uri="{FF2B5EF4-FFF2-40B4-BE49-F238E27FC236}">
                <a16:creationId xmlns:a16="http://schemas.microsoft.com/office/drawing/2014/main" id="{439F7172-ADDA-FFA4-43E2-F1F5F6542FA8}"/>
              </a:ext>
            </a:extLst>
          </p:cNvPr>
          <p:cNvPicPr>
            <a:picLocks noChangeAspect="1"/>
          </p:cNvPicPr>
          <p:nvPr/>
        </p:nvPicPr>
        <p:blipFill rotWithShape="1">
          <a:blip r:embed="rId3" cstate="print"/>
          <a:srcRect l="341" r="24467"/>
          <a:stretch/>
        </p:blipFill>
        <p:spPr>
          <a:xfrm>
            <a:off x="7407446" y="1910760"/>
            <a:ext cx="1693904" cy="2666001"/>
          </a:xfrm>
          <a:custGeom>
            <a:avLst/>
            <a:gdLst/>
            <a:ahLst/>
            <a:cxnLst/>
            <a:rect l="l" t="t" r="r" b="b"/>
            <a:pathLst>
              <a:path w="2258539" h="3554668">
                <a:moveTo>
                  <a:pt x="1777334" y="0"/>
                </a:moveTo>
                <a:cubicBezTo>
                  <a:pt x="1900033" y="0"/>
                  <a:pt x="2019829" y="12434"/>
                  <a:pt x="2135529" y="36109"/>
                </a:cubicBezTo>
                <a:lnTo>
                  <a:pt x="2258539" y="67738"/>
                </a:lnTo>
                <a:lnTo>
                  <a:pt x="2258539" y="3486930"/>
                </a:lnTo>
                <a:lnTo>
                  <a:pt x="2135529" y="3518559"/>
                </a:lnTo>
                <a:cubicBezTo>
                  <a:pt x="2019829" y="3542235"/>
                  <a:pt x="1900033" y="3554668"/>
                  <a:pt x="1777334" y="3554668"/>
                </a:cubicBezTo>
                <a:cubicBezTo>
                  <a:pt x="795739" y="3554668"/>
                  <a:pt x="0" y="2758929"/>
                  <a:pt x="0" y="1777334"/>
                </a:cubicBezTo>
                <a:cubicBezTo>
                  <a:pt x="0" y="795740"/>
                  <a:pt x="795739" y="0"/>
                  <a:pt x="1777334" y="0"/>
                </a:cubicBezTo>
                <a:close/>
              </a:path>
            </a:pathLst>
          </a:custGeom>
        </p:spPr>
      </p:pic>
      <p:pic>
        <p:nvPicPr>
          <p:cNvPr id="7" name="Grafik 5" descr="Ein Bild, das Maschine, Im Haus, Industrie, Bautechnik enthält.&#10;&#10;Automatisch generierte Beschreibung">
            <a:extLst>
              <a:ext uri="{FF2B5EF4-FFF2-40B4-BE49-F238E27FC236}">
                <a16:creationId xmlns:a16="http://schemas.microsoft.com/office/drawing/2014/main" id="{9DB05697-76F1-3EAA-4B66-449D515A9EBD}"/>
              </a:ext>
            </a:extLst>
          </p:cNvPr>
          <p:cNvPicPr>
            <a:picLocks noChangeAspect="1"/>
          </p:cNvPicPr>
          <p:nvPr/>
        </p:nvPicPr>
        <p:blipFill rotWithShape="1">
          <a:blip r:embed="rId4"/>
          <a:srcRect l="11937" r="8879" b="-2"/>
          <a:stretch/>
        </p:blipFill>
        <p:spPr>
          <a:xfrm>
            <a:off x="4218244" y="2400263"/>
            <a:ext cx="3022934" cy="2777356"/>
          </a:xfrm>
          <a:prstGeom prst="ellipse">
            <a:avLst/>
          </a:prstGeom>
          <a:ln>
            <a:noFill/>
          </a:ln>
          <a:effectLst>
            <a:softEdge rad="112500"/>
          </a:effectLst>
        </p:spPr>
      </p:pic>
      <p:pic>
        <p:nvPicPr>
          <p:cNvPr id="8" name="Image 0" descr="https://assets.mindshow.fun/file/7200612/20240402123453_7gh5.png">
            <a:extLst>
              <a:ext uri="{FF2B5EF4-FFF2-40B4-BE49-F238E27FC236}">
                <a16:creationId xmlns:a16="http://schemas.microsoft.com/office/drawing/2014/main" id="{752AA141-5B20-8EB9-18E0-546E00AE3200}"/>
              </a:ext>
            </a:extLst>
          </p:cNvPr>
          <p:cNvPicPr>
            <a:picLocks noChangeAspect="1"/>
          </p:cNvPicPr>
          <p:nvPr/>
        </p:nvPicPr>
        <p:blipFill>
          <a:blip r:embed="rId5"/>
          <a:stretch>
            <a:fillRect/>
          </a:stretch>
        </p:blipFill>
        <p:spPr>
          <a:xfrm>
            <a:off x="7734300" y="257175"/>
            <a:ext cx="952500" cy="257175"/>
          </a:xfrm>
          <a:prstGeom prst="rect">
            <a:avLst/>
          </a:prstGeom>
        </p:spPr>
      </p:pic>
      <p:sp>
        <p:nvSpPr>
          <p:cNvPr id="3" name="Textfeld 2">
            <a:extLst>
              <a:ext uri="{FF2B5EF4-FFF2-40B4-BE49-F238E27FC236}">
                <a16:creationId xmlns:a16="http://schemas.microsoft.com/office/drawing/2014/main" id="{4D80D2BD-8A3C-7AD6-6694-BD4720101817}"/>
              </a:ext>
            </a:extLst>
          </p:cNvPr>
          <p:cNvSpPr txBox="1"/>
          <p:nvPr/>
        </p:nvSpPr>
        <p:spPr>
          <a:xfrm rot="16200000">
            <a:off x="-2091705" y="2269570"/>
            <a:ext cx="4572000" cy="246221"/>
          </a:xfrm>
          <a:prstGeom prst="rect">
            <a:avLst/>
          </a:prstGeom>
          <a:noFill/>
        </p:spPr>
        <p:txBody>
          <a:bodyPr wrap="square">
            <a:spAutoFit/>
          </a:bodyPr>
          <a:lstStyle/>
          <a:p>
            <a:pPr indent="449580" algn="r"/>
            <a:r>
              <a:rPr lang="en-US" sz="1000" b="1">
                <a:solidFill>
                  <a:schemeClr val="bg1">
                    <a:lumMod val="75000"/>
                  </a:schemeClr>
                </a:solidFill>
                <a:effectLst/>
                <a:latin typeface="Corbel" panose="020B0503020204020204" pitchFamily="34" charset="0"/>
                <a:ea typeface="Calibri" panose="020F0502020204030204" pitchFamily="34" charset="0"/>
              </a:rPr>
              <a:t>Introduction | I</a:t>
            </a:r>
            <a:endParaRPr lang="de-DE" sz="1000" b="1">
              <a:solidFill>
                <a:schemeClr val="bg1">
                  <a:lumMod val="75000"/>
                </a:schemeClr>
              </a:solidFill>
              <a:effectLst/>
              <a:latin typeface="Corbel" panose="020B0503020204020204" pitchFamily="34" charset="0"/>
              <a:ea typeface="Calibri" panose="020F0502020204030204" pitchFamily="34" charset="0"/>
            </a:endParaRPr>
          </a:p>
        </p:txBody>
      </p:sp>
    </p:spTree>
    <p:extLst>
      <p:ext uri="{BB962C8B-B14F-4D97-AF65-F5344CB8AC3E}">
        <p14:creationId xmlns:p14="http://schemas.microsoft.com/office/powerpoint/2010/main" val="42205933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 0">
            <a:extLst>
              <a:ext uri="{FF2B5EF4-FFF2-40B4-BE49-F238E27FC236}">
                <a16:creationId xmlns:a16="http://schemas.microsoft.com/office/drawing/2014/main" id="{51C45881-90B2-87F1-8701-A8457E520C6B}"/>
              </a:ext>
            </a:extLst>
          </p:cNvPr>
          <p:cNvSpPr/>
          <p:nvPr/>
        </p:nvSpPr>
        <p:spPr>
          <a:xfrm>
            <a:off x="556846" y="257175"/>
            <a:ext cx="7177453" cy="633849"/>
          </a:xfrm>
          <a:prstGeom prst="rect">
            <a:avLst/>
          </a:prstGeom>
        </p:spPr>
        <p:txBody>
          <a:bodyPr vert="horz" lIns="91440" tIns="45720" rIns="91440" bIns="45720" rtlCol="0" anchor="b">
            <a:normAutofit fontScale="85000" lnSpcReduction="10000"/>
          </a:bodyPr>
          <a:lstStyle/>
          <a:p>
            <a:pPr marL="0" indent="0">
              <a:lnSpc>
                <a:spcPct val="90000"/>
              </a:lnSpc>
              <a:spcBef>
                <a:spcPct val="0"/>
              </a:spcBef>
              <a:spcAft>
                <a:spcPts val="600"/>
              </a:spcAft>
            </a:pPr>
            <a:r>
              <a:rPr lang="en-US" sz="2650" b="1" dirty="0">
                <a:solidFill>
                  <a:srgbClr val="0043E6"/>
                </a:solidFill>
                <a:latin typeface="Calibri"/>
                <a:ea typeface="Noto Sans SC"/>
              </a:rPr>
              <a:t>conventional process versus membrane bioreactor (MBR)</a:t>
            </a:r>
          </a:p>
        </p:txBody>
      </p:sp>
      <p:sp>
        <p:nvSpPr>
          <p:cNvPr id="5" name="Textfeld 4">
            <a:extLst>
              <a:ext uri="{FF2B5EF4-FFF2-40B4-BE49-F238E27FC236}">
                <a16:creationId xmlns:a16="http://schemas.microsoft.com/office/drawing/2014/main" id="{37FE7D49-52F5-02D5-EA5B-3BAEDB95244A}"/>
              </a:ext>
            </a:extLst>
          </p:cNvPr>
          <p:cNvSpPr txBox="1"/>
          <p:nvPr/>
        </p:nvSpPr>
        <p:spPr>
          <a:xfrm>
            <a:off x="556846" y="1150085"/>
            <a:ext cx="2882850" cy="1364515"/>
          </a:xfrm>
          <a:prstGeom prst="rect">
            <a:avLst/>
          </a:prstGeom>
        </p:spPr>
        <p:txBody>
          <a:bodyPr vert="horz" lIns="91440" tIns="45720" rIns="91440" bIns="45720" rtlCol="0" anchor="t">
            <a:normAutofit/>
          </a:bodyPr>
          <a:lstStyle/>
          <a:p>
            <a:pPr marL="457200" indent="-342900">
              <a:lnSpc>
                <a:spcPct val="90000"/>
              </a:lnSpc>
              <a:spcAft>
                <a:spcPts val="600"/>
              </a:spcAft>
              <a:buFont typeface="+mj-lt"/>
              <a:buAutoNum type="alphaLcParenR"/>
            </a:pPr>
            <a:r>
              <a:rPr lang="en-US" sz="1500" dirty="0">
                <a:effectLst/>
              </a:rPr>
              <a:t>Conventional activated sludge process + tertiary filtration</a:t>
            </a:r>
          </a:p>
          <a:p>
            <a:pPr marL="457200" indent="-342900">
              <a:lnSpc>
                <a:spcPct val="90000"/>
              </a:lnSpc>
              <a:spcAft>
                <a:spcPts val="600"/>
              </a:spcAft>
              <a:buFont typeface="+mj-lt"/>
              <a:buAutoNum type="alphaLcParenR"/>
            </a:pPr>
            <a:r>
              <a:rPr lang="en-US" sz="1500" dirty="0">
                <a:effectLst/>
              </a:rPr>
              <a:t>submerged MBR</a:t>
            </a:r>
          </a:p>
          <a:p>
            <a:pPr marL="457200" indent="-342900">
              <a:lnSpc>
                <a:spcPct val="90000"/>
              </a:lnSpc>
              <a:spcAft>
                <a:spcPts val="600"/>
              </a:spcAft>
              <a:buFont typeface="+mj-lt"/>
              <a:buAutoNum type="alphaLcParenR"/>
            </a:pPr>
            <a:r>
              <a:rPr lang="en-US" sz="1500" dirty="0">
                <a:effectLst/>
              </a:rPr>
              <a:t>External/side-stream MBR</a:t>
            </a:r>
            <a:endParaRPr lang="en-US" sz="1500" dirty="0"/>
          </a:p>
        </p:txBody>
      </p:sp>
      <p:pic>
        <p:nvPicPr>
          <p:cNvPr id="3" name="Grafik 2" descr="Ein Bild, das Text, Diagramm, Reihe, Plan enthält.&#10;&#10;Automatisch generierte Beschreibung">
            <a:extLst>
              <a:ext uri="{FF2B5EF4-FFF2-40B4-BE49-F238E27FC236}">
                <a16:creationId xmlns:a16="http://schemas.microsoft.com/office/drawing/2014/main" id="{3BF576B8-3520-DDC7-52ED-A595E5027969}"/>
              </a:ext>
            </a:extLst>
          </p:cNvPr>
          <p:cNvPicPr>
            <a:picLocks noChangeAspect="1"/>
          </p:cNvPicPr>
          <p:nvPr/>
        </p:nvPicPr>
        <p:blipFill>
          <a:blip r:embed="rId3"/>
          <a:stretch>
            <a:fillRect/>
          </a:stretch>
        </p:blipFill>
        <p:spPr>
          <a:xfrm>
            <a:off x="3754427" y="1407993"/>
            <a:ext cx="4792009" cy="3354404"/>
          </a:xfrm>
          <a:prstGeom prst="rect">
            <a:avLst/>
          </a:prstGeom>
        </p:spPr>
      </p:pic>
      <p:grpSp>
        <p:nvGrpSpPr>
          <p:cNvPr id="9" name="Group 11">
            <a:extLst>
              <a:ext uri="{FF2B5EF4-FFF2-40B4-BE49-F238E27FC236}">
                <a16:creationId xmlns:a16="http://schemas.microsoft.com/office/drawing/2014/main" id="{6258F736-B256-8039-9DC6-F4E49A5C5AD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9051478" y="0"/>
            <a:ext cx="92522" cy="5143500"/>
            <a:chOff x="12068638" y="0"/>
            <a:chExt cx="123362" cy="6858000"/>
          </a:xfrm>
        </p:grpSpPr>
        <p:sp>
          <p:nvSpPr>
            <p:cNvPr id="11" name="Rectangle 12">
              <a:extLst>
                <a:ext uri="{FF2B5EF4-FFF2-40B4-BE49-F238E27FC236}">
                  <a16:creationId xmlns:a16="http://schemas.microsoft.com/office/drawing/2014/main" id="{10B4520A-996E-330C-99DA-69CA4D89E9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3">
              <a:extLst>
                <a:ext uri="{FF2B5EF4-FFF2-40B4-BE49-F238E27FC236}">
                  <a16:creationId xmlns:a16="http://schemas.microsoft.com/office/drawing/2014/main" id="{EC8FA945-E356-695F-18D6-CAD4EF34FE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Image 0" descr="https://assets.mindshow.fun/file/7200612/20240402123453_7gh5.png">
            <a:extLst>
              <a:ext uri="{FF2B5EF4-FFF2-40B4-BE49-F238E27FC236}">
                <a16:creationId xmlns:a16="http://schemas.microsoft.com/office/drawing/2014/main" id="{16ECB1B3-64AD-EC3B-DF8B-2D4B1368B4B2}"/>
              </a:ext>
            </a:extLst>
          </p:cNvPr>
          <p:cNvPicPr>
            <a:picLocks noChangeAspect="1"/>
          </p:cNvPicPr>
          <p:nvPr/>
        </p:nvPicPr>
        <p:blipFill>
          <a:blip r:embed="rId4"/>
          <a:stretch>
            <a:fillRect/>
          </a:stretch>
        </p:blipFill>
        <p:spPr>
          <a:xfrm>
            <a:off x="7734300" y="257175"/>
            <a:ext cx="952500" cy="257175"/>
          </a:xfrm>
          <a:prstGeom prst="rect">
            <a:avLst/>
          </a:prstGeom>
        </p:spPr>
      </p:pic>
      <p:sp>
        <p:nvSpPr>
          <p:cNvPr id="16" name="Textfeld 15">
            <a:extLst>
              <a:ext uri="{FF2B5EF4-FFF2-40B4-BE49-F238E27FC236}">
                <a16:creationId xmlns:a16="http://schemas.microsoft.com/office/drawing/2014/main" id="{9E037E70-F2B0-40DF-E8AE-7DB5E5D8FB7A}"/>
              </a:ext>
            </a:extLst>
          </p:cNvPr>
          <p:cNvSpPr txBox="1"/>
          <p:nvPr/>
        </p:nvSpPr>
        <p:spPr>
          <a:xfrm>
            <a:off x="814755" y="3010712"/>
            <a:ext cx="2567354" cy="1590595"/>
          </a:xfrm>
          <a:prstGeom prst="rect">
            <a:avLst/>
          </a:prstGeom>
        </p:spPr>
        <p:txBody>
          <a:bodyPr vert="horz" lIns="91440" tIns="45720" rIns="91440" bIns="45720" rtlCol="0" anchor="t">
            <a:noAutofit/>
          </a:bodyPr>
          <a:lstStyle/>
          <a:p>
            <a:pPr marL="457200" indent="-342900">
              <a:lnSpc>
                <a:spcPct val="90000"/>
              </a:lnSpc>
              <a:spcAft>
                <a:spcPts val="600"/>
              </a:spcAft>
              <a:buFont typeface="Wingdings" panose="05000000000000000000" pitchFamily="2" charset="2"/>
              <a:buChar char="§"/>
            </a:pPr>
            <a:r>
              <a:rPr lang="en-US" sz="1200" dirty="0">
                <a:effectLst/>
              </a:rPr>
              <a:t>smaller reactor size</a:t>
            </a:r>
          </a:p>
          <a:p>
            <a:pPr marL="457200" indent="-342900">
              <a:lnSpc>
                <a:spcPct val="90000"/>
              </a:lnSpc>
              <a:spcAft>
                <a:spcPts val="600"/>
              </a:spcAft>
              <a:buFont typeface="Wingdings" panose="05000000000000000000" pitchFamily="2" charset="2"/>
              <a:buChar char="§"/>
            </a:pPr>
            <a:r>
              <a:rPr lang="de-DE" sz="1200" dirty="0">
                <a:effectLst/>
                <a:latin typeface="Calibri" panose="020F0502020204030204" pitchFamily="34" charset="0"/>
              </a:rPr>
              <a:t> </a:t>
            </a:r>
            <a:r>
              <a:rPr lang="de-DE" sz="1200" dirty="0" err="1"/>
              <a:t>less</a:t>
            </a:r>
            <a:r>
              <a:rPr lang="de-DE" sz="1200" dirty="0"/>
              <a:t> </a:t>
            </a:r>
            <a:r>
              <a:rPr lang="de-DE" sz="1200" dirty="0" err="1"/>
              <a:t>generation</a:t>
            </a:r>
            <a:r>
              <a:rPr lang="de-DE" sz="1200" dirty="0"/>
              <a:t> </a:t>
            </a:r>
            <a:r>
              <a:rPr lang="de-DE" sz="1200" dirty="0" err="1"/>
              <a:t>of</a:t>
            </a:r>
            <a:r>
              <a:rPr lang="de-DE" sz="1200" dirty="0"/>
              <a:t> </a:t>
            </a:r>
            <a:r>
              <a:rPr lang="de-DE" sz="1200" dirty="0" err="1"/>
              <a:t>Waste</a:t>
            </a:r>
            <a:r>
              <a:rPr lang="de-DE" sz="1200" dirty="0"/>
              <a:t> </a:t>
            </a:r>
            <a:r>
              <a:rPr lang="de-DE" sz="1200" dirty="0" err="1"/>
              <a:t>Activated</a:t>
            </a:r>
            <a:r>
              <a:rPr lang="de-DE" sz="1200" dirty="0"/>
              <a:t> Sludge (WAS)</a:t>
            </a:r>
          </a:p>
          <a:p>
            <a:pPr marL="457200" indent="-342900">
              <a:lnSpc>
                <a:spcPct val="90000"/>
              </a:lnSpc>
              <a:spcAft>
                <a:spcPts val="600"/>
              </a:spcAft>
              <a:buFont typeface="Wingdings" panose="05000000000000000000" pitchFamily="2" charset="2"/>
              <a:buChar char="§"/>
            </a:pPr>
            <a:r>
              <a:rPr lang="de-DE" sz="1200" dirty="0" err="1"/>
              <a:t>controled</a:t>
            </a:r>
            <a:r>
              <a:rPr lang="de-DE" sz="1200" dirty="0"/>
              <a:t> and </a:t>
            </a:r>
            <a:r>
              <a:rPr lang="de-DE" sz="1200" dirty="0" err="1"/>
              <a:t>longer</a:t>
            </a:r>
            <a:r>
              <a:rPr lang="de-DE" sz="1200" dirty="0"/>
              <a:t> Solid Retention Time (SRT)</a:t>
            </a:r>
          </a:p>
          <a:p>
            <a:pPr marL="457200" indent="-342900">
              <a:lnSpc>
                <a:spcPct val="90000"/>
              </a:lnSpc>
              <a:spcAft>
                <a:spcPts val="600"/>
              </a:spcAft>
              <a:buFont typeface="Wingdings" panose="05000000000000000000" pitchFamily="2" charset="2"/>
              <a:buChar char="§"/>
            </a:pPr>
            <a:r>
              <a:rPr lang="en-US" sz="1200" dirty="0"/>
              <a:t>higher effluent quality during treatment process due to the membrane</a:t>
            </a:r>
          </a:p>
        </p:txBody>
      </p:sp>
    </p:spTree>
    <p:extLst>
      <p:ext uri="{BB962C8B-B14F-4D97-AF65-F5344CB8AC3E}">
        <p14:creationId xmlns:p14="http://schemas.microsoft.com/office/powerpoint/2010/main" val="8829419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a:extLst>
              <a:ext uri="{FF2B5EF4-FFF2-40B4-BE49-F238E27FC236}">
                <a16:creationId xmlns:a16="http://schemas.microsoft.com/office/drawing/2014/main" id="{355BA7B8-17B0-E118-24A4-7E0CF261D212}"/>
              </a:ext>
            </a:extLst>
          </p:cNvPr>
          <p:cNvSpPr/>
          <p:nvPr/>
        </p:nvSpPr>
        <p:spPr>
          <a:xfrm>
            <a:off x="762000" y="309563"/>
            <a:ext cx="7806690" cy="552450"/>
          </a:xfrm>
          <a:prstGeom prst="rect">
            <a:avLst/>
          </a:prstGeom>
          <a:noFill/>
          <a:ln/>
        </p:spPr>
        <p:txBody>
          <a:bodyPr wrap="square" lIns="91440" tIns="45720" rIns="91440" bIns="45720" rtlCol="0" anchor="ctr"/>
          <a:lstStyle/>
          <a:p>
            <a:pPr marL="0" indent="0" algn="l">
              <a:buNone/>
            </a:pPr>
            <a:r>
              <a:rPr lang="en-US" sz="2650" b="1" dirty="0">
                <a:solidFill>
                  <a:srgbClr val="0043E6"/>
                </a:solidFill>
                <a:latin typeface="Calibri"/>
                <a:ea typeface="Noto Sans SC"/>
                <a:cs typeface="Noto Sans SC" pitchFamily="34" charset="-120"/>
              </a:rPr>
              <a:t>Use Cases: </a:t>
            </a:r>
            <a:r>
              <a:rPr lang="en-US" b="1" dirty="0">
                <a:latin typeface="Calibri"/>
                <a:ea typeface="Noto Sans SC"/>
                <a:cs typeface="Noto Sans SC" pitchFamily="34" charset="-120"/>
              </a:rPr>
              <a:t>MBR</a:t>
            </a:r>
          </a:p>
        </p:txBody>
      </p:sp>
      <p:pic>
        <p:nvPicPr>
          <p:cNvPr id="3" name="Image 0" descr="https://assets.mindshow.fun/file/7200612/20240402123453_7gh5.png">
            <a:extLst>
              <a:ext uri="{FF2B5EF4-FFF2-40B4-BE49-F238E27FC236}">
                <a16:creationId xmlns:a16="http://schemas.microsoft.com/office/drawing/2014/main" id="{AC7723C2-A25E-6FE7-4A81-EA360570EC7E}"/>
              </a:ext>
            </a:extLst>
          </p:cNvPr>
          <p:cNvPicPr>
            <a:picLocks noChangeAspect="1"/>
          </p:cNvPicPr>
          <p:nvPr/>
        </p:nvPicPr>
        <p:blipFill>
          <a:blip r:embed="rId3"/>
          <a:stretch>
            <a:fillRect/>
          </a:stretch>
        </p:blipFill>
        <p:spPr>
          <a:xfrm>
            <a:off x="7734300" y="257175"/>
            <a:ext cx="952500" cy="257175"/>
          </a:xfrm>
          <a:prstGeom prst="rect">
            <a:avLst/>
          </a:prstGeom>
        </p:spPr>
      </p:pic>
      <p:graphicFrame>
        <p:nvGraphicFramePr>
          <p:cNvPr id="5" name="Inhaltsplatzhalter 3">
            <a:extLst>
              <a:ext uri="{FF2B5EF4-FFF2-40B4-BE49-F238E27FC236}">
                <a16:creationId xmlns:a16="http://schemas.microsoft.com/office/drawing/2014/main" id="{F856630F-B523-52AB-48AD-57DA069F72A6}"/>
              </a:ext>
            </a:extLst>
          </p:cNvPr>
          <p:cNvGraphicFramePr>
            <a:graphicFrameLocks/>
          </p:cNvGraphicFramePr>
          <p:nvPr>
            <p:extLst>
              <p:ext uri="{D42A27DB-BD31-4B8C-83A1-F6EECF244321}">
                <p14:modId xmlns:p14="http://schemas.microsoft.com/office/powerpoint/2010/main" val="273727656"/>
              </p:ext>
            </p:extLst>
          </p:nvPr>
        </p:nvGraphicFramePr>
        <p:xfrm>
          <a:off x="762000" y="1422855"/>
          <a:ext cx="7886700" cy="2938130"/>
        </p:xfrm>
        <a:graphic>
          <a:graphicData uri="http://schemas.openxmlformats.org/drawingml/2006/table">
            <a:tbl>
              <a:tblPr firstRow="1" bandRow="1">
                <a:tableStyleId>{5C22544A-7EE6-4342-B048-85BDC9FD1C3A}</a:tableStyleId>
              </a:tblPr>
              <a:tblGrid>
                <a:gridCol w="1025979">
                  <a:extLst>
                    <a:ext uri="{9D8B030D-6E8A-4147-A177-3AD203B41FA5}">
                      <a16:colId xmlns:a16="http://schemas.microsoft.com/office/drawing/2014/main" val="1566830028"/>
                    </a:ext>
                  </a:extLst>
                </a:gridCol>
                <a:gridCol w="6860721">
                  <a:extLst>
                    <a:ext uri="{9D8B030D-6E8A-4147-A177-3AD203B41FA5}">
                      <a16:colId xmlns:a16="http://schemas.microsoft.com/office/drawing/2014/main" val="3261040012"/>
                    </a:ext>
                  </a:extLst>
                </a:gridCol>
              </a:tblGrid>
              <a:tr h="451544">
                <a:tc>
                  <a:txBody>
                    <a:bodyPr/>
                    <a:lstStyle/>
                    <a:p>
                      <a:pPr algn="l" rtl="0" fontAlgn="base"/>
                      <a:r>
                        <a:rPr lang="de-DE" sz="1000" b="0" i="0">
                          <a:solidFill>
                            <a:schemeClr val="bg1"/>
                          </a:solidFill>
                          <a:effectLst/>
                          <a:latin typeface="Calibri"/>
                        </a:rPr>
                        <a:t>CASE (Year): </a:t>
                      </a:r>
                      <a:endParaRPr lang="de-DE" b="0" i="0">
                        <a:solidFill>
                          <a:schemeClr val="bg1"/>
                        </a:solidFill>
                        <a:effectLst/>
                        <a:latin typeface="Calibri"/>
                      </a:endParaRPr>
                    </a:p>
                  </a:txBody>
                  <a:tcPr/>
                </a:tc>
                <a:tc>
                  <a:txBody>
                    <a:bodyPr/>
                    <a:lstStyle/>
                    <a:p>
                      <a:pPr algn="l" rtl="0" fontAlgn="base"/>
                      <a:r>
                        <a:rPr lang="en-US" sz="1600" b="1" i="0">
                          <a:solidFill>
                            <a:schemeClr val="bg1"/>
                          </a:solidFill>
                          <a:effectLst/>
                          <a:latin typeface="Calibri"/>
                        </a:rPr>
                        <a:t>Membrane Bio-Reactor for water treatment</a:t>
                      </a:r>
                      <a:endParaRPr lang="en-US" sz="3600" b="1" i="0">
                        <a:solidFill>
                          <a:schemeClr val="bg1"/>
                        </a:solidFill>
                        <a:effectLst/>
                        <a:latin typeface="Calibri"/>
                      </a:endParaRPr>
                    </a:p>
                  </a:txBody>
                  <a:tcPr/>
                </a:tc>
                <a:extLst>
                  <a:ext uri="{0D108BD9-81ED-4DB2-BD59-A6C34878D82A}">
                    <a16:rowId xmlns:a16="http://schemas.microsoft.com/office/drawing/2014/main" val="3842709400"/>
                  </a:ext>
                </a:extLst>
              </a:tr>
              <a:tr h="2486586">
                <a:tc>
                  <a:txBody>
                    <a:bodyPr/>
                    <a:lstStyle/>
                    <a:p>
                      <a:pPr algn="l" rtl="0" fontAlgn="base"/>
                      <a:r>
                        <a:rPr lang="de-DE" sz="1100" b="0" i="0">
                          <a:effectLst/>
                          <a:latin typeface="Calibri"/>
                        </a:rPr>
                        <a:t>Advantages / </a:t>
                      </a:r>
                      <a:r>
                        <a:rPr lang="en-GB" sz="1100" b="0" i="0" noProof="0">
                          <a:effectLst/>
                          <a:latin typeface="Calibri"/>
                        </a:rPr>
                        <a:t>Specialties </a:t>
                      </a:r>
                      <a:endParaRPr lang="en-GB" sz="2400" b="0" i="0" noProof="0">
                        <a:effectLst/>
                        <a:latin typeface="Calibri"/>
                      </a:endParaRPr>
                    </a:p>
                  </a:txBody>
                  <a:tcPr/>
                </a:tc>
                <a:tc>
                  <a:txBody>
                    <a:bodyPr/>
                    <a:lstStyle/>
                    <a:p>
                      <a:pPr marL="285750" marR="0" lvl="0" indent="-285750" algn="l" rtl="0" eaLnBrk="1" fontAlgn="base" latinLnBrk="0" hangingPunct="1">
                        <a:lnSpc>
                          <a:spcPct val="100000"/>
                        </a:lnSpc>
                        <a:spcBef>
                          <a:spcPts val="0"/>
                        </a:spcBef>
                        <a:spcAft>
                          <a:spcPts val="0"/>
                        </a:spcAft>
                        <a:buClrTx/>
                        <a:buSzTx/>
                        <a:buFont typeface="Wingdings" panose="05000000000000000000" pitchFamily="2" charset="2"/>
                        <a:buChar char="§"/>
                      </a:pPr>
                      <a:r>
                        <a:rPr lang="en-US" sz="1600" b="0" i="0" dirty="0">
                          <a:effectLst/>
                          <a:latin typeface="Calibri"/>
                        </a:rPr>
                        <a:t>New EU regulation requires the retrofitting of wastewater treatment plant </a:t>
                      </a:r>
                    </a:p>
                    <a:p>
                      <a:pPr marL="285750" indent="-285750" algn="l" rtl="0" fontAlgn="base">
                        <a:buFont typeface="Wingdings" panose="05000000000000000000" pitchFamily="2" charset="2"/>
                        <a:buChar char="§"/>
                      </a:pPr>
                      <a:r>
                        <a:rPr lang="en-US" sz="1600" b="0" i="0" dirty="0">
                          <a:effectLst/>
                          <a:latin typeface="Calibri"/>
                        </a:rPr>
                        <a:t>Freely selectable sludge age</a:t>
                      </a:r>
                    </a:p>
                    <a:p>
                      <a:pPr marL="285750" indent="-285750" algn="l" rtl="0" fontAlgn="base">
                        <a:buFont typeface="Wingdings" panose="05000000000000000000" pitchFamily="2" charset="2"/>
                        <a:buChar char="§"/>
                      </a:pPr>
                      <a:r>
                        <a:rPr lang="en-US" sz="1600" b="0" i="0" dirty="0">
                          <a:effectLst/>
                          <a:latin typeface="Calibri"/>
                        </a:rPr>
                        <a:t>Solid-free filtrate enables the Re-Use of filtrate</a:t>
                      </a:r>
                    </a:p>
                    <a:p>
                      <a:pPr marL="285750" indent="-285750" algn="l" rtl="0" fontAlgn="base">
                        <a:buFont typeface="Wingdings" panose="05000000000000000000" pitchFamily="2" charset="2"/>
                        <a:buChar char="§"/>
                      </a:pPr>
                      <a:r>
                        <a:rPr lang="en-US" sz="1600" b="0" i="0" dirty="0">
                          <a:effectLst/>
                          <a:latin typeface="Calibri"/>
                        </a:rPr>
                        <a:t>germ-free, </a:t>
                      </a:r>
                      <a:r>
                        <a:rPr lang="en-US" sz="1600" b="0" i="0">
                          <a:effectLst/>
                          <a:latin typeface="Calibri"/>
                        </a:rPr>
                        <a:t>microplastic-free filtrates</a:t>
                      </a:r>
                      <a:endParaRPr lang="en-US" sz="1600" b="0" i="0" dirty="0">
                        <a:effectLst/>
                        <a:latin typeface="Calibri"/>
                      </a:endParaRPr>
                    </a:p>
                    <a:p>
                      <a:pPr marL="285750" indent="-285750" algn="l" rtl="0" fontAlgn="base">
                        <a:buFont typeface="Wingdings" panose="05000000000000000000" pitchFamily="2" charset="2"/>
                        <a:buChar char="§"/>
                      </a:pPr>
                      <a:r>
                        <a:rPr lang="en-US" sz="1600" b="0" i="0" dirty="0">
                          <a:effectLst/>
                          <a:latin typeface="Calibri"/>
                        </a:rPr>
                        <a:t>Reduced space requirements</a:t>
                      </a:r>
                    </a:p>
                    <a:p>
                      <a:pPr marL="285750" indent="-285750" algn="l" rtl="0" fontAlgn="base">
                        <a:buFont typeface="Wingdings" panose="05000000000000000000" pitchFamily="2" charset="2"/>
                        <a:buChar char="§"/>
                      </a:pPr>
                      <a:r>
                        <a:rPr lang="en-US" sz="1600" b="0" i="0" dirty="0">
                          <a:effectLst/>
                          <a:latin typeface="Calibri"/>
                        </a:rPr>
                        <a:t>Flexible unit operation in process engineering</a:t>
                      </a:r>
                    </a:p>
                    <a:p>
                      <a:pPr marL="285750" indent="-285750" algn="l" rtl="0" fontAlgn="base">
                        <a:buFont typeface="Wingdings" panose="05000000000000000000" pitchFamily="2" charset="2"/>
                        <a:buChar char="§"/>
                      </a:pPr>
                      <a:r>
                        <a:rPr lang="en-US" sz="1600" b="0" i="0" dirty="0">
                          <a:effectLst/>
                          <a:latin typeface="Calibri"/>
                        </a:rPr>
                        <a:t>Continuous development of membrane technology</a:t>
                      </a:r>
                    </a:p>
                    <a:p>
                      <a:pPr marL="285750" indent="-285750" algn="l" rtl="0" fontAlgn="base">
                        <a:buFont typeface="Wingdings" panose="05000000000000000000" pitchFamily="2" charset="2"/>
                        <a:buChar char="§"/>
                      </a:pPr>
                      <a:r>
                        <a:rPr lang="en-US" sz="1600" b="0" i="0" dirty="0">
                          <a:effectLst/>
                          <a:latin typeface="Calibri"/>
                        </a:rPr>
                        <a:t>Decreasing costs for the membrane </a:t>
                      </a:r>
                    </a:p>
                    <a:p>
                      <a:pPr marL="285750" indent="-285750" algn="l" rtl="0" fontAlgn="base">
                        <a:buFont typeface="Wingdings" panose="05000000000000000000" pitchFamily="2" charset="2"/>
                        <a:buChar char="§"/>
                      </a:pPr>
                      <a:r>
                        <a:rPr lang="en-US" sz="1600" b="0" i="0" dirty="0">
                          <a:effectLst/>
                          <a:latin typeface="+mn-lt"/>
                        </a:rPr>
                        <a:t>The MBR-Process can be adapted to various applications</a:t>
                      </a:r>
                    </a:p>
                  </a:txBody>
                  <a:tcPr/>
                </a:tc>
                <a:extLst>
                  <a:ext uri="{0D108BD9-81ED-4DB2-BD59-A6C34878D82A}">
                    <a16:rowId xmlns:a16="http://schemas.microsoft.com/office/drawing/2014/main" val="3381742785"/>
                  </a:ext>
                </a:extLst>
              </a:tr>
            </a:tbl>
          </a:graphicData>
        </a:graphic>
      </p:graphicFrame>
    </p:spTree>
    <p:extLst>
      <p:ext uri="{BB962C8B-B14F-4D97-AF65-F5344CB8AC3E}">
        <p14:creationId xmlns:p14="http://schemas.microsoft.com/office/powerpoint/2010/main" val="19338812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feld 3">
            <a:extLst>
              <a:ext uri="{FF2B5EF4-FFF2-40B4-BE49-F238E27FC236}">
                <a16:creationId xmlns:a16="http://schemas.microsoft.com/office/drawing/2014/main" id="{93063562-A87A-E91E-7555-79AB1284331D}"/>
              </a:ext>
            </a:extLst>
          </p:cNvPr>
          <p:cNvSpPr txBox="1">
            <a:spLocks noChangeArrowheads="1"/>
          </p:cNvSpPr>
          <p:nvPr/>
        </p:nvSpPr>
        <p:spPr bwMode="auto">
          <a:xfrm>
            <a:off x="1599010" y="311944"/>
            <a:ext cx="7122319" cy="2435282"/>
          </a:xfrm>
          <a:prstGeom prst="rect">
            <a:avLst/>
          </a:prstGeom>
          <a:noFill/>
          <a:ln>
            <a:noFill/>
          </a:ln>
        </p:spPr>
        <p:txBody>
          <a:bodyPr>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r>
              <a:rPr lang="de-DE" altLang="de-DE" sz="1800" b="1" err="1">
                <a:latin typeface="+mn-lt"/>
                <a:cs typeface="Arial" charset="0"/>
              </a:rPr>
              <a:t>Hollow</a:t>
            </a:r>
            <a:r>
              <a:rPr lang="de-DE" altLang="de-DE" sz="1800" b="1">
                <a:latin typeface="+mn-lt"/>
                <a:cs typeface="Arial" charset="0"/>
              </a:rPr>
              <a:t> </a:t>
            </a:r>
            <a:r>
              <a:rPr lang="de-DE" altLang="de-DE" sz="1800" b="1" err="1">
                <a:latin typeface="+mn-lt"/>
                <a:cs typeface="Arial" charset="0"/>
              </a:rPr>
              <a:t>fibre</a:t>
            </a:r>
            <a:r>
              <a:rPr lang="de-DE" altLang="de-DE" sz="1800" b="1">
                <a:latin typeface="+mn-lt"/>
                <a:cs typeface="Arial" charset="0"/>
              </a:rPr>
              <a:t> </a:t>
            </a:r>
            <a:r>
              <a:rPr lang="de-DE" altLang="de-DE" sz="1800" b="1" err="1">
                <a:latin typeface="+mn-lt"/>
                <a:cs typeface="Arial" charset="0"/>
              </a:rPr>
              <a:t>membrane</a:t>
            </a:r>
            <a:endParaRPr lang="de-DE" altLang="de-DE" sz="1800" b="1">
              <a:latin typeface="+mn-lt"/>
              <a:cs typeface="Arial" charset="0"/>
            </a:endParaRPr>
          </a:p>
          <a:p>
            <a:pPr>
              <a:defRPr/>
            </a:pPr>
            <a:endParaRPr lang="de-DE" altLang="de-DE" sz="825">
              <a:latin typeface="+mn-lt"/>
            </a:endParaRPr>
          </a:p>
          <a:p>
            <a:pPr algn="just">
              <a:defRPr/>
            </a:pPr>
            <a:endParaRPr lang="en-US" altLang="de-DE" sz="1050">
              <a:latin typeface="+mn-lt"/>
              <a:ea typeface="Calibri" panose="020F0502020204030204" pitchFamily="34" charset="0"/>
              <a:cs typeface="Times New Roman" panose="02020603050405020304" pitchFamily="18" charset="0"/>
            </a:endParaRPr>
          </a:p>
          <a:p>
            <a:pPr algn="just">
              <a:defRPr/>
            </a:pPr>
            <a:r>
              <a:rPr lang="en-US" altLang="de-DE" sz="1050">
                <a:latin typeface="+mn-lt"/>
                <a:ea typeface="Calibri" panose="020F0502020204030204" pitchFamily="34" charset="0"/>
                <a:cs typeface="Times New Roman" panose="02020603050405020304" pitchFamily="18" charset="0"/>
              </a:rPr>
              <a:t>The hollow fiber membranes are stretched between 2 permeate collection tubes with a defined excess length in order to allow them to oscillate in the rising mixture of air and biomass.</a:t>
            </a:r>
          </a:p>
          <a:p>
            <a:pPr algn="just">
              <a:defRPr/>
            </a:pPr>
            <a:r>
              <a:rPr lang="en-US" altLang="de-DE" sz="1050">
                <a:latin typeface="+mn-lt"/>
                <a:ea typeface="Calibri" panose="020F0502020204030204" pitchFamily="34" charset="0"/>
                <a:cs typeface="Times New Roman" panose="02020603050405020304" pitchFamily="18" charset="0"/>
              </a:rPr>
              <a:t>The aeration device below the membranes increases the turbulence and thus the scouring effect on the membrane surface. Backwashing with clean permeate is possible.</a:t>
            </a:r>
          </a:p>
          <a:p>
            <a:pPr algn="just">
              <a:defRPr/>
            </a:pPr>
            <a:r>
              <a:rPr lang="en-US" altLang="de-DE" sz="1050">
                <a:latin typeface="+mn-lt"/>
                <a:ea typeface="Calibri" panose="020F0502020204030204" pitchFamily="34" charset="0"/>
                <a:cs typeface="Times New Roman" panose="02020603050405020304" pitchFamily="18" charset="0"/>
              </a:rPr>
              <a:t>The transmembrane pressure of up to 0.4 bar controls the amount of filtration and is provided by a suction pump.</a:t>
            </a:r>
          </a:p>
          <a:p>
            <a:pPr algn="just">
              <a:defRPr/>
            </a:pPr>
            <a:r>
              <a:rPr lang="en-US" altLang="de-DE" sz="1050">
                <a:latin typeface="+mn-lt"/>
                <a:ea typeface="Calibri" panose="020F0502020204030204" pitchFamily="34" charset="0"/>
                <a:cs typeface="Times New Roman" panose="02020603050405020304" pitchFamily="18" charset="0"/>
              </a:rPr>
              <a:t>The membranes are made of PVDF and are permanently hydrophilic. The fibers are highly resistant to flex fatigue. The membranes can be stored dry and do not need to be pre-wetted before use. The individual fibers are assembled into flat "curtains". Several curtains are mounted in a steel frame, forming a module. The filtrate is drawn off via connection lines. </a:t>
            </a:r>
          </a:p>
          <a:p>
            <a:pPr algn="just">
              <a:defRPr/>
            </a:pPr>
            <a:endParaRPr lang="en-US" altLang="de-DE" sz="1050">
              <a:latin typeface="+mn-lt"/>
              <a:ea typeface="Calibri" panose="020F0502020204030204" pitchFamily="34" charset="0"/>
              <a:cs typeface="Times New Roman" panose="02020603050405020304" pitchFamily="18" charset="0"/>
            </a:endParaRPr>
          </a:p>
          <a:p>
            <a:pPr algn="just">
              <a:defRPr/>
            </a:pPr>
            <a:r>
              <a:rPr lang="en-US" altLang="de-DE" sz="1050">
                <a:latin typeface="+mn-lt"/>
                <a:ea typeface="Calibri" panose="020F0502020204030204" pitchFamily="34" charset="0"/>
                <a:cs typeface="Times New Roman" panose="02020603050405020304" pitchFamily="18" charset="0"/>
              </a:rPr>
              <a:t>The membrane area of a technical module can be 200, 400, 800 or 1,200m².</a:t>
            </a:r>
          </a:p>
          <a:p>
            <a:pPr algn="just">
              <a:defRPr/>
            </a:pPr>
            <a:endParaRPr lang="en-US" altLang="de-DE" sz="1050">
              <a:latin typeface="+mn-lt"/>
              <a:ea typeface="Calibri" panose="020F0502020204030204" pitchFamily="34" charset="0"/>
              <a:cs typeface="Times New Roman" panose="02020603050405020304" pitchFamily="18" charset="0"/>
            </a:endParaRPr>
          </a:p>
        </p:txBody>
      </p:sp>
      <p:pic>
        <p:nvPicPr>
          <p:cNvPr id="13315" name="Grafik 7">
            <a:extLst>
              <a:ext uri="{FF2B5EF4-FFF2-40B4-BE49-F238E27FC236}">
                <a16:creationId xmlns:a16="http://schemas.microsoft.com/office/drawing/2014/main" id="{2A06DA18-14AB-75B5-8747-7E37498FD6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67438" y="3318273"/>
            <a:ext cx="1428750" cy="1421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5">
            <a:extLst>
              <a:ext uri="{FF2B5EF4-FFF2-40B4-BE49-F238E27FC236}">
                <a16:creationId xmlns:a16="http://schemas.microsoft.com/office/drawing/2014/main" id="{EF5F1A3C-8AE4-3837-C0AD-38704919C1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2188" y="2795588"/>
            <a:ext cx="3483769" cy="1983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feld 2">
            <a:extLst>
              <a:ext uri="{FF2B5EF4-FFF2-40B4-BE49-F238E27FC236}">
                <a16:creationId xmlns:a16="http://schemas.microsoft.com/office/drawing/2014/main" id="{CFE2E8BC-1BC1-512C-F15E-9FA797BFBC10}"/>
              </a:ext>
            </a:extLst>
          </p:cNvPr>
          <p:cNvSpPr txBox="1"/>
          <p:nvPr/>
        </p:nvSpPr>
        <p:spPr>
          <a:xfrm>
            <a:off x="2177654" y="4811316"/>
            <a:ext cx="5965031" cy="207749"/>
          </a:xfrm>
          <a:prstGeom prst="rect">
            <a:avLst/>
          </a:prstGeom>
          <a:noFill/>
        </p:spPr>
        <p:txBody>
          <a:bodyPr>
            <a:spAutoFit/>
          </a:bodyPr>
          <a:lstStyle/>
          <a:p>
            <a:pPr>
              <a:defRPr/>
            </a:pPr>
            <a:r>
              <a:rPr lang="it-IT" sz="750">
                <a:cs typeface="Arial" charset="0"/>
              </a:rPr>
              <a:t>MEMBRANE MODULE: 400 m² </a:t>
            </a:r>
            <a:r>
              <a:rPr lang="it-IT" sz="750" err="1">
                <a:cs typeface="Arial" charset="0"/>
              </a:rPr>
              <a:t>Material</a:t>
            </a:r>
            <a:r>
              <a:rPr lang="it-IT" sz="750">
                <a:cs typeface="Arial" charset="0"/>
              </a:rPr>
              <a:t>: </a:t>
            </a:r>
            <a:r>
              <a:rPr lang="it-IT" sz="750" err="1">
                <a:cs typeface="Arial" charset="0"/>
              </a:rPr>
              <a:t>Polyvinylidene</a:t>
            </a:r>
            <a:r>
              <a:rPr lang="it-IT" sz="750">
                <a:cs typeface="Arial" charset="0"/>
              </a:rPr>
              <a:t> </a:t>
            </a:r>
            <a:r>
              <a:rPr lang="it-IT" sz="750" err="1">
                <a:cs typeface="Arial" charset="0"/>
              </a:rPr>
              <a:t>fluoride</a:t>
            </a:r>
            <a:r>
              <a:rPr lang="it-IT" sz="750">
                <a:cs typeface="Arial" charset="0"/>
              </a:rPr>
              <a:t> (PVDF) 0.05 µm </a:t>
            </a:r>
            <a:r>
              <a:rPr lang="it-IT" sz="750" err="1">
                <a:cs typeface="Arial" charset="0"/>
              </a:rPr>
              <a:t>hollow</a:t>
            </a:r>
            <a:r>
              <a:rPr lang="it-IT" sz="750">
                <a:cs typeface="Arial" charset="0"/>
              </a:rPr>
              <a:t> </a:t>
            </a:r>
            <a:r>
              <a:rPr lang="it-IT" sz="750" err="1">
                <a:cs typeface="Arial" charset="0"/>
              </a:rPr>
              <a:t>fiber</a:t>
            </a:r>
            <a:r>
              <a:rPr lang="it-IT" sz="750">
                <a:cs typeface="Arial" charset="0"/>
              </a:rPr>
              <a:t> </a:t>
            </a:r>
            <a:r>
              <a:rPr lang="it-IT" sz="750" err="1">
                <a:cs typeface="Arial" charset="0"/>
              </a:rPr>
              <a:t>submerged</a:t>
            </a:r>
            <a:endParaRPr lang="it-IT" sz="750">
              <a:cs typeface="Arial" charset="0"/>
            </a:endParaRPr>
          </a:p>
        </p:txBody>
      </p:sp>
    </p:spTree>
  </p:cSld>
  <p:clrMapOvr>
    <a:masterClrMapping/>
  </p:clrMapOvr>
  <p:transition spd="slow" advClick="0" advTm="20000">
    <p:pull dir="lu"/>
  </p:transition>
</p:sld>
</file>

<file path=ppt/slides/slide2.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5E90D92D-63F3-C7DB-6CCA-E41ED97A969C}"/>
              </a:ext>
            </a:extLst>
          </p:cNvPr>
          <p:cNvPicPr>
            <a:picLocks noChangeAspect="1"/>
          </p:cNvPicPr>
          <p:nvPr/>
        </p:nvPicPr>
        <p:blipFill>
          <a:blip r:embed="rId3"/>
          <a:stretch>
            <a:fillRect/>
          </a:stretch>
        </p:blipFill>
        <p:spPr>
          <a:xfrm>
            <a:off x="5690194" y="856191"/>
            <a:ext cx="3108366" cy="3801080"/>
          </a:xfrm>
          <a:prstGeom prst="rect">
            <a:avLst/>
          </a:prstGeom>
        </p:spPr>
      </p:pic>
      <p:sp>
        <p:nvSpPr>
          <p:cNvPr id="2" name="Text 0"/>
          <p:cNvSpPr/>
          <p:nvPr/>
        </p:nvSpPr>
        <p:spPr>
          <a:xfrm>
            <a:off x="760692" y="309634"/>
            <a:ext cx="7806690" cy="552450"/>
          </a:xfrm>
          <a:prstGeom prst="rect">
            <a:avLst/>
          </a:prstGeom>
          <a:noFill/>
          <a:ln/>
        </p:spPr>
        <p:txBody>
          <a:bodyPr wrap="square" lIns="91440" tIns="45720" rIns="91440" bIns="45720" rtlCol="0" anchor="ctr"/>
          <a:lstStyle/>
          <a:p>
            <a:pPr marL="0" indent="0" algn="l">
              <a:buNone/>
            </a:pPr>
            <a:r>
              <a:rPr lang="en-US" sz="2650" b="1">
                <a:solidFill>
                  <a:srgbClr val="0043E6"/>
                </a:solidFill>
                <a:latin typeface="Calibri"/>
                <a:ea typeface="Noto Sans SC"/>
                <a:cs typeface="Noto Sans SC" pitchFamily="34" charset="-120"/>
              </a:rPr>
              <a:t>Agenda</a:t>
            </a:r>
          </a:p>
          <a:p>
            <a:pPr marL="0" indent="0" algn="l">
              <a:buNone/>
            </a:pPr>
            <a:endParaRPr lang="en-US" sz="2660"/>
          </a:p>
        </p:txBody>
      </p:sp>
      <p:sp>
        <p:nvSpPr>
          <p:cNvPr id="3" name="Text 1"/>
          <p:cNvSpPr/>
          <p:nvPr/>
        </p:nvSpPr>
        <p:spPr>
          <a:xfrm>
            <a:off x="766549" y="897467"/>
            <a:ext cx="5214258" cy="4163484"/>
          </a:xfrm>
          <a:prstGeom prst="rect">
            <a:avLst/>
          </a:prstGeom>
          <a:noFill/>
          <a:ln/>
        </p:spPr>
        <p:txBody>
          <a:bodyPr wrap="square" lIns="91440" tIns="45720" rIns="91440" bIns="45720" rtlCol="0" anchor="t"/>
          <a:lstStyle/>
          <a:p>
            <a:pPr marL="400050" indent="-400050">
              <a:spcAft>
                <a:spcPts val="300"/>
              </a:spcAft>
              <a:buFont typeface="+mj-lt"/>
              <a:buAutoNum type="romanUcPeriod"/>
            </a:pPr>
            <a:r>
              <a:rPr lang="en-GB" dirty="0">
                <a:latin typeface="Calibri"/>
                <a:ea typeface="Calibri"/>
                <a:cs typeface="Calibri"/>
              </a:rPr>
              <a:t>Introduction</a:t>
            </a:r>
          </a:p>
          <a:p>
            <a:pPr marL="400050" indent="-400050">
              <a:spcAft>
                <a:spcPts val="300"/>
              </a:spcAft>
              <a:buFont typeface="+mj-lt"/>
              <a:buAutoNum type="romanUcPeriod"/>
            </a:pPr>
            <a:r>
              <a:rPr lang="en-GB">
                <a:latin typeface="Calibri"/>
                <a:ea typeface="Calibri"/>
                <a:cs typeface="Calibri"/>
              </a:rPr>
              <a:t>Membrane filtration overview</a:t>
            </a:r>
            <a:endParaRPr lang="en-GB" dirty="0">
              <a:latin typeface="Calibri"/>
              <a:ea typeface="Calibri"/>
              <a:cs typeface="Calibri"/>
            </a:endParaRPr>
          </a:p>
          <a:p>
            <a:pPr marL="400050" indent="-400050">
              <a:spcAft>
                <a:spcPts val="300"/>
              </a:spcAft>
              <a:buFont typeface="+mj-lt"/>
              <a:buAutoNum type="romanUcPeriod"/>
            </a:pPr>
            <a:r>
              <a:rPr lang="en-GB" dirty="0">
                <a:latin typeface="Calibri"/>
                <a:ea typeface="Calibri"/>
                <a:cs typeface="Calibri"/>
              </a:rPr>
              <a:t>Reverse Osmosis – a short introduction</a:t>
            </a:r>
          </a:p>
          <a:p>
            <a:pPr lvl="1">
              <a:spcAft>
                <a:spcPts val="300"/>
              </a:spcAft>
              <a:buClr>
                <a:srgbClr val="2F5597"/>
              </a:buClr>
            </a:pPr>
            <a:r>
              <a:rPr lang="en-GB" dirty="0">
                <a:latin typeface="Calibri"/>
                <a:ea typeface="Calibri"/>
                <a:cs typeface="Calibri"/>
              </a:rPr>
              <a:t>RCDT Technology</a:t>
            </a:r>
          </a:p>
          <a:p>
            <a:pPr lvl="2">
              <a:spcAft>
                <a:spcPts val="300"/>
              </a:spcAft>
              <a:buClr>
                <a:srgbClr val="2F5597"/>
              </a:buClr>
            </a:pPr>
            <a:r>
              <a:rPr lang="en-GB" sz="1400" dirty="0"/>
              <a:t>Radial Channel Disc Tube Module (RCDT)</a:t>
            </a:r>
            <a:endParaRPr lang="en-GB" sz="1400" dirty="0">
              <a:ea typeface="Calibri"/>
              <a:cs typeface="Calibri"/>
            </a:endParaRPr>
          </a:p>
          <a:p>
            <a:pPr lvl="2">
              <a:spcAft>
                <a:spcPts val="300"/>
              </a:spcAft>
              <a:buClr>
                <a:srgbClr val="2F5597"/>
              </a:buClr>
            </a:pPr>
            <a:r>
              <a:rPr lang="en-GB" sz="1400" dirty="0"/>
              <a:t>EASY CLICK MODULE</a:t>
            </a:r>
            <a:br>
              <a:rPr lang="en-GB" sz="1400" dirty="0">
                <a:latin typeface="Calibri"/>
                <a:ea typeface="Calibri"/>
                <a:cs typeface="Calibri"/>
              </a:rPr>
            </a:br>
            <a:endParaRPr lang="en-GB" sz="600" dirty="0">
              <a:latin typeface="Calibri"/>
              <a:ea typeface="Calibri"/>
              <a:cs typeface="Calibri"/>
            </a:endParaRPr>
          </a:p>
          <a:p>
            <a:pPr marL="400050" indent="-400050">
              <a:spcAft>
                <a:spcPts val="300"/>
              </a:spcAft>
              <a:buClr>
                <a:srgbClr val="2F5597"/>
              </a:buClr>
              <a:buFont typeface="+mj-lt"/>
              <a:buAutoNum type="romanUcPeriod"/>
            </a:pPr>
            <a:r>
              <a:rPr lang="en-GB" dirty="0"/>
              <a:t>Membrane Bio-reactors (MBR) for wastewater treatment</a:t>
            </a:r>
            <a:endParaRPr lang="en-GB" dirty="0">
              <a:ea typeface="Calibri"/>
              <a:cs typeface="Calibri"/>
            </a:endParaRPr>
          </a:p>
          <a:p>
            <a:pPr lvl="1">
              <a:spcAft>
                <a:spcPts val="300"/>
              </a:spcAft>
              <a:buClr>
                <a:srgbClr val="2F5597"/>
              </a:buClr>
            </a:pPr>
            <a:r>
              <a:rPr lang="en-GB" dirty="0"/>
              <a:t>MBR – a short introduction</a:t>
            </a:r>
            <a:endParaRPr lang="en-GB" dirty="0">
              <a:ea typeface="Calibri"/>
              <a:cs typeface="Calibri"/>
            </a:endParaRPr>
          </a:p>
          <a:p>
            <a:pPr lvl="1">
              <a:spcAft>
                <a:spcPts val="300"/>
              </a:spcAft>
              <a:buClr>
                <a:srgbClr val="2F5597"/>
              </a:buClr>
            </a:pPr>
            <a:r>
              <a:rPr lang="en-GB" dirty="0"/>
              <a:t>MBR applications:</a:t>
            </a:r>
            <a:endParaRPr lang="en-GB" dirty="0">
              <a:ea typeface="Calibri"/>
              <a:cs typeface="Calibri"/>
            </a:endParaRPr>
          </a:p>
          <a:p>
            <a:pPr lvl="2">
              <a:spcAft>
                <a:spcPts val="300"/>
              </a:spcAft>
              <a:buClr>
                <a:srgbClr val="2F5597"/>
              </a:buClr>
            </a:pPr>
            <a:r>
              <a:rPr lang="en-GB" sz="1400" dirty="0"/>
              <a:t>liquid waste treatment</a:t>
            </a:r>
            <a:endParaRPr lang="en-GB" sz="1400" dirty="0">
              <a:ea typeface="Calibri"/>
              <a:cs typeface="Calibri"/>
            </a:endParaRPr>
          </a:p>
          <a:p>
            <a:pPr lvl="2">
              <a:spcAft>
                <a:spcPts val="300"/>
              </a:spcAft>
              <a:buClr>
                <a:srgbClr val="2F5597"/>
              </a:buClr>
            </a:pPr>
            <a:r>
              <a:rPr lang="en-GB" sz="1400" dirty="0"/>
              <a:t>contaminated surface water treatment</a:t>
            </a:r>
            <a:endParaRPr lang="en-GB" sz="1400" dirty="0">
              <a:ea typeface="Calibri"/>
              <a:cs typeface="Calibri"/>
            </a:endParaRPr>
          </a:p>
          <a:p>
            <a:pPr lvl="2">
              <a:spcAft>
                <a:spcPts val="300"/>
              </a:spcAft>
              <a:buClr>
                <a:srgbClr val="2F5597"/>
              </a:buClr>
            </a:pPr>
            <a:r>
              <a:rPr lang="en-GB" sz="1400" dirty="0"/>
              <a:t>Soft drink production</a:t>
            </a:r>
            <a:endParaRPr lang="en-GB" sz="2000" dirty="0">
              <a:ea typeface="Calibri"/>
              <a:cs typeface="Calibri"/>
            </a:endParaRPr>
          </a:p>
        </p:txBody>
      </p:sp>
      <p:pic>
        <p:nvPicPr>
          <p:cNvPr id="4" name="Image 0" descr="https://assets.mindshow.fun/file/7200612/20240402123453_7gh5.png"/>
          <p:cNvPicPr>
            <a:picLocks noChangeAspect="1"/>
          </p:cNvPicPr>
          <p:nvPr/>
        </p:nvPicPr>
        <p:blipFill>
          <a:blip r:embed="rId4"/>
          <a:stretch>
            <a:fillRect/>
          </a:stretch>
        </p:blipFill>
        <p:spPr>
          <a:xfrm>
            <a:off x="7734300" y="257175"/>
            <a:ext cx="952500" cy="257175"/>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a:extLst>
              <a:ext uri="{FF2B5EF4-FFF2-40B4-BE49-F238E27FC236}">
                <a16:creationId xmlns:a16="http://schemas.microsoft.com/office/drawing/2014/main" id="{355BA7B8-17B0-E118-24A4-7E0CF261D212}"/>
              </a:ext>
            </a:extLst>
          </p:cNvPr>
          <p:cNvSpPr/>
          <p:nvPr/>
        </p:nvSpPr>
        <p:spPr>
          <a:xfrm>
            <a:off x="762000" y="309563"/>
            <a:ext cx="7806690" cy="552450"/>
          </a:xfrm>
          <a:prstGeom prst="rect">
            <a:avLst/>
          </a:prstGeom>
          <a:noFill/>
          <a:ln/>
        </p:spPr>
        <p:txBody>
          <a:bodyPr wrap="square" lIns="91440" tIns="45720" rIns="91440" bIns="45720" rtlCol="0" anchor="ctr"/>
          <a:lstStyle/>
          <a:p>
            <a:pPr marL="0" indent="0" algn="l">
              <a:buNone/>
            </a:pPr>
            <a:r>
              <a:rPr lang="en-US" sz="2650" b="1">
                <a:solidFill>
                  <a:srgbClr val="0043E6"/>
                </a:solidFill>
                <a:latin typeface="Calibri"/>
                <a:ea typeface="Noto Sans SC"/>
                <a:cs typeface="Noto Sans SC" pitchFamily="34" charset="-120"/>
              </a:rPr>
              <a:t>Hollow fiber membrane</a:t>
            </a:r>
          </a:p>
        </p:txBody>
      </p:sp>
      <p:pic>
        <p:nvPicPr>
          <p:cNvPr id="4" name="Image 1">
            <a:extLst>
              <a:ext uri="{FF2B5EF4-FFF2-40B4-BE49-F238E27FC236}">
                <a16:creationId xmlns:a16="http://schemas.microsoft.com/office/drawing/2014/main" id="{34565F45-D5B8-A4E6-FD0E-57684E8476CC}"/>
              </a:ext>
            </a:extLst>
          </p:cNvPr>
          <p:cNvPicPr>
            <a:picLocks noChangeAspect="1"/>
          </p:cNvPicPr>
          <p:nvPr/>
        </p:nvPicPr>
        <p:blipFill>
          <a:blip r:embed="rId2"/>
          <a:srcRect t="7680" b="7680"/>
          <a:stretch/>
        </p:blipFill>
        <p:spPr>
          <a:xfrm>
            <a:off x="912103" y="898241"/>
            <a:ext cx="3479788" cy="1681312"/>
          </a:xfrm>
          <a:prstGeom prst="rect">
            <a:avLst/>
          </a:prstGeom>
          <a:ln>
            <a:noFill/>
          </a:ln>
          <a:effectLst>
            <a:softEdge rad="112500"/>
          </a:effectLst>
        </p:spPr>
      </p:pic>
      <p:pic>
        <p:nvPicPr>
          <p:cNvPr id="5" name="Image 2">
            <a:extLst>
              <a:ext uri="{FF2B5EF4-FFF2-40B4-BE49-F238E27FC236}">
                <a16:creationId xmlns:a16="http://schemas.microsoft.com/office/drawing/2014/main" id="{908FDACD-23BE-48F1-DB58-7DC7F618F532}"/>
              </a:ext>
            </a:extLst>
          </p:cNvPr>
          <p:cNvPicPr>
            <a:picLocks noChangeAspect="1"/>
          </p:cNvPicPr>
          <p:nvPr/>
        </p:nvPicPr>
        <p:blipFill>
          <a:blip r:embed="rId3"/>
          <a:srcRect t="25720" b="25720"/>
          <a:stretch/>
        </p:blipFill>
        <p:spPr>
          <a:xfrm>
            <a:off x="5001733" y="914398"/>
            <a:ext cx="3479788" cy="1681312"/>
          </a:xfrm>
          <a:prstGeom prst="rect">
            <a:avLst/>
          </a:prstGeom>
          <a:ln>
            <a:noFill/>
          </a:ln>
          <a:effectLst>
            <a:softEdge rad="112500"/>
          </a:effectLst>
        </p:spPr>
      </p:pic>
      <p:sp>
        <p:nvSpPr>
          <p:cNvPr id="6" name="Text 1">
            <a:extLst>
              <a:ext uri="{FF2B5EF4-FFF2-40B4-BE49-F238E27FC236}">
                <a16:creationId xmlns:a16="http://schemas.microsoft.com/office/drawing/2014/main" id="{56D4671B-30BC-6B33-2E16-E9F0EAFD15F3}"/>
              </a:ext>
            </a:extLst>
          </p:cNvPr>
          <p:cNvSpPr/>
          <p:nvPr/>
        </p:nvSpPr>
        <p:spPr>
          <a:xfrm>
            <a:off x="1545439" y="2559114"/>
            <a:ext cx="2683083" cy="325934"/>
          </a:xfrm>
          <a:prstGeom prst="rect">
            <a:avLst/>
          </a:prstGeom>
          <a:noFill/>
          <a:ln/>
        </p:spPr>
        <p:txBody>
          <a:bodyPr wrap="square" lIns="91440" tIns="45720" rIns="91440" bIns="45720" rtlCol="0" anchor="t"/>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de-AT" sz="1100" b="1" i="0" u="none" strike="noStrike" kern="1200" cap="none" spc="0" baseline="0" err="1">
                <a:uFillTx/>
                <a:latin typeface="Calibri"/>
                <a:ea typeface="Calibri"/>
                <a:cs typeface="Arial"/>
              </a:rPr>
              <a:t>Submerged</a:t>
            </a:r>
            <a:r>
              <a:rPr lang="de-AT" sz="1100" b="1" i="0" u="none" strike="noStrike" kern="1200" cap="none" spc="0" baseline="0">
                <a:uFillTx/>
                <a:latin typeface="Calibri"/>
                <a:ea typeface="Calibri"/>
                <a:cs typeface="Arial"/>
              </a:rPr>
              <a:t> Membrane Module, 400m²</a:t>
            </a:r>
          </a:p>
        </p:txBody>
      </p:sp>
      <p:sp>
        <p:nvSpPr>
          <p:cNvPr id="7" name="文本框 6">
            <a:extLst>
              <a:ext uri="{FF2B5EF4-FFF2-40B4-BE49-F238E27FC236}">
                <a16:creationId xmlns:a16="http://schemas.microsoft.com/office/drawing/2014/main" id="{9BC54D55-DB1E-FC98-FD7E-953560BAB731}"/>
              </a:ext>
            </a:extLst>
          </p:cNvPr>
          <p:cNvSpPr txBox="1"/>
          <p:nvPr/>
        </p:nvSpPr>
        <p:spPr>
          <a:xfrm>
            <a:off x="816061" y="2944629"/>
            <a:ext cx="7754768" cy="2041585"/>
          </a:xfrm>
          <a:prstGeom prst="rect">
            <a:avLst/>
          </a:prstGeom>
          <a:noFill/>
        </p:spPr>
        <p:txBody>
          <a:bodyPr wrap="square" lIns="91440" tIns="45720" rIns="91440" bIns="45720" rtlCol="0" anchor="t">
            <a:spAutoFit/>
          </a:bodyPr>
          <a:lstStyle/>
          <a:p>
            <a:pPr marL="0" marR="0" lvl="0" indent="0" defTabSz="457200" rtl="0" fontAlgn="auto" hangingPunct="1">
              <a:lnSpc>
                <a:spcPct val="100000"/>
              </a:lnSpc>
              <a:spcBef>
                <a:spcPts val="400"/>
              </a:spcBef>
              <a:spcAft>
                <a:spcPts val="0"/>
              </a:spcAft>
              <a:buNone/>
              <a:tabLst/>
              <a:defRPr sz="1800" b="0" i="0" u="none" strike="noStrike" kern="0" cap="none" spc="0" baseline="0">
                <a:solidFill>
                  <a:srgbClr val="000000"/>
                </a:solidFill>
                <a:uFillTx/>
              </a:defRPr>
            </a:pPr>
            <a:r>
              <a:rPr lang="en-US" sz="1200" b="0" i="0" u="none" strike="noStrike" kern="1200" cap="none" spc="0" baseline="0">
                <a:uFillTx/>
                <a:latin typeface="Calibri"/>
                <a:ea typeface="Noto Sans SC"/>
                <a:cs typeface="Times New Roman"/>
              </a:rPr>
              <a:t>The hollow fiber membranes are stretched between 2 permeate collection tubes with a defined excess length to allow them to oscillate in the rising mixture of air and biomass.</a:t>
            </a:r>
            <a:endParaRPr lang="zh-CN" altLang="en-US"/>
          </a:p>
          <a:p>
            <a:pPr marL="0" marR="0" lvl="0" indent="0" defTabSz="457200" rtl="0" fontAlgn="auto" hangingPunct="1">
              <a:lnSpc>
                <a:spcPct val="100000"/>
              </a:lnSpc>
              <a:spcBef>
                <a:spcPts val="400"/>
              </a:spcBef>
              <a:spcAft>
                <a:spcPts val="0"/>
              </a:spcAft>
              <a:buNone/>
              <a:tabLst/>
              <a:defRPr sz="1800" b="0" i="0" u="none" strike="noStrike" kern="0" cap="none" spc="0" baseline="0">
                <a:solidFill>
                  <a:srgbClr val="000000"/>
                </a:solidFill>
                <a:uFillTx/>
              </a:defRPr>
            </a:pPr>
            <a:r>
              <a:rPr lang="en-US" sz="1200" b="0" i="0" u="none" strike="noStrike" kern="1200" cap="none" spc="0" baseline="0">
                <a:uFillTx/>
                <a:latin typeface="Calibri"/>
                <a:ea typeface="Noto Sans SC"/>
                <a:cs typeface="Times New Roman"/>
              </a:rPr>
              <a:t>The aeration device below the membranes increases the turbulence and thus the scouring effect on the membrane surface. Backwashing with clean permeate is possible.</a:t>
            </a:r>
          </a:p>
          <a:p>
            <a:pPr marL="0" marR="0" lvl="0" indent="0" defTabSz="457200" rtl="0" fontAlgn="auto" hangingPunct="1">
              <a:lnSpc>
                <a:spcPct val="100000"/>
              </a:lnSpc>
              <a:spcBef>
                <a:spcPts val="400"/>
              </a:spcBef>
              <a:spcAft>
                <a:spcPts val="0"/>
              </a:spcAft>
              <a:buNone/>
              <a:tabLst/>
              <a:defRPr sz="1800" b="0" i="0" u="none" strike="noStrike" kern="0" cap="none" spc="0" baseline="0">
                <a:solidFill>
                  <a:srgbClr val="000000"/>
                </a:solidFill>
                <a:uFillTx/>
              </a:defRPr>
            </a:pPr>
            <a:r>
              <a:rPr lang="en-US" sz="1200" b="0" i="0" u="none" strike="noStrike" kern="1200" cap="none" spc="0" baseline="0">
                <a:uFillTx/>
                <a:latin typeface="Calibri"/>
                <a:ea typeface="Noto Sans SC"/>
                <a:cs typeface="Times New Roman"/>
              </a:rPr>
              <a:t>The transmembrane pressure of up to 0.4 bar controls the amount of filtration and is provided by a suction pump.</a:t>
            </a:r>
          </a:p>
          <a:p>
            <a:pPr marL="0" marR="0" lvl="0" indent="0" algn="just"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0" i="0" u="none" strike="noStrike" kern="1200" cap="none" spc="0" baseline="0">
                <a:uFillTx/>
                <a:latin typeface="Calibri"/>
                <a:ea typeface="Noto Sans SC"/>
                <a:cs typeface="Times New Roman"/>
              </a:rPr>
              <a:t>The membranes are made of PVDF and are permanently hydrophilic. The fibers are highly resistant to flex fatigue. The membranes can be stored dry and do not need to be pre-wetted before use. The individual fibers are assembled into flat "curtains". Several curtains are mounted in a steel frame, forming a module. The filtrate is drawn off via connection lines.</a:t>
            </a:r>
            <a:r>
              <a:rPr lang="en-US" sz="1200" b="0" i="0" u="none" strike="noStrike" kern="0" cap="none" spc="0" baseline="0">
                <a:uFillTx/>
                <a:latin typeface="Calibri"/>
                <a:ea typeface="Noto Sans SC"/>
                <a:cs typeface="Times New Roman"/>
              </a:rPr>
              <a:t> </a:t>
            </a:r>
            <a:endParaRPr lang="en-US" sz="1200" b="0" i="0" u="none" strike="noStrike" kern="1200" cap="none" spc="0" baseline="0">
              <a:uFillTx/>
              <a:latin typeface="Calibri"/>
              <a:ea typeface="Noto Sans SC"/>
              <a:cs typeface="Times New Roman" pitchFamily="18"/>
            </a:endParaRPr>
          </a:p>
          <a:p>
            <a:pPr marL="0" marR="0" lvl="0" indent="0" algn="just"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200" b="0" i="0" u="none" strike="noStrike" kern="1200" cap="none" spc="0" baseline="0">
              <a:uFillTx/>
              <a:latin typeface="Calibri"/>
              <a:ea typeface="Noto Sans SC" panose="020B0500000000000000" pitchFamily="34" charset="-128"/>
              <a:cs typeface="Times New Roman" pitchFamily="18"/>
            </a:endParaRPr>
          </a:p>
          <a:p>
            <a:pPr marL="0" marR="0" lvl="0" indent="0" algn="just"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0" i="0" u="none" strike="noStrike" kern="1200" cap="none" spc="0" baseline="0">
                <a:uFillTx/>
                <a:latin typeface="Calibri"/>
                <a:ea typeface="Noto Sans SC"/>
                <a:cs typeface="Times New Roman"/>
              </a:rPr>
              <a:t>The membrane area of a technical module can be 200, 400, 800 or 1,200 m².</a:t>
            </a:r>
          </a:p>
        </p:txBody>
      </p:sp>
    </p:spTree>
    <p:extLst>
      <p:ext uri="{BB962C8B-B14F-4D97-AF65-F5344CB8AC3E}">
        <p14:creationId xmlns:p14="http://schemas.microsoft.com/office/powerpoint/2010/main" val="34944409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a:extLst>
              <a:ext uri="{FF2B5EF4-FFF2-40B4-BE49-F238E27FC236}">
                <a16:creationId xmlns:a16="http://schemas.microsoft.com/office/drawing/2014/main" id="{355BA7B8-17B0-E118-24A4-7E0CF261D212}"/>
              </a:ext>
            </a:extLst>
          </p:cNvPr>
          <p:cNvSpPr/>
          <p:nvPr/>
        </p:nvSpPr>
        <p:spPr>
          <a:xfrm>
            <a:off x="762000" y="309563"/>
            <a:ext cx="7806690" cy="552450"/>
          </a:xfrm>
          <a:prstGeom prst="rect">
            <a:avLst/>
          </a:prstGeom>
          <a:noFill/>
          <a:ln/>
        </p:spPr>
        <p:txBody>
          <a:bodyPr wrap="square" lIns="91440" tIns="45720" rIns="91440" bIns="45720" rtlCol="0" anchor="ctr"/>
          <a:lstStyle/>
          <a:p>
            <a:r>
              <a:rPr lang="en-US" sz="2650" b="1" dirty="0">
                <a:solidFill>
                  <a:srgbClr val="0043E6"/>
                </a:solidFill>
                <a:latin typeface="Calibri"/>
                <a:ea typeface="Noto Sans SC"/>
                <a:cs typeface="Noto Sans SC" pitchFamily="34" charset="-120"/>
              </a:rPr>
              <a:t>MBR for Contaminated surface water  - 2019</a:t>
            </a:r>
            <a:endParaRPr lang="en-US" b="1" dirty="0">
              <a:latin typeface="Calibri"/>
              <a:ea typeface="Noto Sans SC"/>
              <a:cs typeface="Noto Sans SC" pitchFamily="34" charset="-120"/>
            </a:endParaRPr>
          </a:p>
        </p:txBody>
      </p:sp>
      <p:pic>
        <p:nvPicPr>
          <p:cNvPr id="3" name="Image 0" descr="https://assets.mindshow.fun/file/7200612/20240402123453_7gh5.png">
            <a:extLst>
              <a:ext uri="{FF2B5EF4-FFF2-40B4-BE49-F238E27FC236}">
                <a16:creationId xmlns:a16="http://schemas.microsoft.com/office/drawing/2014/main" id="{AC7723C2-A25E-6FE7-4A81-EA360570EC7E}"/>
              </a:ext>
            </a:extLst>
          </p:cNvPr>
          <p:cNvPicPr>
            <a:picLocks noChangeAspect="1"/>
          </p:cNvPicPr>
          <p:nvPr/>
        </p:nvPicPr>
        <p:blipFill>
          <a:blip r:embed="rId2"/>
          <a:stretch>
            <a:fillRect/>
          </a:stretch>
        </p:blipFill>
        <p:spPr>
          <a:xfrm>
            <a:off x="7734300" y="257175"/>
            <a:ext cx="952500" cy="257175"/>
          </a:xfrm>
          <a:prstGeom prst="rect">
            <a:avLst/>
          </a:prstGeom>
        </p:spPr>
      </p:pic>
      <p:pic>
        <p:nvPicPr>
          <p:cNvPr id="4" name="Image 0" descr="preencoded.png">
            <a:extLst>
              <a:ext uri="{FF2B5EF4-FFF2-40B4-BE49-F238E27FC236}">
                <a16:creationId xmlns:a16="http://schemas.microsoft.com/office/drawing/2014/main" id="{CEF222BE-BC35-F9C9-5CA0-424B06A3F509}"/>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762000" y="992981"/>
            <a:ext cx="7919862" cy="3544383"/>
          </a:xfrm>
          <a:prstGeom prst="rect">
            <a:avLst/>
          </a:prstGeom>
        </p:spPr>
      </p:pic>
      <p:pic>
        <p:nvPicPr>
          <p:cNvPr id="5" name="Image 1" descr="https://assets.mindshow.fun/file/7200612/20240314135314_hbln.png?x-oss-process=style/img">
            <a:extLst>
              <a:ext uri="{FF2B5EF4-FFF2-40B4-BE49-F238E27FC236}">
                <a16:creationId xmlns:a16="http://schemas.microsoft.com/office/drawing/2014/main" id="{D540C5B4-55C6-32A3-00EC-DD604B709C54}"/>
              </a:ext>
            </a:extLst>
          </p:cNvPr>
          <p:cNvPicPr>
            <a:picLocks noChangeAspect="1"/>
          </p:cNvPicPr>
          <p:nvPr/>
        </p:nvPicPr>
        <p:blipFill>
          <a:blip r:embed="rId4"/>
          <a:srcRect l="5294" r="5294"/>
          <a:stretch/>
        </p:blipFill>
        <p:spPr>
          <a:xfrm>
            <a:off x="634164" y="992981"/>
            <a:ext cx="5094691" cy="3544383"/>
          </a:xfrm>
          <a:prstGeom prst="rect">
            <a:avLst/>
          </a:prstGeom>
        </p:spPr>
      </p:pic>
      <p:sp>
        <p:nvSpPr>
          <p:cNvPr id="6" name="文本框 5">
            <a:extLst>
              <a:ext uri="{FF2B5EF4-FFF2-40B4-BE49-F238E27FC236}">
                <a16:creationId xmlns:a16="http://schemas.microsoft.com/office/drawing/2014/main" id="{8FC4C0B7-5C0C-F90D-D801-083DD962E3E5}"/>
              </a:ext>
            </a:extLst>
          </p:cNvPr>
          <p:cNvSpPr txBox="1"/>
          <p:nvPr/>
        </p:nvSpPr>
        <p:spPr>
          <a:xfrm>
            <a:off x="6387432" y="1448365"/>
            <a:ext cx="1961963" cy="2246769"/>
          </a:xfrm>
          <a:prstGeom prst="rect">
            <a:avLst/>
          </a:prstGeom>
          <a:noFill/>
        </p:spPr>
        <p:txBody>
          <a:bodyPr wrap="square" lIns="91440" tIns="45720" rIns="91440" bIns="45720" rtlCol="0" anchor="t">
            <a:sp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000" b="1" i="0" u="none" strike="noStrike" kern="1200" cap="none" spc="0" baseline="0">
              <a:solidFill>
                <a:srgbClr val="FFFFFF"/>
              </a:solidFill>
              <a:uFillTx/>
              <a:latin typeface="Corbel"/>
              <a:cs typeface="Arial"/>
            </a:endParaRPr>
          </a:p>
          <a:p>
            <a:pPr defTabSz="457200">
              <a:defRPr sz="1800" b="0" i="0" u="none" strike="noStrike" kern="0" cap="none" spc="0" baseline="0">
                <a:solidFill>
                  <a:srgbClr val="000000"/>
                </a:solidFill>
                <a:uFillTx/>
              </a:defRPr>
            </a:pPr>
            <a:r>
              <a:rPr lang="en-US" sz="2000" b="1" i="0" u="none" strike="noStrike" kern="1200" cap="none" spc="0" baseline="0">
                <a:solidFill>
                  <a:srgbClr val="FFFFFF"/>
                </a:solidFill>
                <a:uFillTx/>
                <a:latin typeface="Calibri"/>
                <a:ea typeface="Calibri"/>
                <a:cs typeface="Arial"/>
              </a:rPr>
              <a:t>Capacity:</a:t>
            </a:r>
            <a:r>
              <a:rPr lang="en-US" sz="2000" b="1">
                <a:solidFill>
                  <a:srgbClr val="FFFFFF"/>
                </a:solidFill>
                <a:latin typeface="Calibri"/>
                <a:ea typeface="Calibri"/>
                <a:cs typeface="Arial"/>
              </a:rPr>
              <a:t> </a:t>
            </a:r>
            <a:endParaRPr lang="en-US" sz="2000" b="1" i="0" u="none" strike="noStrike" kern="1200" cap="none" spc="0" baseline="0">
              <a:solidFill>
                <a:srgbClr val="FFFFFF"/>
              </a:solidFill>
              <a:uFillTx/>
              <a:latin typeface="Calibri"/>
              <a:ea typeface="Calibri"/>
              <a:cs typeface="Arial"/>
            </a:endParaRP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000" b="1" i="0" u="none" strike="noStrike" kern="1200" cap="none" spc="0" baseline="0">
                <a:solidFill>
                  <a:srgbClr val="FFFFFF"/>
                </a:solidFill>
                <a:uFillTx/>
                <a:latin typeface="Calibri"/>
                <a:ea typeface="Calibri"/>
                <a:cs typeface="Arial"/>
              </a:rPr>
              <a:t>380 m³/d</a:t>
            </a: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000" b="1" i="0" u="none" strike="noStrike" kern="1200" cap="none" spc="0" baseline="0">
              <a:solidFill>
                <a:srgbClr val="FFFFFF"/>
              </a:solidFill>
              <a:uFillTx/>
              <a:latin typeface="Calibri"/>
              <a:ea typeface="Calibri"/>
              <a:cs typeface="Arial"/>
            </a:endParaRP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000" b="1" i="0" u="none" strike="noStrike" kern="1200" cap="none" spc="0" baseline="0">
                <a:solidFill>
                  <a:srgbClr val="FFFFFF"/>
                </a:solidFill>
                <a:uFillTx/>
                <a:latin typeface="Calibri"/>
                <a:ea typeface="Calibri"/>
                <a:cs typeface="Arial"/>
              </a:rPr>
              <a:t>Membrane area: 800 m²</a:t>
            </a:r>
          </a:p>
          <a:p>
            <a:endParaRPr lang="de-DE" sz="2000" b="1"/>
          </a:p>
        </p:txBody>
      </p:sp>
      <p:sp>
        <p:nvSpPr>
          <p:cNvPr id="7" name="Textfeld 6">
            <a:extLst>
              <a:ext uri="{FF2B5EF4-FFF2-40B4-BE49-F238E27FC236}">
                <a16:creationId xmlns:a16="http://schemas.microsoft.com/office/drawing/2014/main" id="{8C9DC13E-F495-71A2-7604-BE9295314652}"/>
              </a:ext>
            </a:extLst>
          </p:cNvPr>
          <p:cNvSpPr txBox="1"/>
          <p:nvPr/>
        </p:nvSpPr>
        <p:spPr>
          <a:xfrm rot="16200000">
            <a:off x="-2091705" y="2269570"/>
            <a:ext cx="4572000" cy="246221"/>
          </a:xfrm>
          <a:prstGeom prst="rect">
            <a:avLst/>
          </a:prstGeom>
          <a:noFill/>
        </p:spPr>
        <p:txBody>
          <a:bodyPr wrap="square">
            <a:spAutoFit/>
          </a:bodyPr>
          <a:lstStyle/>
          <a:p>
            <a:pPr indent="449580" algn="r"/>
            <a:r>
              <a:rPr lang="en-US" sz="1000" b="1">
                <a:solidFill>
                  <a:schemeClr val="bg1">
                    <a:lumMod val="75000"/>
                  </a:schemeClr>
                </a:solidFill>
                <a:effectLst/>
                <a:latin typeface="Corbel" panose="020B0503020204020204" pitchFamily="34" charset="0"/>
                <a:ea typeface="Calibri" panose="020F0502020204030204" pitchFamily="34" charset="0"/>
              </a:rPr>
              <a:t>MBR – membrane Bio-Reactor for water Treatment  | IV</a:t>
            </a:r>
            <a:endParaRPr lang="de-DE" sz="1000" b="1">
              <a:solidFill>
                <a:schemeClr val="bg1">
                  <a:lumMod val="75000"/>
                </a:schemeClr>
              </a:solidFill>
              <a:effectLst/>
              <a:latin typeface="Corbel" panose="020B0503020204020204" pitchFamily="34" charset="0"/>
              <a:ea typeface="Calibri" panose="020F0502020204030204" pitchFamily="34" charset="0"/>
            </a:endParaRPr>
          </a:p>
        </p:txBody>
      </p:sp>
    </p:spTree>
    <p:extLst>
      <p:ext uri="{BB962C8B-B14F-4D97-AF65-F5344CB8AC3E}">
        <p14:creationId xmlns:p14="http://schemas.microsoft.com/office/powerpoint/2010/main" val="26755932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a:extLst>
              <a:ext uri="{FF2B5EF4-FFF2-40B4-BE49-F238E27FC236}">
                <a16:creationId xmlns:a16="http://schemas.microsoft.com/office/drawing/2014/main" id="{355BA7B8-17B0-E118-24A4-7E0CF261D212}"/>
              </a:ext>
            </a:extLst>
          </p:cNvPr>
          <p:cNvSpPr/>
          <p:nvPr/>
        </p:nvSpPr>
        <p:spPr>
          <a:xfrm>
            <a:off x="762000" y="309563"/>
            <a:ext cx="7806690" cy="552450"/>
          </a:xfrm>
          <a:prstGeom prst="rect">
            <a:avLst/>
          </a:prstGeom>
          <a:noFill/>
          <a:ln/>
        </p:spPr>
        <p:txBody>
          <a:bodyPr wrap="square" lIns="91440" tIns="45720" rIns="91440" bIns="45720" rtlCol="0" anchor="ctr"/>
          <a:lstStyle/>
          <a:p>
            <a:pPr marL="0" indent="0" algn="l">
              <a:buNone/>
            </a:pPr>
            <a:r>
              <a:rPr lang="en-US" sz="2650" b="1">
                <a:solidFill>
                  <a:srgbClr val="0043E6"/>
                </a:solidFill>
                <a:latin typeface="Calibri"/>
                <a:ea typeface="Noto Sans SC"/>
                <a:cs typeface="Noto Sans SC" pitchFamily="34" charset="-120"/>
              </a:rPr>
              <a:t>Surface water treatment </a:t>
            </a:r>
            <a:r>
              <a:rPr lang="en-US" sz="1400" b="1">
                <a:solidFill>
                  <a:srgbClr val="0043E6"/>
                </a:solidFill>
                <a:latin typeface="Calibri"/>
                <a:ea typeface="Noto Sans SC"/>
              </a:rPr>
              <a:t>on a waste management site</a:t>
            </a:r>
            <a:endParaRPr lang="en-US" sz="1400" b="1">
              <a:solidFill>
                <a:srgbClr val="0043E6"/>
              </a:solidFill>
              <a:latin typeface="Calibri"/>
              <a:ea typeface="Noto Sans SC"/>
              <a:cs typeface="Calibri"/>
            </a:endParaRPr>
          </a:p>
        </p:txBody>
      </p:sp>
      <p:pic>
        <p:nvPicPr>
          <p:cNvPr id="3" name="Image 0" descr="https://assets.mindshow.fun/file/7200612/20240402123453_7gh5.png">
            <a:extLst>
              <a:ext uri="{FF2B5EF4-FFF2-40B4-BE49-F238E27FC236}">
                <a16:creationId xmlns:a16="http://schemas.microsoft.com/office/drawing/2014/main" id="{1E3007BC-143D-F259-4B9E-030C142CC7CE}"/>
              </a:ext>
            </a:extLst>
          </p:cNvPr>
          <p:cNvPicPr>
            <a:picLocks noChangeAspect="1"/>
          </p:cNvPicPr>
          <p:nvPr/>
        </p:nvPicPr>
        <p:blipFill>
          <a:blip r:embed="rId3"/>
          <a:stretch>
            <a:fillRect/>
          </a:stretch>
        </p:blipFill>
        <p:spPr>
          <a:xfrm>
            <a:off x="7734300" y="257175"/>
            <a:ext cx="952500" cy="257175"/>
          </a:xfrm>
          <a:prstGeom prst="rect">
            <a:avLst/>
          </a:prstGeom>
        </p:spPr>
      </p:pic>
      <p:sp>
        <p:nvSpPr>
          <p:cNvPr id="4" name="Inhaltsplatzhalter 2">
            <a:extLst>
              <a:ext uri="{FF2B5EF4-FFF2-40B4-BE49-F238E27FC236}">
                <a16:creationId xmlns:a16="http://schemas.microsoft.com/office/drawing/2014/main" id="{FE485CF6-75E1-5145-F761-0CDAC03B08B3}"/>
              </a:ext>
            </a:extLst>
          </p:cNvPr>
          <p:cNvSpPr txBox="1">
            <a:spLocks/>
          </p:cNvSpPr>
          <p:nvPr/>
        </p:nvSpPr>
        <p:spPr>
          <a:xfrm>
            <a:off x="533915" y="945293"/>
            <a:ext cx="4318000" cy="3943348"/>
          </a:xfrm>
          <a:prstGeom prst="rect">
            <a:avLst/>
          </a:prstGeom>
        </p:spPr>
        <p:txBody>
          <a:bodyPr lIns="91440" tIns="45720" rIns="91440" bIns="45720" anchor="t">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900"/>
              </a:spcBef>
            </a:pPr>
            <a:r>
              <a:rPr lang="en-GB" sz="1400" b="1">
                <a:latin typeface="Calibri"/>
                <a:ea typeface="Calibri"/>
                <a:cs typeface="Calibri"/>
              </a:rPr>
              <a:t>Wastewater origin</a:t>
            </a:r>
            <a:r>
              <a:rPr lang="en-GB" sz="1400">
                <a:latin typeface="Calibri"/>
                <a:ea typeface="Calibri"/>
                <a:cs typeface="Calibri"/>
              </a:rPr>
              <a:t>: </a:t>
            </a:r>
          </a:p>
          <a:p>
            <a:pPr marL="539750" lvl="1">
              <a:spcBef>
                <a:spcPts val="0"/>
              </a:spcBef>
            </a:pPr>
            <a:r>
              <a:rPr lang="en-GB" sz="1100">
                <a:latin typeface="Calibri"/>
                <a:ea typeface="Calibri"/>
                <a:cs typeface="Calibri"/>
              </a:rPr>
              <a:t>Collected contact water from outdoor waste heaps , rain run-off from dirty roads</a:t>
            </a:r>
          </a:p>
          <a:p>
            <a:pPr marL="539750" lvl="1">
              <a:spcBef>
                <a:spcPts val="0"/>
              </a:spcBef>
            </a:pPr>
            <a:r>
              <a:rPr lang="en-GB" sz="1100">
                <a:latin typeface="Calibri"/>
                <a:ea typeface="Calibri"/>
                <a:cs typeface="Calibri"/>
              </a:rPr>
              <a:t>Contaminated with organic and inorganic substances</a:t>
            </a:r>
          </a:p>
          <a:p>
            <a:pPr marL="539750" lvl="1">
              <a:spcBef>
                <a:spcPts val="0"/>
              </a:spcBef>
            </a:pPr>
            <a:r>
              <a:rPr lang="en-GB" sz="1100">
                <a:latin typeface="Calibri"/>
                <a:ea typeface="Calibri"/>
                <a:cs typeface="Calibri"/>
              </a:rPr>
              <a:t>Discharge of the rain induced wastewater into the public sewer is not allowed and would be problematic due to the hydraulic peak load!</a:t>
            </a:r>
          </a:p>
          <a:p>
            <a:pPr marL="539750" lvl="1">
              <a:spcBef>
                <a:spcPts val="0"/>
              </a:spcBef>
            </a:pPr>
            <a:r>
              <a:rPr lang="en-GB" sz="1100">
                <a:latin typeface="Calibri"/>
                <a:ea typeface="Calibri"/>
                <a:cs typeface="Calibri"/>
              </a:rPr>
              <a:t>A treatment prior to direct discharge is necessary</a:t>
            </a:r>
          </a:p>
          <a:p>
            <a:pPr>
              <a:spcBef>
                <a:spcPts val="900"/>
              </a:spcBef>
            </a:pPr>
            <a:r>
              <a:rPr lang="en-GB" sz="1400" b="1">
                <a:latin typeface="Calibri"/>
                <a:ea typeface="Calibri"/>
                <a:cs typeface="Calibri"/>
              </a:rPr>
              <a:t>Treatment goals – regulatory compliant according</a:t>
            </a:r>
            <a:r>
              <a:rPr lang="en-GB" sz="1400">
                <a:latin typeface="Calibri"/>
                <a:ea typeface="Calibri"/>
                <a:cs typeface="Calibri"/>
              </a:rPr>
              <a:t>:</a:t>
            </a:r>
          </a:p>
          <a:p>
            <a:pPr marL="539750" lvl="1">
              <a:spcBef>
                <a:spcPts val="0"/>
              </a:spcBef>
            </a:pPr>
            <a:r>
              <a:rPr lang="en-GB" sz="1100">
                <a:latin typeface="Calibri"/>
                <a:ea typeface="Calibri"/>
                <a:cs typeface="Calibri"/>
              </a:rPr>
              <a:t>Storage and treatment of the first heavy rainfall</a:t>
            </a:r>
          </a:p>
          <a:p>
            <a:pPr marL="539750" lvl="1">
              <a:spcBef>
                <a:spcPts val="0"/>
              </a:spcBef>
            </a:pPr>
            <a:r>
              <a:rPr lang="en-GB" sz="1100">
                <a:latin typeface="Calibri"/>
                <a:ea typeface="Calibri"/>
                <a:cs typeface="Calibri"/>
              </a:rPr>
              <a:t>Storage volume for at least 15 minutes</a:t>
            </a:r>
            <a:endParaRPr lang="en-GB" sz="1100" b="1">
              <a:solidFill>
                <a:srgbClr val="FF0000"/>
              </a:solidFill>
              <a:latin typeface="Calibri"/>
              <a:ea typeface="Calibri"/>
              <a:cs typeface="Calibri"/>
            </a:endParaRPr>
          </a:p>
          <a:p>
            <a:pPr>
              <a:spcBef>
                <a:spcPts val="900"/>
              </a:spcBef>
            </a:pPr>
            <a:r>
              <a:rPr lang="en-GB" sz="1400" b="1">
                <a:latin typeface="Calibri"/>
                <a:ea typeface="Calibri"/>
                <a:cs typeface="Calibri"/>
              </a:rPr>
              <a:t>Quality goal:</a:t>
            </a:r>
            <a:r>
              <a:rPr lang="en-GB" sz="1100" b="1">
                <a:latin typeface="Calibri"/>
                <a:ea typeface="Calibri"/>
                <a:cs typeface="Calibri"/>
              </a:rPr>
              <a:t> </a:t>
            </a:r>
          </a:p>
          <a:p>
            <a:pPr marL="539750" lvl="1">
              <a:spcBef>
                <a:spcPts val="0"/>
              </a:spcBef>
            </a:pPr>
            <a:r>
              <a:rPr lang="en-GB" sz="1100">
                <a:latin typeface="Calibri"/>
                <a:ea typeface="Calibri"/>
                <a:cs typeface="Calibri"/>
              </a:rPr>
              <a:t>direct discharge according to the national emission regulation.</a:t>
            </a:r>
          </a:p>
          <a:p>
            <a:r>
              <a:rPr lang="en-GB" sz="1400" b="1">
                <a:latin typeface="Calibri"/>
                <a:ea typeface="Calibri"/>
                <a:cs typeface="Calibri"/>
              </a:rPr>
              <a:t>Challenges:</a:t>
            </a:r>
          </a:p>
          <a:p>
            <a:pPr marL="539750" lvl="1">
              <a:spcBef>
                <a:spcPts val="0"/>
              </a:spcBef>
            </a:pPr>
            <a:r>
              <a:rPr lang="en-GB" sz="1100">
                <a:latin typeface="Calibri"/>
                <a:ea typeface="Calibri"/>
                <a:cs typeface="Calibri"/>
              </a:rPr>
              <a:t>Strongly fluctuating quantities and qualities of surface water</a:t>
            </a:r>
          </a:p>
          <a:p>
            <a:pPr marL="539750" lvl="1">
              <a:spcBef>
                <a:spcPts val="0"/>
              </a:spcBef>
            </a:pPr>
            <a:r>
              <a:rPr lang="en-GB" sz="1100">
                <a:latin typeface="Calibri"/>
                <a:ea typeface="Calibri"/>
                <a:cs typeface="Calibri"/>
              </a:rPr>
              <a:t>COD, N and P elimination</a:t>
            </a:r>
          </a:p>
          <a:p>
            <a:pPr marL="539750" lvl="1">
              <a:spcBef>
                <a:spcPts val="0"/>
              </a:spcBef>
            </a:pPr>
            <a:r>
              <a:rPr lang="en-GB" sz="1100">
                <a:latin typeface="Calibri"/>
                <a:ea typeface="Calibri"/>
                <a:cs typeface="Calibri"/>
              </a:rPr>
              <a:t>Heavy rain events and long dry periods (up to 8 weeks!)</a:t>
            </a:r>
          </a:p>
          <a:p>
            <a:pPr marL="539750" lvl="1">
              <a:spcBef>
                <a:spcPts val="0"/>
              </a:spcBef>
            </a:pPr>
            <a:r>
              <a:rPr lang="en-GB" sz="1100">
                <a:latin typeface="Calibri"/>
                <a:ea typeface="Calibri"/>
                <a:cs typeface="Calibri"/>
              </a:rPr>
              <a:t>Low inflow temperature in winter (&lt; 5°C)</a:t>
            </a:r>
          </a:p>
        </p:txBody>
      </p:sp>
      <p:pic>
        <p:nvPicPr>
          <p:cNvPr id="5" name="Abfalllagerung">
            <a:extLst>
              <a:ext uri="{FF2B5EF4-FFF2-40B4-BE49-F238E27FC236}">
                <a16:creationId xmlns:a16="http://schemas.microsoft.com/office/drawing/2014/main" id="{90548EE8-8CD7-1107-650C-759400DFC8D3}"/>
              </a:ext>
            </a:extLst>
          </p:cNvPr>
          <p:cNvPicPr>
            <a:picLocks noChangeAspect="1"/>
          </p:cNvPicPr>
          <p:nvPr/>
        </p:nvPicPr>
        <p:blipFill>
          <a:blip r:embed="rId4"/>
          <a:stretch>
            <a:fillRect/>
          </a:stretch>
        </p:blipFill>
        <p:spPr>
          <a:xfrm>
            <a:off x="4914190" y="942976"/>
            <a:ext cx="3955241" cy="3943349"/>
          </a:xfrm>
          <a:prstGeom prst="rect">
            <a:avLst/>
          </a:prstGeom>
        </p:spPr>
      </p:pic>
      <p:sp>
        <p:nvSpPr>
          <p:cNvPr id="6" name="Textfeld 5">
            <a:extLst>
              <a:ext uri="{FF2B5EF4-FFF2-40B4-BE49-F238E27FC236}">
                <a16:creationId xmlns:a16="http://schemas.microsoft.com/office/drawing/2014/main" id="{2286469A-F918-283D-2FB4-C6F30FEAD3BF}"/>
              </a:ext>
            </a:extLst>
          </p:cNvPr>
          <p:cNvSpPr txBox="1"/>
          <p:nvPr/>
        </p:nvSpPr>
        <p:spPr>
          <a:xfrm rot="16200000">
            <a:off x="-2091705" y="2269570"/>
            <a:ext cx="4572000" cy="246221"/>
          </a:xfrm>
          <a:prstGeom prst="rect">
            <a:avLst/>
          </a:prstGeom>
          <a:noFill/>
        </p:spPr>
        <p:txBody>
          <a:bodyPr wrap="square">
            <a:spAutoFit/>
          </a:bodyPr>
          <a:lstStyle/>
          <a:p>
            <a:pPr indent="449580" algn="r"/>
            <a:r>
              <a:rPr lang="en-US" sz="1000" b="1">
                <a:solidFill>
                  <a:schemeClr val="bg1">
                    <a:lumMod val="75000"/>
                  </a:schemeClr>
                </a:solidFill>
                <a:effectLst/>
                <a:latin typeface="Corbel" panose="020B0503020204020204" pitchFamily="34" charset="0"/>
                <a:ea typeface="Calibri" panose="020F0502020204030204" pitchFamily="34" charset="0"/>
              </a:rPr>
              <a:t>REFERENCES for MBR – water Treatment  | IV</a:t>
            </a:r>
            <a:endParaRPr lang="de-DE" sz="1000" b="1">
              <a:solidFill>
                <a:schemeClr val="bg1">
                  <a:lumMod val="75000"/>
                </a:schemeClr>
              </a:solidFill>
              <a:effectLst/>
              <a:latin typeface="Corbel" panose="020B0503020204020204" pitchFamily="34" charset="0"/>
              <a:ea typeface="Calibri" panose="020F0502020204030204" pitchFamily="34" charset="0"/>
            </a:endParaRPr>
          </a:p>
        </p:txBody>
      </p:sp>
    </p:spTree>
    <p:extLst>
      <p:ext uri="{BB962C8B-B14F-4D97-AF65-F5344CB8AC3E}">
        <p14:creationId xmlns:p14="http://schemas.microsoft.com/office/powerpoint/2010/main" val="27623353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a:extLst>
              <a:ext uri="{FF2B5EF4-FFF2-40B4-BE49-F238E27FC236}">
                <a16:creationId xmlns:a16="http://schemas.microsoft.com/office/drawing/2014/main" id="{355BA7B8-17B0-E118-24A4-7E0CF261D212}"/>
              </a:ext>
            </a:extLst>
          </p:cNvPr>
          <p:cNvSpPr/>
          <p:nvPr/>
        </p:nvSpPr>
        <p:spPr>
          <a:xfrm>
            <a:off x="762000" y="309563"/>
            <a:ext cx="7806690" cy="552450"/>
          </a:xfrm>
          <a:prstGeom prst="rect">
            <a:avLst/>
          </a:prstGeom>
          <a:noFill/>
          <a:ln/>
        </p:spPr>
        <p:txBody>
          <a:bodyPr wrap="square" lIns="91440" tIns="45720" rIns="91440" bIns="45720" rtlCol="0" anchor="ctr"/>
          <a:lstStyle/>
          <a:p>
            <a:pPr marL="0" indent="0" algn="l">
              <a:buNone/>
            </a:pPr>
            <a:r>
              <a:rPr lang="en-US" sz="2650" b="1">
                <a:solidFill>
                  <a:srgbClr val="0043E6"/>
                </a:solidFill>
                <a:latin typeface="Calibri"/>
                <a:ea typeface="Noto Sans SC"/>
                <a:cs typeface="Noto Sans SC" pitchFamily="34" charset="-120"/>
              </a:rPr>
              <a:t>Task</a:t>
            </a:r>
          </a:p>
        </p:txBody>
      </p:sp>
      <p:pic>
        <p:nvPicPr>
          <p:cNvPr id="3" name="Image 0" descr="https://assets.mindshow.fun/file/7200612/20240402123453_7gh5.png">
            <a:extLst>
              <a:ext uri="{FF2B5EF4-FFF2-40B4-BE49-F238E27FC236}">
                <a16:creationId xmlns:a16="http://schemas.microsoft.com/office/drawing/2014/main" id="{AC7723C2-A25E-6FE7-4A81-EA360570EC7E}"/>
              </a:ext>
            </a:extLst>
          </p:cNvPr>
          <p:cNvPicPr>
            <a:picLocks noChangeAspect="1"/>
          </p:cNvPicPr>
          <p:nvPr/>
        </p:nvPicPr>
        <p:blipFill>
          <a:blip r:embed="rId2"/>
          <a:stretch>
            <a:fillRect/>
          </a:stretch>
        </p:blipFill>
        <p:spPr>
          <a:xfrm>
            <a:off x="7734300" y="257175"/>
            <a:ext cx="952500" cy="257175"/>
          </a:xfrm>
          <a:prstGeom prst="rect">
            <a:avLst/>
          </a:prstGeom>
        </p:spPr>
      </p:pic>
      <p:pic>
        <p:nvPicPr>
          <p:cNvPr id="4" name="Speicherbecken">
            <a:extLst>
              <a:ext uri="{FF2B5EF4-FFF2-40B4-BE49-F238E27FC236}">
                <a16:creationId xmlns:a16="http://schemas.microsoft.com/office/drawing/2014/main" id="{88FCDFD7-7583-E3B4-D428-85A3D2305EE5}"/>
              </a:ext>
            </a:extLst>
          </p:cNvPr>
          <p:cNvPicPr>
            <a:picLocks noChangeAspect="1"/>
          </p:cNvPicPr>
          <p:nvPr/>
        </p:nvPicPr>
        <p:blipFill>
          <a:blip r:embed="rId3"/>
          <a:stretch>
            <a:fillRect/>
          </a:stretch>
        </p:blipFill>
        <p:spPr>
          <a:xfrm>
            <a:off x="5010686" y="631508"/>
            <a:ext cx="3562022" cy="1606953"/>
          </a:xfrm>
          <a:prstGeom prst="rect">
            <a:avLst/>
          </a:prstGeom>
          <a:ln>
            <a:noFill/>
          </a:ln>
          <a:effectLst>
            <a:softEdge rad="112500"/>
          </a:effectLst>
        </p:spPr>
      </p:pic>
      <p:graphicFrame>
        <p:nvGraphicFramePr>
          <p:cNvPr id="7" name="Tabelle 11">
            <a:extLst>
              <a:ext uri="{FF2B5EF4-FFF2-40B4-BE49-F238E27FC236}">
                <a16:creationId xmlns:a16="http://schemas.microsoft.com/office/drawing/2014/main" id="{5D89AE4E-FA8B-BA37-1F99-22D3F04454CC}"/>
              </a:ext>
            </a:extLst>
          </p:cNvPr>
          <p:cNvGraphicFramePr>
            <a:graphicFrameLocks noGrp="1"/>
          </p:cNvGraphicFramePr>
          <p:nvPr>
            <p:extLst>
              <p:ext uri="{D42A27DB-BD31-4B8C-83A1-F6EECF244321}">
                <p14:modId xmlns:p14="http://schemas.microsoft.com/office/powerpoint/2010/main" val="4109958720"/>
              </p:ext>
            </p:extLst>
          </p:nvPr>
        </p:nvGraphicFramePr>
        <p:xfrm>
          <a:off x="3950982" y="2524508"/>
          <a:ext cx="4882174" cy="2279685"/>
        </p:xfrm>
        <a:graphic>
          <a:graphicData uri="http://schemas.openxmlformats.org/drawingml/2006/table">
            <a:tbl>
              <a:tblPr firstRow="1" firstCol="1" bandRow="1"/>
              <a:tblGrid>
                <a:gridCol w="1305179">
                  <a:extLst>
                    <a:ext uri="{9D8B030D-6E8A-4147-A177-3AD203B41FA5}">
                      <a16:colId xmlns:a16="http://schemas.microsoft.com/office/drawing/2014/main" val="1142748423"/>
                    </a:ext>
                  </a:extLst>
                </a:gridCol>
                <a:gridCol w="737679">
                  <a:extLst>
                    <a:ext uri="{9D8B030D-6E8A-4147-A177-3AD203B41FA5}">
                      <a16:colId xmlns:a16="http://schemas.microsoft.com/office/drawing/2014/main" val="1999495458"/>
                    </a:ext>
                  </a:extLst>
                </a:gridCol>
                <a:gridCol w="707028">
                  <a:extLst>
                    <a:ext uri="{9D8B030D-6E8A-4147-A177-3AD203B41FA5}">
                      <a16:colId xmlns:a16="http://schemas.microsoft.com/office/drawing/2014/main" val="1838246562"/>
                    </a:ext>
                  </a:extLst>
                </a:gridCol>
                <a:gridCol w="841803">
                  <a:extLst>
                    <a:ext uri="{9D8B030D-6E8A-4147-A177-3AD203B41FA5}">
                      <a16:colId xmlns:a16="http://schemas.microsoft.com/office/drawing/2014/main" val="345687164"/>
                    </a:ext>
                  </a:extLst>
                </a:gridCol>
                <a:gridCol w="645414">
                  <a:extLst>
                    <a:ext uri="{9D8B030D-6E8A-4147-A177-3AD203B41FA5}">
                      <a16:colId xmlns:a16="http://schemas.microsoft.com/office/drawing/2014/main" val="336350321"/>
                    </a:ext>
                  </a:extLst>
                </a:gridCol>
                <a:gridCol w="645071">
                  <a:extLst>
                    <a:ext uri="{9D8B030D-6E8A-4147-A177-3AD203B41FA5}">
                      <a16:colId xmlns:a16="http://schemas.microsoft.com/office/drawing/2014/main" val="168169346"/>
                    </a:ext>
                  </a:extLst>
                </a:gridCol>
              </a:tblGrid>
              <a:tr h="253106">
                <a:tc>
                  <a:txBody>
                    <a:bodyPr/>
                    <a:lstStyle>
                      <a:lvl1pPr marL="0" algn="l" defTabSz="914400" rtl="0" eaLnBrk="1" latinLnBrk="0" hangingPunct="1">
                        <a:defRPr sz="1800" b="1" kern="1200">
                          <a:solidFill>
                            <a:schemeClr val="lt1"/>
                          </a:solidFill>
                          <a:latin typeface="Aptos" panose="02110004020202020204"/>
                        </a:defRPr>
                      </a:lvl1pPr>
                      <a:lvl2pPr marL="457200" algn="l" defTabSz="914400" rtl="0" eaLnBrk="1" latinLnBrk="0" hangingPunct="1">
                        <a:defRPr sz="1800" b="1" kern="1200">
                          <a:solidFill>
                            <a:schemeClr val="lt1"/>
                          </a:solidFill>
                          <a:latin typeface="Aptos" panose="02110004020202020204"/>
                        </a:defRPr>
                      </a:lvl2pPr>
                      <a:lvl3pPr marL="914400" algn="l" defTabSz="914400" rtl="0" eaLnBrk="1" latinLnBrk="0" hangingPunct="1">
                        <a:defRPr sz="1800" b="1" kern="1200">
                          <a:solidFill>
                            <a:schemeClr val="lt1"/>
                          </a:solidFill>
                          <a:latin typeface="Aptos" panose="02110004020202020204"/>
                        </a:defRPr>
                      </a:lvl3pPr>
                      <a:lvl4pPr marL="1371600" algn="l" defTabSz="914400" rtl="0" eaLnBrk="1" latinLnBrk="0" hangingPunct="1">
                        <a:defRPr sz="1800" b="1" kern="1200">
                          <a:solidFill>
                            <a:schemeClr val="lt1"/>
                          </a:solidFill>
                          <a:latin typeface="Aptos" panose="02110004020202020204"/>
                        </a:defRPr>
                      </a:lvl4pPr>
                      <a:lvl5pPr marL="1828800" algn="l" defTabSz="914400" rtl="0" eaLnBrk="1" latinLnBrk="0" hangingPunct="1">
                        <a:defRPr sz="1800" b="1" kern="1200">
                          <a:solidFill>
                            <a:schemeClr val="lt1"/>
                          </a:solidFill>
                          <a:latin typeface="Aptos" panose="02110004020202020204"/>
                        </a:defRPr>
                      </a:lvl5pPr>
                      <a:lvl6pPr marL="2286000" algn="l" defTabSz="914400" rtl="0" eaLnBrk="1" latinLnBrk="0" hangingPunct="1">
                        <a:defRPr sz="1800" b="1" kern="1200">
                          <a:solidFill>
                            <a:schemeClr val="lt1"/>
                          </a:solidFill>
                          <a:latin typeface="Aptos" panose="02110004020202020204"/>
                        </a:defRPr>
                      </a:lvl6pPr>
                      <a:lvl7pPr marL="2743200" algn="l" defTabSz="914400" rtl="0" eaLnBrk="1" latinLnBrk="0" hangingPunct="1">
                        <a:defRPr sz="1800" b="1" kern="1200">
                          <a:solidFill>
                            <a:schemeClr val="lt1"/>
                          </a:solidFill>
                          <a:latin typeface="Aptos" panose="02110004020202020204"/>
                        </a:defRPr>
                      </a:lvl7pPr>
                      <a:lvl8pPr marL="3200400" algn="l" defTabSz="914400" rtl="0" eaLnBrk="1" latinLnBrk="0" hangingPunct="1">
                        <a:defRPr sz="1800" b="1" kern="1200">
                          <a:solidFill>
                            <a:schemeClr val="lt1"/>
                          </a:solidFill>
                          <a:latin typeface="Aptos" panose="02110004020202020204"/>
                        </a:defRPr>
                      </a:lvl8pPr>
                      <a:lvl9pPr marL="3657600" algn="l" defTabSz="914400" rtl="0" eaLnBrk="1" latinLnBrk="0" hangingPunct="1">
                        <a:defRPr sz="1800" b="1" kern="1200">
                          <a:solidFill>
                            <a:schemeClr val="lt1"/>
                          </a:solidFill>
                          <a:latin typeface="Aptos" panose="02110004020202020204"/>
                        </a:defRPr>
                      </a:lvl9pPr>
                    </a:lstStyle>
                    <a:p>
                      <a:endParaRPr lang="de-DE" sz="1400"/>
                    </a:p>
                  </a:txBody>
                  <a:tcPr marL="68580" marR="68580" marT="34290" marB="3429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70C0"/>
                    </a:solidFill>
                  </a:tcPr>
                </a:tc>
                <a:tc gridSpan="2">
                  <a:txBody>
                    <a:bodyPr/>
                    <a:lstStyle>
                      <a:lvl1pPr marL="0" algn="l" defTabSz="914400" rtl="0" eaLnBrk="1" latinLnBrk="0" hangingPunct="1">
                        <a:defRPr sz="1800" b="1" kern="1200">
                          <a:solidFill>
                            <a:schemeClr val="lt1"/>
                          </a:solidFill>
                          <a:latin typeface="Aptos" panose="02110004020202020204"/>
                        </a:defRPr>
                      </a:lvl1pPr>
                      <a:lvl2pPr marL="457200" algn="l" defTabSz="914400" rtl="0" eaLnBrk="1" latinLnBrk="0" hangingPunct="1">
                        <a:defRPr sz="1800" b="1" kern="1200">
                          <a:solidFill>
                            <a:schemeClr val="lt1"/>
                          </a:solidFill>
                          <a:latin typeface="Aptos" panose="02110004020202020204"/>
                        </a:defRPr>
                      </a:lvl2pPr>
                      <a:lvl3pPr marL="914400" algn="l" defTabSz="914400" rtl="0" eaLnBrk="1" latinLnBrk="0" hangingPunct="1">
                        <a:defRPr sz="1800" b="1" kern="1200">
                          <a:solidFill>
                            <a:schemeClr val="lt1"/>
                          </a:solidFill>
                          <a:latin typeface="Aptos" panose="02110004020202020204"/>
                        </a:defRPr>
                      </a:lvl3pPr>
                      <a:lvl4pPr marL="1371600" algn="l" defTabSz="914400" rtl="0" eaLnBrk="1" latinLnBrk="0" hangingPunct="1">
                        <a:defRPr sz="1800" b="1" kern="1200">
                          <a:solidFill>
                            <a:schemeClr val="lt1"/>
                          </a:solidFill>
                          <a:latin typeface="Aptos" panose="02110004020202020204"/>
                        </a:defRPr>
                      </a:lvl4pPr>
                      <a:lvl5pPr marL="1828800" algn="l" defTabSz="914400" rtl="0" eaLnBrk="1" latinLnBrk="0" hangingPunct="1">
                        <a:defRPr sz="1800" b="1" kern="1200">
                          <a:solidFill>
                            <a:schemeClr val="lt1"/>
                          </a:solidFill>
                          <a:latin typeface="Aptos" panose="02110004020202020204"/>
                        </a:defRPr>
                      </a:lvl5pPr>
                      <a:lvl6pPr marL="2286000" algn="l" defTabSz="914400" rtl="0" eaLnBrk="1" latinLnBrk="0" hangingPunct="1">
                        <a:defRPr sz="1800" b="1" kern="1200">
                          <a:solidFill>
                            <a:schemeClr val="lt1"/>
                          </a:solidFill>
                          <a:latin typeface="Aptos" panose="02110004020202020204"/>
                        </a:defRPr>
                      </a:lvl6pPr>
                      <a:lvl7pPr marL="2743200" algn="l" defTabSz="914400" rtl="0" eaLnBrk="1" latinLnBrk="0" hangingPunct="1">
                        <a:defRPr sz="1800" b="1" kern="1200">
                          <a:solidFill>
                            <a:schemeClr val="lt1"/>
                          </a:solidFill>
                          <a:latin typeface="Aptos" panose="02110004020202020204"/>
                        </a:defRPr>
                      </a:lvl7pPr>
                      <a:lvl8pPr marL="3200400" algn="l" defTabSz="914400" rtl="0" eaLnBrk="1" latinLnBrk="0" hangingPunct="1">
                        <a:defRPr sz="1800" b="1" kern="1200">
                          <a:solidFill>
                            <a:schemeClr val="lt1"/>
                          </a:solidFill>
                          <a:latin typeface="Aptos" panose="02110004020202020204"/>
                        </a:defRPr>
                      </a:lvl8pPr>
                      <a:lvl9pPr marL="3657600" algn="l" defTabSz="914400" rtl="0" eaLnBrk="1" latinLnBrk="0" hangingPunct="1">
                        <a:defRPr sz="1800" b="1" kern="1200">
                          <a:solidFill>
                            <a:schemeClr val="lt1"/>
                          </a:solidFill>
                          <a:latin typeface="Aptos" panose="02110004020202020204"/>
                        </a:defRPr>
                      </a:lvl9pPr>
                    </a:lstStyle>
                    <a:p>
                      <a:pPr algn="ctr"/>
                      <a:r>
                        <a:rPr lang="de-DE" sz="1200">
                          <a:solidFill>
                            <a:schemeClr val="bg1"/>
                          </a:solidFill>
                          <a:latin typeface="Calibri"/>
                        </a:rPr>
                        <a:t>Area A</a:t>
                      </a:r>
                    </a:p>
                  </a:txBody>
                  <a:tcPr marL="68580" marR="68580" marT="34290" marB="3429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70C0"/>
                    </a:solidFill>
                  </a:tcPr>
                </a:tc>
                <a:tc hMerge="1">
                  <a:txBody>
                    <a:bodyPr/>
                    <a:lstStyle/>
                    <a:p>
                      <a:endParaRPr lang="de-DE"/>
                    </a:p>
                  </a:txBody>
                  <a:tcPr/>
                </a:tc>
                <a:tc gridSpan="2">
                  <a:txBody>
                    <a:bodyPr/>
                    <a:lstStyle>
                      <a:lvl1pPr marL="0" algn="l" defTabSz="914400" rtl="0" eaLnBrk="1" latinLnBrk="0" hangingPunct="1">
                        <a:defRPr sz="1800" b="1" kern="1200">
                          <a:solidFill>
                            <a:schemeClr val="lt1"/>
                          </a:solidFill>
                          <a:latin typeface="Aptos" panose="02110004020202020204"/>
                        </a:defRPr>
                      </a:lvl1pPr>
                      <a:lvl2pPr marL="457200" algn="l" defTabSz="914400" rtl="0" eaLnBrk="1" latinLnBrk="0" hangingPunct="1">
                        <a:defRPr sz="1800" b="1" kern="1200">
                          <a:solidFill>
                            <a:schemeClr val="lt1"/>
                          </a:solidFill>
                          <a:latin typeface="Aptos" panose="02110004020202020204"/>
                        </a:defRPr>
                      </a:lvl2pPr>
                      <a:lvl3pPr marL="914400" algn="l" defTabSz="914400" rtl="0" eaLnBrk="1" latinLnBrk="0" hangingPunct="1">
                        <a:defRPr sz="1800" b="1" kern="1200">
                          <a:solidFill>
                            <a:schemeClr val="lt1"/>
                          </a:solidFill>
                          <a:latin typeface="Aptos" panose="02110004020202020204"/>
                        </a:defRPr>
                      </a:lvl3pPr>
                      <a:lvl4pPr marL="1371600" algn="l" defTabSz="914400" rtl="0" eaLnBrk="1" latinLnBrk="0" hangingPunct="1">
                        <a:defRPr sz="1800" b="1" kern="1200">
                          <a:solidFill>
                            <a:schemeClr val="lt1"/>
                          </a:solidFill>
                          <a:latin typeface="Aptos" panose="02110004020202020204"/>
                        </a:defRPr>
                      </a:lvl4pPr>
                      <a:lvl5pPr marL="1828800" algn="l" defTabSz="914400" rtl="0" eaLnBrk="1" latinLnBrk="0" hangingPunct="1">
                        <a:defRPr sz="1800" b="1" kern="1200">
                          <a:solidFill>
                            <a:schemeClr val="lt1"/>
                          </a:solidFill>
                          <a:latin typeface="Aptos" panose="02110004020202020204"/>
                        </a:defRPr>
                      </a:lvl5pPr>
                      <a:lvl6pPr marL="2286000" algn="l" defTabSz="914400" rtl="0" eaLnBrk="1" latinLnBrk="0" hangingPunct="1">
                        <a:defRPr sz="1800" b="1" kern="1200">
                          <a:solidFill>
                            <a:schemeClr val="lt1"/>
                          </a:solidFill>
                          <a:latin typeface="Aptos" panose="02110004020202020204"/>
                        </a:defRPr>
                      </a:lvl6pPr>
                      <a:lvl7pPr marL="2743200" algn="l" defTabSz="914400" rtl="0" eaLnBrk="1" latinLnBrk="0" hangingPunct="1">
                        <a:defRPr sz="1800" b="1" kern="1200">
                          <a:solidFill>
                            <a:schemeClr val="lt1"/>
                          </a:solidFill>
                          <a:latin typeface="Aptos" panose="02110004020202020204"/>
                        </a:defRPr>
                      </a:lvl7pPr>
                      <a:lvl8pPr marL="3200400" algn="l" defTabSz="914400" rtl="0" eaLnBrk="1" latinLnBrk="0" hangingPunct="1">
                        <a:defRPr sz="1800" b="1" kern="1200">
                          <a:solidFill>
                            <a:schemeClr val="lt1"/>
                          </a:solidFill>
                          <a:latin typeface="Aptos" panose="02110004020202020204"/>
                        </a:defRPr>
                      </a:lvl8pPr>
                      <a:lvl9pPr marL="3657600" algn="l" defTabSz="914400" rtl="0" eaLnBrk="1" latinLnBrk="0" hangingPunct="1">
                        <a:defRPr sz="1800" b="1" kern="1200">
                          <a:solidFill>
                            <a:schemeClr val="lt1"/>
                          </a:solidFill>
                          <a:latin typeface="Aptos" panose="02110004020202020204"/>
                        </a:defRPr>
                      </a:lvl9pPr>
                    </a:lstStyle>
                    <a:p>
                      <a:pPr algn="ctr"/>
                      <a:r>
                        <a:rPr lang="de-DE" sz="1200">
                          <a:solidFill>
                            <a:schemeClr val="bg1"/>
                          </a:solidFill>
                          <a:latin typeface="Calibri"/>
                        </a:rPr>
                        <a:t>Area B</a:t>
                      </a:r>
                    </a:p>
                  </a:txBody>
                  <a:tcPr marL="68580" marR="68580" marT="34290" marB="3429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70C0"/>
                    </a:solidFill>
                  </a:tcPr>
                </a:tc>
                <a:tc hMerge="1">
                  <a:txBody>
                    <a:bodyPr/>
                    <a:lstStyle/>
                    <a:p>
                      <a:endParaRPr lang="de-DE"/>
                    </a:p>
                  </a:txBody>
                  <a:tcPr/>
                </a:tc>
                <a:tc rowSpan="2">
                  <a:txBody>
                    <a:bodyPr/>
                    <a:lstStyle>
                      <a:lvl1pPr marL="0" algn="l" defTabSz="914400" rtl="0" eaLnBrk="1" latinLnBrk="0" hangingPunct="1">
                        <a:defRPr sz="1800" b="1" kern="1200">
                          <a:solidFill>
                            <a:schemeClr val="lt1"/>
                          </a:solidFill>
                          <a:latin typeface="Aptos" panose="02110004020202020204"/>
                        </a:defRPr>
                      </a:lvl1pPr>
                      <a:lvl2pPr marL="457200" algn="l" defTabSz="914400" rtl="0" eaLnBrk="1" latinLnBrk="0" hangingPunct="1">
                        <a:defRPr sz="1800" b="1" kern="1200">
                          <a:solidFill>
                            <a:schemeClr val="lt1"/>
                          </a:solidFill>
                          <a:latin typeface="Aptos" panose="02110004020202020204"/>
                        </a:defRPr>
                      </a:lvl2pPr>
                      <a:lvl3pPr marL="914400" algn="l" defTabSz="914400" rtl="0" eaLnBrk="1" latinLnBrk="0" hangingPunct="1">
                        <a:defRPr sz="1800" b="1" kern="1200">
                          <a:solidFill>
                            <a:schemeClr val="lt1"/>
                          </a:solidFill>
                          <a:latin typeface="Aptos" panose="02110004020202020204"/>
                        </a:defRPr>
                      </a:lvl3pPr>
                      <a:lvl4pPr marL="1371600" algn="l" defTabSz="914400" rtl="0" eaLnBrk="1" latinLnBrk="0" hangingPunct="1">
                        <a:defRPr sz="1800" b="1" kern="1200">
                          <a:solidFill>
                            <a:schemeClr val="lt1"/>
                          </a:solidFill>
                          <a:latin typeface="Aptos" panose="02110004020202020204"/>
                        </a:defRPr>
                      </a:lvl4pPr>
                      <a:lvl5pPr marL="1828800" algn="l" defTabSz="914400" rtl="0" eaLnBrk="1" latinLnBrk="0" hangingPunct="1">
                        <a:defRPr sz="1800" b="1" kern="1200">
                          <a:solidFill>
                            <a:schemeClr val="lt1"/>
                          </a:solidFill>
                          <a:latin typeface="Aptos" panose="02110004020202020204"/>
                        </a:defRPr>
                      </a:lvl5pPr>
                      <a:lvl6pPr marL="2286000" algn="l" defTabSz="914400" rtl="0" eaLnBrk="1" latinLnBrk="0" hangingPunct="1">
                        <a:defRPr sz="1800" b="1" kern="1200">
                          <a:solidFill>
                            <a:schemeClr val="lt1"/>
                          </a:solidFill>
                          <a:latin typeface="Aptos" panose="02110004020202020204"/>
                        </a:defRPr>
                      </a:lvl6pPr>
                      <a:lvl7pPr marL="2743200" algn="l" defTabSz="914400" rtl="0" eaLnBrk="1" latinLnBrk="0" hangingPunct="1">
                        <a:defRPr sz="1800" b="1" kern="1200">
                          <a:solidFill>
                            <a:schemeClr val="lt1"/>
                          </a:solidFill>
                          <a:latin typeface="Aptos" panose="02110004020202020204"/>
                        </a:defRPr>
                      </a:lvl7pPr>
                      <a:lvl8pPr marL="3200400" algn="l" defTabSz="914400" rtl="0" eaLnBrk="1" latinLnBrk="0" hangingPunct="1">
                        <a:defRPr sz="1800" b="1" kern="1200">
                          <a:solidFill>
                            <a:schemeClr val="lt1"/>
                          </a:solidFill>
                          <a:latin typeface="Aptos" panose="02110004020202020204"/>
                        </a:defRPr>
                      </a:lvl8pPr>
                      <a:lvl9pPr marL="3657600" algn="l" defTabSz="914400" rtl="0" eaLnBrk="1" latinLnBrk="0" hangingPunct="1">
                        <a:defRPr sz="1800" b="1" kern="1200">
                          <a:solidFill>
                            <a:schemeClr val="lt1"/>
                          </a:solidFill>
                          <a:latin typeface="Aptos" panose="02110004020202020204"/>
                        </a:defRPr>
                      </a:lvl9pPr>
                    </a:lstStyle>
                    <a:p>
                      <a:pPr algn="ctr"/>
                      <a:r>
                        <a:rPr lang="de-DE" sz="1200">
                          <a:solidFill>
                            <a:schemeClr val="bg1"/>
                          </a:solidFill>
                          <a:latin typeface="Calibri"/>
                        </a:rPr>
                        <a:t>Limit Value</a:t>
                      </a:r>
                    </a:p>
                  </a:txBody>
                  <a:tcPr marL="68580" marR="68580" marT="34290" marB="3429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3564507598"/>
                  </a:ext>
                </a:extLst>
              </a:tr>
              <a:tr h="383080">
                <a:tc>
                  <a:txBody>
                    <a:bodyPr/>
                    <a:lstStyle>
                      <a:lvl1pPr marL="0" algn="l" defTabSz="914400" rtl="0" eaLnBrk="1" latinLnBrk="0" hangingPunct="1">
                        <a:defRPr sz="1800" b="1" kern="1200">
                          <a:solidFill>
                            <a:schemeClr val="lt1"/>
                          </a:solidFill>
                          <a:latin typeface="Aptos" panose="02110004020202020204"/>
                        </a:defRPr>
                      </a:lvl1pPr>
                      <a:lvl2pPr marL="457200" algn="l" defTabSz="914400" rtl="0" eaLnBrk="1" latinLnBrk="0" hangingPunct="1">
                        <a:defRPr sz="1800" b="1" kern="1200">
                          <a:solidFill>
                            <a:schemeClr val="lt1"/>
                          </a:solidFill>
                          <a:latin typeface="Aptos" panose="02110004020202020204"/>
                        </a:defRPr>
                      </a:lvl2pPr>
                      <a:lvl3pPr marL="914400" algn="l" defTabSz="914400" rtl="0" eaLnBrk="1" latinLnBrk="0" hangingPunct="1">
                        <a:defRPr sz="1800" b="1" kern="1200">
                          <a:solidFill>
                            <a:schemeClr val="lt1"/>
                          </a:solidFill>
                          <a:latin typeface="Aptos" panose="02110004020202020204"/>
                        </a:defRPr>
                      </a:lvl3pPr>
                      <a:lvl4pPr marL="1371600" algn="l" defTabSz="914400" rtl="0" eaLnBrk="1" latinLnBrk="0" hangingPunct="1">
                        <a:defRPr sz="1800" b="1" kern="1200">
                          <a:solidFill>
                            <a:schemeClr val="lt1"/>
                          </a:solidFill>
                          <a:latin typeface="Aptos" panose="02110004020202020204"/>
                        </a:defRPr>
                      </a:lvl4pPr>
                      <a:lvl5pPr marL="1828800" algn="l" defTabSz="914400" rtl="0" eaLnBrk="1" latinLnBrk="0" hangingPunct="1">
                        <a:defRPr sz="1800" b="1" kern="1200">
                          <a:solidFill>
                            <a:schemeClr val="lt1"/>
                          </a:solidFill>
                          <a:latin typeface="Aptos" panose="02110004020202020204"/>
                        </a:defRPr>
                      </a:lvl5pPr>
                      <a:lvl6pPr marL="2286000" algn="l" defTabSz="914400" rtl="0" eaLnBrk="1" latinLnBrk="0" hangingPunct="1">
                        <a:defRPr sz="1800" b="1" kern="1200">
                          <a:solidFill>
                            <a:schemeClr val="lt1"/>
                          </a:solidFill>
                          <a:latin typeface="Aptos" panose="02110004020202020204"/>
                        </a:defRPr>
                      </a:lvl6pPr>
                      <a:lvl7pPr marL="2743200" algn="l" defTabSz="914400" rtl="0" eaLnBrk="1" latinLnBrk="0" hangingPunct="1">
                        <a:defRPr sz="1800" b="1" kern="1200">
                          <a:solidFill>
                            <a:schemeClr val="lt1"/>
                          </a:solidFill>
                          <a:latin typeface="Aptos" panose="02110004020202020204"/>
                        </a:defRPr>
                      </a:lvl7pPr>
                      <a:lvl8pPr marL="3200400" algn="l" defTabSz="914400" rtl="0" eaLnBrk="1" latinLnBrk="0" hangingPunct="1">
                        <a:defRPr sz="1800" b="1" kern="1200">
                          <a:solidFill>
                            <a:schemeClr val="lt1"/>
                          </a:solidFill>
                          <a:latin typeface="Aptos" panose="02110004020202020204"/>
                        </a:defRPr>
                      </a:lvl8pPr>
                      <a:lvl9pPr marL="3657600" algn="l" defTabSz="914400" rtl="0" eaLnBrk="1" latinLnBrk="0" hangingPunct="1">
                        <a:defRPr sz="1800" b="1" kern="1200">
                          <a:solidFill>
                            <a:schemeClr val="lt1"/>
                          </a:solidFill>
                          <a:latin typeface="Aptos" panose="02110004020202020204"/>
                        </a:defRPr>
                      </a:lvl9pPr>
                    </a:lstStyle>
                    <a:p>
                      <a:endParaRPr lang="de-DE" sz="1400">
                        <a:latin typeface="Calibri"/>
                      </a:endParaRPr>
                    </a:p>
                  </a:txBody>
                  <a:tcPr marL="68580" marR="68580" marT="34290" marB="3429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a:r>
                        <a:rPr lang="de-DE" sz="1100">
                          <a:solidFill>
                            <a:schemeClr val="bg1"/>
                          </a:solidFill>
                          <a:latin typeface="Calibri"/>
                        </a:rPr>
                        <a:t>Range</a:t>
                      </a:r>
                    </a:p>
                  </a:txBody>
                  <a:tcPr marL="68580" marR="68580" marT="34290" marB="3429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a:r>
                        <a:rPr lang="de-DE" sz="1100">
                          <a:solidFill>
                            <a:schemeClr val="bg1"/>
                          </a:solidFill>
                          <a:latin typeface="Calibri"/>
                        </a:rPr>
                        <a:t>Average</a:t>
                      </a:r>
                    </a:p>
                  </a:txBody>
                  <a:tcPr marL="68580" marR="68580" marT="34290" marB="3429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a:r>
                        <a:rPr lang="de-DE" sz="1100">
                          <a:solidFill>
                            <a:schemeClr val="bg1"/>
                          </a:solidFill>
                          <a:latin typeface="Calibri"/>
                        </a:rPr>
                        <a:t>Range</a:t>
                      </a:r>
                    </a:p>
                  </a:txBody>
                  <a:tcPr marL="68580" marR="68580" marT="34290" marB="3429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a:r>
                        <a:rPr lang="de-DE" sz="1100">
                          <a:solidFill>
                            <a:schemeClr val="bg1"/>
                          </a:solidFill>
                          <a:latin typeface="Calibri"/>
                        </a:rPr>
                        <a:t>Average</a:t>
                      </a:r>
                    </a:p>
                  </a:txBody>
                  <a:tcPr marL="68580" marR="68580" marT="34290" marB="34290" anchor="ctr">
                    <a:lnL w="12700" cmpd="sng">
                      <a:solidFill>
                        <a:sysClr val="window" lastClr="FFFFFF"/>
                      </a:solidFill>
                    </a:lnL>
                    <a:lnR w="381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70C0"/>
                    </a:solidFill>
                  </a:tcPr>
                </a:tc>
                <a:tc vMerge="1">
                  <a:txBody>
                    <a:bodyPr/>
                    <a:lstStyle/>
                    <a:p>
                      <a:pPr algn="ctr"/>
                      <a:endParaRPr lang="de-DE"/>
                    </a:p>
                  </a:txBody>
                  <a:tcPr anchor="ctr"/>
                </a:tc>
                <a:extLst>
                  <a:ext uri="{0D108BD9-81ED-4DB2-BD59-A6C34878D82A}">
                    <a16:rowId xmlns:a16="http://schemas.microsoft.com/office/drawing/2014/main" val="1030074725"/>
                  </a:ext>
                </a:extLst>
              </a:tr>
              <a:tr h="444646">
                <a:tc>
                  <a:txBody>
                    <a:bodyPr/>
                    <a:lstStyle>
                      <a:lvl1pPr marL="0" algn="l" defTabSz="914400" rtl="0" eaLnBrk="1" latinLnBrk="0" hangingPunct="1">
                        <a:defRPr sz="1800" b="1" kern="1200">
                          <a:solidFill>
                            <a:schemeClr val="lt1"/>
                          </a:solidFill>
                          <a:latin typeface="Aptos" panose="02110004020202020204"/>
                        </a:defRPr>
                      </a:lvl1pPr>
                      <a:lvl2pPr marL="457200" algn="l" defTabSz="914400" rtl="0" eaLnBrk="1" latinLnBrk="0" hangingPunct="1">
                        <a:defRPr sz="1800" b="1" kern="1200">
                          <a:solidFill>
                            <a:schemeClr val="lt1"/>
                          </a:solidFill>
                          <a:latin typeface="Aptos" panose="02110004020202020204"/>
                        </a:defRPr>
                      </a:lvl2pPr>
                      <a:lvl3pPr marL="914400" algn="l" defTabSz="914400" rtl="0" eaLnBrk="1" latinLnBrk="0" hangingPunct="1">
                        <a:defRPr sz="1800" b="1" kern="1200">
                          <a:solidFill>
                            <a:schemeClr val="lt1"/>
                          </a:solidFill>
                          <a:latin typeface="Aptos" panose="02110004020202020204"/>
                        </a:defRPr>
                      </a:lvl3pPr>
                      <a:lvl4pPr marL="1371600" algn="l" defTabSz="914400" rtl="0" eaLnBrk="1" latinLnBrk="0" hangingPunct="1">
                        <a:defRPr sz="1800" b="1" kern="1200">
                          <a:solidFill>
                            <a:schemeClr val="lt1"/>
                          </a:solidFill>
                          <a:latin typeface="Aptos" panose="02110004020202020204"/>
                        </a:defRPr>
                      </a:lvl4pPr>
                      <a:lvl5pPr marL="1828800" algn="l" defTabSz="914400" rtl="0" eaLnBrk="1" latinLnBrk="0" hangingPunct="1">
                        <a:defRPr sz="1800" b="1" kern="1200">
                          <a:solidFill>
                            <a:schemeClr val="lt1"/>
                          </a:solidFill>
                          <a:latin typeface="Aptos" panose="02110004020202020204"/>
                        </a:defRPr>
                      </a:lvl5pPr>
                      <a:lvl6pPr marL="2286000" algn="l" defTabSz="914400" rtl="0" eaLnBrk="1" latinLnBrk="0" hangingPunct="1">
                        <a:defRPr sz="1800" b="1" kern="1200">
                          <a:solidFill>
                            <a:schemeClr val="lt1"/>
                          </a:solidFill>
                          <a:latin typeface="Aptos" panose="02110004020202020204"/>
                        </a:defRPr>
                      </a:lvl6pPr>
                      <a:lvl7pPr marL="2743200" algn="l" defTabSz="914400" rtl="0" eaLnBrk="1" latinLnBrk="0" hangingPunct="1">
                        <a:defRPr sz="1800" b="1" kern="1200">
                          <a:solidFill>
                            <a:schemeClr val="lt1"/>
                          </a:solidFill>
                          <a:latin typeface="Aptos" panose="02110004020202020204"/>
                        </a:defRPr>
                      </a:lvl7pPr>
                      <a:lvl8pPr marL="3200400" algn="l" defTabSz="914400" rtl="0" eaLnBrk="1" latinLnBrk="0" hangingPunct="1">
                        <a:defRPr sz="1800" b="1" kern="1200">
                          <a:solidFill>
                            <a:schemeClr val="lt1"/>
                          </a:solidFill>
                          <a:latin typeface="Aptos" panose="02110004020202020204"/>
                        </a:defRPr>
                      </a:lvl8pPr>
                      <a:lvl9pPr marL="3657600" algn="l" defTabSz="914400" rtl="0" eaLnBrk="1" latinLnBrk="0" hangingPunct="1">
                        <a:defRPr sz="1800" b="1" kern="1200">
                          <a:solidFill>
                            <a:schemeClr val="lt1"/>
                          </a:solidFill>
                          <a:latin typeface="Aptos" panose="02110004020202020204"/>
                        </a:defRPr>
                      </a:lvl9pPr>
                    </a:lstStyle>
                    <a:p>
                      <a:r>
                        <a:rPr lang="de-DE" sz="1100">
                          <a:solidFill>
                            <a:schemeClr val="bg1"/>
                          </a:solidFill>
                          <a:latin typeface="Calibri"/>
                        </a:rPr>
                        <a:t>pH [-]</a:t>
                      </a:r>
                    </a:p>
                  </a:txBody>
                  <a:tcPr marL="68580" marR="68580" marT="34290" marB="3429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a:lnSpc>
                          <a:spcPct val="107000"/>
                        </a:lnSpc>
                        <a:spcBef>
                          <a:spcPts val="600"/>
                        </a:spcBef>
                      </a:pPr>
                      <a:r>
                        <a:rPr lang="en-GB" sz="1100">
                          <a:effectLst/>
                          <a:latin typeface="Calibri"/>
                          <a:ea typeface="Times New Roman" panose="02020603050405020304" pitchFamily="18" charset="0"/>
                          <a:cs typeface="Times New Roman"/>
                        </a:rPr>
                        <a:t>6.5 – 8.3</a:t>
                      </a:r>
                      <a:endParaRPr lang="de-DE" sz="1100">
                        <a:effectLst/>
                        <a:latin typeface="Times New Roman"/>
                        <a:ea typeface="Calibri"/>
                        <a:cs typeface="Times New Roman"/>
                      </a:endParaRPr>
                    </a:p>
                  </a:txBody>
                  <a:tcPr marL="33338" marR="33338"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a:lnSpc>
                          <a:spcPct val="107000"/>
                        </a:lnSpc>
                        <a:spcBef>
                          <a:spcPts val="600"/>
                        </a:spcBef>
                      </a:pPr>
                      <a:r>
                        <a:rPr lang="en-GB" sz="1100">
                          <a:effectLst/>
                          <a:latin typeface="Calibri"/>
                          <a:ea typeface="Times New Roman" panose="02020603050405020304" pitchFamily="18" charset="0"/>
                          <a:cs typeface="Times New Roman"/>
                        </a:rPr>
                        <a:t>7.3</a:t>
                      </a:r>
                      <a:endParaRPr lang="de-DE" sz="1100">
                        <a:effectLst/>
                        <a:latin typeface="Times New Roman"/>
                        <a:ea typeface="Calibri"/>
                        <a:cs typeface="Times New Roman"/>
                      </a:endParaRPr>
                    </a:p>
                  </a:txBody>
                  <a:tcPr marL="33338" marR="33338"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a:lnSpc>
                          <a:spcPct val="107000"/>
                        </a:lnSpc>
                        <a:spcBef>
                          <a:spcPts val="600"/>
                        </a:spcBef>
                      </a:pPr>
                      <a:r>
                        <a:rPr lang="en-GB" sz="1100">
                          <a:effectLst/>
                          <a:latin typeface="Calibri"/>
                          <a:ea typeface="Times New Roman" panose="02020603050405020304" pitchFamily="18" charset="0"/>
                          <a:cs typeface="Times New Roman"/>
                        </a:rPr>
                        <a:t>6.4 – 7.7</a:t>
                      </a:r>
                      <a:endParaRPr lang="de-DE" sz="1100">
                        <a:effectLst/>
                        <a:latin typeface="Times New Roman"/>
                        <a:ea typeface="Calibri"/>
                        <a:cs typeface="Times New Roman"/>
                      </a:endParaRPr>
                    </a:p>
                  </a:txBody>
                  <a:tcPr marL="33338" marR="33338"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a:lnSpc>
                          <a:spcPct val="107000"/>
                        </a:lnSpc>
                        <a:spcBef>
                          <a:spcPts val="600"/>
                        </a:spcBef>
                      </a:pPr>
                      <a:r>
                        <a:rPr lang="en-GB" sz="1100">
                          <a:effectLst/>
                          <a:latin typeface="Calibri"/>
                          <a:ea typeface="Times New Roman" panose="02020603050405020304" pitchFamily="18" charset="0"/>
                          <a:cs typeface="Times New Roman"/>
                        </a:rPr>
                        <a:t>7.0</a:t>
                      </a:r>
                      <a:endParaRPr lang="de-DE" sz="1100">
                        <a:effectLst/>
                        <a:latin typeface="Times New Roman"/>
                        <a:ea typeface="Calibri"/>
                        <a:cs typeface="Times New Roman"/>
                      </a:endParaRPr>
                    </a:p>
                  </a:txBody>
                  <a:tcPr marL="33338" marR="33338"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a:r>
                        <a:rPr lang="de-DE" sz="1100">
                          <a:latin typeface="Calibri"/>
                        </a:rPr>
                        <a:t>6.5 – 8.5</a:t>
                      </a:r>
                    </a:p>
                  </a:txBody>
                  <a:tcPr marL="68580" marR="68580" marT="34290" marB="3429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206240743"/>
                  </a:ext>
                </a:extLst>
              </a:tr>
              <a:tr h="513053">
                <a:tc>
                  <a:txBody>
                    <a:bodyPr/>
                    <a:lstStyle>
                      <a:lvl1pPr marL="0" algn="l" defTabSz="914400" rtl="0" eaLnBrk="1" latinLnBrk="0" hangingPunct="1">
                        <a:defRPr sz="1800" b="1" kern="1200">
                          <a:solidFill>
                            <a:schemeClr val="lt1"/>
                          </a:solidFill>
                          <a:latin typeface="Aptos" panose="02110004020202020204"/>
                        </a:defRPr>
                      </a:lvl1pPr>
                      <a:lvl2pPr marL="457200" algn="l" defTabSz="914400" rtl="0" eaLnBrk="1" latinLnBrk="0" hangingPunct="1">
                        <a:defRPr sz="1800" b="1" kern="1200">
                          <a:solidFill>
                            <a:schemeClr val="lt1"/>
                          </a:solidFill>
                          <a:latin typeface="Aptos" panose="02110004020202020204"/>
                        </a:defRPr>
                      </a:lvl2pPr>
                      <a:lvl3pPr marL="914400" algn="l" defTabSz="914400" rtl="0" eaLnBrk="1" latinLnBrk="0" hangingPunct="1">
                        <a:defRPr sz="1800" b="1" kern="1200">
                          <a:solidFill>
                            <a:schemeClr val="lt1"/>
                          </a:solidFill>
                          <a:latin typeface="Aptos" panose="02110004020202020204"/>
                        </a:defRPr>
                      </a:lvl3pPr>
                      <a:lvl4pPr marL="1371600" algn="l" defTabSz="914400" rtl="0" eaLnBrk="1" latinLnBrk="0" hangingPunct="1">
                        <a:defRPr sz="1800" b="1" kern="1200">
                          <a:solidFill>
                            <a:schemeClr val="lt1"/>
                          </a:solidFill>
                          <a:latin typeface="Aptos" panose="02110004020202020204"/>
                        </a:defRPr>
                      </a:lvl4pPr>
                      <a:lvl5pPr marL="1828800" algn="l" defTabSz="914400" rtl="0" eaLnBrk="1" latinLnBrk="0" hangingPunct="1">
                        <a:defRPr sz="1800" b="1" kern="1200">
                          <a:solidFill>
                            <a:schemeClr val="lt1"/>
                          </a:solidFill>
                          <a:latin typeface="Aptos" panose="02110004020202020204"/>
                        </a:defRPr>
                      </a:lvl5pPr>
                      <a:lvl6pPr marL="2286000" algn="l" defTabSz="914400" rtl="0" eaLnBrk="1" latinLnBrk="0" hangingPunct="1">
                        <a:defRPr sz="1800" b="1" kern="1200">
                          <a:solidFill>
                            <a:schemeClr val="lt1"/>
                          </a:solidFill>
                          <a:latin typeface="Aptos" panose="02110004020202020204"/>
                        </a:defRPr>
                      </a:lvl6pPr>
                      <a:lvl7pPr marL="2743200" algn="l" defTabSz="914400" rtl="0" eaLnBrk="1" latinLnBrk="0" hangingPunct="1">
                        <a:defRPr sz="1800" b="1" kern="1200">
                          <a:solidFill>
                            <a:schemeClr val="lt1"/>
                          </a:solidFill>
                          <a:latin typeface="Aptos" panose="02110004020202020204"/>
                        </a:defRPr>
                      </a:lvl7pPr>
                      <a:lvl8pPr marL="3200400" algn="l" defTabSz="914400" rtl="0" eaLnBrk="1" latinLnBrk="0" hangingPunct="1">
                        <a:defRPr sz="1800" b="1" kern="1200">
                          <a:solidFill>
                            <a:schemeClr val="lt1"/>
                          </a:solidFill>
                          <a:latin typeface="Aptos" panose="02110004020202020204"/>
                        </a:defRPr>
                      </a:lvl8pPr>
                      <a:lvl9pPr marL="3657600" algn="l" defTabSz="914400" rtl="0" eaLnBrk="1" latinLnBrk="0" hangingPunct="1">
                        <a:defRPr sz="1800" b="1" kern="1200">
                          <a:solidFill>
                            <a:schemeClr val="lt1"/>
                          </a:solidFill>
                          <a:latin typeface="Aptos" panose="02110004020202020204"/>
                        </a:defRPr>
                      </a:lvl9pPr>
                    </a:lstStyle>
                    <a:p>
                      <a:r>
                        <a:rPr lang="de-DE" sz="1100">
                          <a:solidFill>
                            <a:schemeClr val="bg1"/>
                          </a:solidFill>
                          <a:latin typeface="Calibri"/>
                        </a:rPr>
                        <a:t>Electr. Conductivity [µS/cm]</a:t>
                      </a:r>
                    </a:p>
                  </a:txBody>
                  <a:tcPr marL="68580" marR="68580" marT="34290" marB="3429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a:lnSpc>
                          <a:spcPct val="107000"/>
                        </a:lnSpc>
                        <a:spcBef>
                          <a:spcPts val="600"/>
                        </a:spcBef>
                      </a:pPr>
                      <a:r>
                        <a:rPr lang="en-GB" sz="1100">
                          <a:effectLst/>
                          <a:latin typeface="Calibri"/>
                          <a:ea typeface="Times New Roman" panose="02020603050405020304" pitchFamily="18" charset="0"/>
                          <a:cs typeface="Times New Roman"/>
                        </a:rPr>
                        <a:t>288 – 2,080</a:t>
                      </a:r>
                      <a:endParaRPr lang="de-DE" sz="1100">
                        <a:effectLst/>
                        <a:latin typeface="Times New Roman"/>
                        <a:ea typeface="Calibri"/>
                        <a:cs typeface="Times New Roman"/>
                      </a:endParaRPr>
                    </a:p>
                  </a:txBody>
                  <a:tcPr marL="33338" marR="33338"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a:lnSpc>
                          <a:spcPct val="107000"/>
                        </a:lnSpc>
                        <a:spcBef>
                          <a:spcPts val="600"/>
                        </a:spcBef>
                      </a:pPr>
                      <a:r>
                        <a:rPr lang="en-GB" sz="1100">
                          <a:effectLst/>
                          <a:latin typeface="Calibri"/>
                          <a:ea typeface="Times New Roman" panose="02020603050405020304" pitchFamily="18" charset="0"/>
                          <a:cs typeface="Times New Roman"/>
                        </a:rPr>
                        <a:t>929</a:t>
                      </a:r>
                      <a:endParaRPr lang="de-DE" sz="1100">
                        <a:effectLst/>
                        <a:latin typeface="Times New Roman"/>
                        <a:ea typeface="Calibri"/>
                        <a:cs typeface="Times New Roman"/>
                      </a:endParaRPr>
                    </a:p>
                  </a:txBody>
                  <a:tcPr marL="33338" marR="33338"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a:lnSpc>
                          <a:spcPct val="107000"/>
                        </a:lnSpc>
                        <a:spcBef>
                          <a:spcPts val="600"/>
                        </a:spcBef>
                      </a:pPr>
                      <a:r>
                        <a:rPr lang="en-GB" sz="1100">
                          <a:effectLst/>
                          <a:latin typeface="Calibri"/>
                          <a:ea typeface="Times New Roman" panose="02020603050405020304" pitchFamily="18" charset="0"/>
                          <a:cs typeface="Times New Roman"/>
                        </a:rPr>
                        <a:t>340 – 2,700</a:t>
                      </a:r>
                      <a:endParaRPr lang="de-DE" sz="1100">
                        <a:effectLst/>
                        <a:latin typeface="Times New Roman"/>
                        <a:ea typeface="Calibri"/>
                        <a:cs typeface="Times New Roman"/>
                      </a:endParaRPr>
                    </a:p>
                  </a:txBody>
                  <a:tcPr marL="33338" marR="33338"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a:lnSpc>
                          <a:spcPct val="107000"/>
                        </a:lnSpc>
                        <a:spcBef>
                          <a:spcPts val="600"/>
                        </a:spcBef>
                      </a:pPr>
                      <a:r>
                        <a:rPr lang="en-GB" sz="1100">
                          <a:effectLst/>
                          <a:latin typeface="Calibri"/>
                          <a:ea typeface="Times New Roman" panose="02020603050405020304" pitchFamily="18" charset="0"/>
                          <a:cs typeface="Times New Roman"/>
                        </a:rPr>
                        <a:t>1,013</a:t>
                      </a:r>
                      <a:endParaRPr lang="de-DE" sz="1100">
                        <a:effectLst/>
                        <a:latin typeface="Times New Roman"/>
                        <a:ea typeface="Calibri"/>
                        <a:cs typeface="Times New Roman"/>
                      </a:endParaRPr>
                    </a:p>
                  </a:txBody>
                  <a:tcPr marL="33338" marR="33338"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a:r>
                        <a:rPr lang="de-DE" sz="1100">
                          <a:latin typeface="Calibri"/>
                        </a:rPr>
                        <a:t>-</a:t>
                      </a:r>
                    </a:p>
                  </a:txBody>
                  <a:tcPr marL="68580" marR="68580" marT="34290" marB="3429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2550470584"/>
                  </a:ext>
                </a:extLst>
              </a:tr>
              <a:tr h="253106">
                <a:tc>
                  <a:txBody>
                    <a:bodyPr/>
                    <a:lstStyle>
                      <a:lvl1pPr marL="0" algn="l" defTabSz="914400" rtl="0" eaLnBrk="1" latinLnBrk="0" hangingPunct="1">
                        <a:defRPr sz="1800" b="1" kern="1200">
                          <a:solidFill>
                            <a:schemeClr val="lt1"/>
                          </a:solidFill>
                          <a:latin typeface="Aptos" panose="02110004020202020204"/>
                        </a:defRPr>
                      </a:lvl1pPr>
                      <a:lvl2pPr marL="457200" algn="l" defTabSz="914400" rtl="0" eaLnBrk="1" latinLnBrk="0" hangingPunct="1">
                        <a:defRPr sz="1800" b="1" kern="1200">
                          <a:solidFill>
                            <a:schemeClr val="lt1"/>
                          </a:solidFill>
                          <a:latin typeface="Aptos" panose="02110004020202020204"/>
                        </a:defRPr>
                      </a:lvl2pPr>
                      <a:lvl3pPr marL="914400" algn="l" defTabSz="914400" rtl="0" eaLnBrk="1" latinLnBrk="0" hangingPunct="1">
                        <a:defRPr sz="1800" b="1" kern="1200">
                          <a:solidFill>
                            <a:schemeClr val="lt1"/>
                          </a:solidFill>
                          <a:latin typeface="Aptos" panose="02110004020202020204"/>
                        </a:defRPr>
                      </a:lvl3pPr>
                      <a:lvl4pPr marL="1371600" algn="l" defTabSz="914400" rtl="0" eaLnBrk="1" latinLnBrk="0" hangingPunct="1">
                        <a:defRPr sz="1800" b="1" kern="1200">
                          <a:solidFill>
                            <a:schemeClr val="lt1"/>
                          </a:solidFill>
                          <a:latin typeface="Aptos" panose="02110004020202020204"/>
                        </a:defRPr>
                      </a:lvl4pPr>
                      <a:lvl5pPr marL="1828800" algn="l" defTabSz="914400" rtl="0" eaLnBrk="1" latinLnBrk="0" hangingPunct="1">
                        <a:defRPr sz="1800" b="1" kern="1200">
                          <a:solidFill>
                            <a:schemeClr val="lt1"/>
                          </a:solidFill>
                          <a:latin typeface="Aptos" panose="02110004020202020204"/>
                        </a:defRPr>
                      </a:lvl5pPr>
                      <a:lvl6pPr marL="2286000" algn="l" defTabSz="914400" rtl="0" eaLnBrk="1" latinLnBrk="0" hangingPunct="1">
                        <a:defRPr sz="1800" b="1" kern="1200">
                          <a:solidFill>
                            <a:schemeClr val="lt1"/>
                          </a:solidFill>
                          <a:latin typeface="Aptos" panose="02110004020202020204"/>
                        </a:defRPr>
                      </a:lvl6pPr>
                      <a:lvl7pPr marL="2743200" algn="l" defTabSz="914400" rtl="0" eaLnBrk="1" latinLnBrk="0" hangingPunct="1">
                        <a:defRPr sz="1800" b="1" kern="1200">
                          <a:solidFill>
                            <a:schemeClr val="lt1"/>
                          </a:solidFill>
                          <a:latin typeface="Aptos" panose="02110004020202020204"/>
                        </a:defRPr>
                      </a:lvl7pPr>
                      <a:lvl8pPr marL="3200400" algn="l" defTabSz="914400" rtl="0" eaLnBrk="1" latinLnBrk="0" hangingPunct="1">
                        <a:defRPr sz="1800" b="1" kern="1200">
                          <a:solidFill>
                            <a:schemeClr val="lt1"/>
                          </a:solidFill>
                          <a:latin typeface="Aptos" panose="02110004020202020204"/>
                        </a:defRPr>
                      </a:lvl8pPr>
                      <a:lvl9pPr marL="3657600" algn="l" defTabSz="914400" rtl="0" eaLnBrk="1" latinLnBrk="0" hangingPunct="1">
                        <a:defRPr sz="1800" b="1" kern="1200">
                          <a:solidFill>
                            <a:schemeClr val="lt1"/>
                          </a:solidFill>
                          <a:latin typeface="Aptos" panose="02110004020202020204"/>
                        </a:defRPr>
                      </a:lvl9pPr>
                    </a:lstStyle>
                    <a:p>
                      <a:r>
                        <a:rPr lang="de-DE" sz="1100">
                          <a:solidFill>
                            <a:schemeClr val="bg1"/>
                          </a:solidFill>
                          <a:latin typeface="Calibri"/>
                        </a:rPr>
                        <a:t>COD [mg/l]</a:t>
                      </a:r>
                    </a:p>
                  </a:txBody>
                  <a:tcPr marL="68580" marR="68580" marT="34290" marB="3429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a:lnSpc>
                          <a:spcPct val="107000"/>
                        </a:lnSpc>
                        <a:spcBef>
                          <a:spcPts val="600"/>
                        </a:spcBef>
                      </a:pPr>
                      <a:r>
                        <a:rPr lang="en-GB" sz="1100">
                          <a:effectLst/>
                          <a:latin typeface="Calibri"/>
                          <a:ea typeface="Times New Roman" panose="02020603050405020304" pitchFamily="18" charset="0"/>
                          <a:cs typeface="Times New Roman"/>
                        </a:rPr>
                        <a:t>51 – 385</a:t>
                      </a:r>
                      <a:endParaRPr lang="de-DE" sz="1100">
                        <a:effectLst/>
                        <a:latin typeface="Times New Roman"/>
                        <a:ea typeface="Calibri"/>
                        <a:cs typeface="Times New Roman"/>
                      </a:endParaRPr>
                    </a:p>
                  </a:txBody>
                  <a:tcPr marL="33338" marR="33338"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a:lnSpc>
                          <a:spcPct val="107000"/>
                        </a:lnSpc>
                        <a:spcBef>
                          <a:spcPts val="600"/>
                        </a:spcBef>
                      </a:pPr>
                      <a:r>
                        <a:rPr lang="en-GB" sz="1100">
                          <a:effectLst/>
                          <a:latin typeface="Calibri"/>
                          <a:ea typeface="Times New Roman" panose="02020603050405020304" pitchFamily="18" charset="0"/>
                          <a:cs typeface="Times New Roman"/>
                        </a:rPr>
                        <a:t>151</a:t>
                      </a:r>
                      <a:endParaRPr lang="de-DE" sz="1100">
                        <a:effectLst/>
                        <a:latin typeface="Times New Roman"/>
                        <a:ea typeface="Calibri"/>
                        <a:cs typeface="Times New Roman"/>
                      </a:endParaRPr>
                    </a:p>
                  </a:txBody>
                  <a:tcPr marL="33338" marR="33338"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a:lnSpc>
                          <a:spcPct val="107000"/>
                        </a:lnSpc>
                        <a:spcBef>
                          <a:spcPts val="600"/>
                        </a:spcBef>
                      </a:pPr>
                      <a:r>
                        <a:rPr lang="en-GB" sz="1100">
                          <a:effectLst/>
                          <a:latin typeface="Calibri"/>
                          <a:ea typeface="Times New Roman" panose="02020603050405020304" pitchFamily="18" charset="0"/>
                          <a:cs typeface="Times New Roman"/>
                        </a:rPr>
                        <a:t>143 – 1,590</a:t>
                      </a:r>
                      <a:endParaRPr lang="de-DE" sz="1100">
                        <a:effectLst/>
                        <a:latin typeface="Times New Roman"/>
                        <a:ea typeface="Calibri"/>
                        <a:cs typeface="Times New Roman"/>
                      </a:endParaRPr>
                    </a:p>
                  </a:txBody>
                  <a:tcPr marL="33338" marR="33338"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a:lnSpc>
                          <a:spcPct val="107000"/>
                        </a:lnSpc>
                        <a:spcBef>
                          <a:spcPts val="600"/>
                        </a:spcBef>
                      </a:pPr>
                      <a:r>
                        <a:rPr lang="en-GB" sz="1100">
                          <a:effectLst/>
                          <a:latin typeface="Calibri"/>
                          <a:ea typeface="Times New Roman" panose="02020603050405020304" pitchFamily="18" charset="0"/>
                          <a:cs typeface="Times New Roman"/>
                        </a:rPr>
                        <a:t>466</a:t>
                      </a:r>
                      <a:endParaRPr lang="de-DE" sz="1100">
                        <a:effectLst/>
                        <a:latin typeface="Times New Roman"/>
                        <a:ea typeface="Calibri"/>
                        <a:cs typeface="Times New Roman"/>
                      </a:endParaRPr>
                    </a:p>
                  </a:txBody>
                  <a:tcPr marL="33338" marR="33338"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a:r>
                        <a:rPr lang="de-DE" sz="1100" dirty="0">
                          <a:solidFill>
                            <a:srgbClr val="C00000"/>
                          </a:solidFill>
                          <a:latin typeface="Calibri"/>
                        </a:rPr>
                        <a:t>120</a:t>
                      </a:r>
                    </a:p>
                  </a:txBody>
                  <a:tcPr marL="68580" marR="68580" marT="34290" marB="3429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233203461"/>
                  </a:ext>
                </a:extLst>
              </a:tr>
              <a:tr h="362557">
                <a:tc>
                  <a:txBody>
                    <a:bodyPr/>
                    <a:lstStyle>
                      <a:lvl1pPr marL="0" algn="l" defTabSz="914400" rtl="0" eaLnBrk="1" latinLnBrk="0" hangingPunct="1">
                        <a:defRPr sz="1800" b="1" kern="1200">
                          <a:solidFill>
                            <a:schemeClr val="lt1"/>
                          </a:solidFill>
                          <a:latin typeface="Aptos" panose="02110004020202020204"/>
                        </a:defRPr>
                      </a:lvl1pPr>
                      <a:lvl2pPr marL="457200" algn="l" defTabSz="914400" rtl="0" eaLnBrk="1" latinLnBrk="0" hangingPunct="1">
                        <a:defRPr sz="1800" b="1" kern="1200">
                          <a:solidFill>
                            <a:schemeClr val="lt1"/>
                          </a:solidFill>
                          <a:latin typeface="Aptos" panose="02110004020202020204"/>
                        </a:defRPr>
                      </a:lvl2pPr>
                      <a:lvl3pPr marL="914400" algn="l" defTabSz="914400" rtl="0" eaLnBrk="1" latinLnBrk="0" hangingPunct="1">
                        <a:defRPr sz="1800" b="1" kern="1200">
                          <a:solidFill>
                            <a:schemeClr val="lt1"/>
                          </a:solidFill>
                          <a:latin typeface="Aptos" panose="02110004020202020204"/>
                        </a:defRPr>
                      </a:lvl3pPr>
                      <a:lvl4pPr marL="1371600" algn="l" defTabSz="914400" rtl="0" eaLnBrk="1" latinLnBrk="0" hangingPunct="1">
                        <a:defRPr sz="1800" b="1" kern="1200">
                          <a:solidFill>
                            <a:schemeClr val="lt1"/>
                          </a:solidFill>
                          <a:latin typeface="Aptos" panose="02110004020202020204"/>
                        </a:defRPr>
                      </a:lvl4pPr>
                      <a:lvl5pPr marL="1828800" algn="l" defTabSz="914400" rtl="0" eaLnBrk="1" latinLnBrk="0" hangingPunct="1">
                        <a:defRPr sz="1800" b="1" kern="1200">
                          <a:solidFill>
                            <a:schemeClr val="lt1"/>
                          </a:solidFill>
                          <a:latin typeface="Aptos" panose="02110004020202020204"/>
                        </a:defRPr>
                      </a:lvl5pPr>
                      <a:lvl6pPr marL="2286000" algn="l" defTabSz="914400" rtl="0" eaLnBrk="1" latinLnBrk="0" hangingPunct="1">
                        <a:defRPr sz="1800" b="1" kern="1200">
                          <a:solidFill>
                            <a:schemeClr val="lt1"/>
                          </a:solidFill>
                          <a:latin typeface="Aptos" panose="02110004020202020204"/>
                        </a:defRPr>
                      </a:lvl6pPr>
                      <a:lvl7pPr marL="2743200" algn="l" defTabSz="914400" rtl="0" eaLnBrk="1" latinLnBrk="0" hangingPunct="1">
                        <a:defRPr sz="1800" b="1" kern="1200">
                          <a:solidFill>
                            <a:schemeClr val="lt1"/>
                          </a:solidFill>
                          <a:latin typeface="Aptos" panose="02110004020202020204"/>
                        </a:defRPr>
                      </a:lvl7pPr>
                      <a:lvl8pPr marL="3200400" algn="l" defTabSz="914400" rtl="0" eaLnBrk="1" latinLnBrk="0" hangingPunct="1">
                        <a:defRPr sz="1800" b="1" kern="1200">
                          <a:solidFill>
                            <a:schemeClr val="lt1"/>
                          </a:solidFill>
                          <a:latin typeface="Aptos" panose="02110004020202020204"/>
                        </a:defRPr>
                      </a:lvl8pPr>
                      <a:lvl9pPr marL="3657600" algn="l" defTabSz="914400" rtl="0" eaLnBrk="1" latinLnBrk="0" hangingPunct="1">
                        <a:defRPr sz="1800" b="1" kern="1200">
                          <a:solidFill>
                            <a:schemeClr val="lt1"/>
                          </a:solidFill>
                          <a:latin typeface="Aptos" panose="02110004020202020204"/>
                        </a:defRPr>
                      </a:lvl9pPr>
                    </a:lstStyle>
                    <a:p>
                      <a:r>
                        <a:rPr lang="de-DE" sz="1100">
                          <a:solidFill>
                            <a:schemeClr val="bg1"/>
                          </a:solidFill>
                          <a:latin typeface="Calibri"/>
                        </a:rPr>
                        <a:t>Filterable solids [mg/l]</a:t>
                      </a:r>
                    </a:p>
                  </a:txBody>
                  <a:tcPr marL="68580" marR="68580" marT="34290" marB="3429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a:lnSpc>
                          <a:spcPct val="107000"/>
                        </a:lnSpc>
                        <a:spcBef>
                          <a:spcPts val="600"/>
                        </a:spcBef>
                      </a:pPr>
                      <a:r>
                        <a:rPr lang="en-GB" sz="1100">
                          <a:effectLst/>
                          <a:latin typeface="Calibri"/>
                          <a:ea typeface="Times New Roman" panose="02020603050405020304" pitchFamily="18" charset="0"/>
                          <a:cs typeface="Times New Roman"/>
                        </a:rPr>
                        <a:t>1.0 – 110</a:t>
                      </a:r>
                      <a:endParaRPr lang="de-DE" sz="1100">
                        <a:effectLst/>
                        <a:latin typeface="Times New Roman"/>
                        <a:ea typeface="Calibri"/>
                        <a:cs typeface="Times New Roman"/>
                      </a:endParaRPr>
                    </a:p>
                  </a:txBody>
                  <a:tcPr marL="33338" marR="33338"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a:lnSpc>
                          <a:spcPct val="107000"/>
                        </a:lnSpc>
                        <a:spcBef>
                          <a:spcPts val="600"/>
                        </a:spcBef>
                      </a:pPr>
                      <a:r>
                        <a:rPr lang="en-GB" sz="1100">
                          <a:effectLst/>
                          <a:latin typeface="Calibri"/>
                          <a:ea typeface="Times New Roman" panose="02020603050405020304" pitchFamily="18" charset="0"/>
                          <a:cs typeface="Times New Roman"/>
                        </a:rPr>
                        <a:t>14.3</a:t>
                      </a:r>
                      <a:endParaRPr lang="de-DE" sz="1100">
                        <a:effectLst/>
                        <a:latin typeface="Times New Roman"/>
                        <a:ea typeface="Calibri"/>
                        <a:cs typeface="Times New Roman"/>
                      </a:endParaRPr>
                    </a:p>
                  </a:txBody>
                  <a:tcPr marL="33338" marR="33338"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a:lnSpc>
                          <a:spcPct val="107000"/>
                        </a:lnSpc>
                        <a:spcBef>
                          <a:spcPts val="600"/>
                        </a:spcBef>
                      </a:pPr>
                      <a:r>
                        <a:rPr lang="en-GB" sz="1100">
                          <a:effectLst/>
                          <a:latin typeface="Calibri"/>
                          <a:ea typeface="Times New Roman" panose="02020603050405020304" pitchFamily="18" charset="0"/>
                          <a:cs typeface="Times New Roman"/>
                        </a:rPr>
                        <a:t>2.2 – 180</a:t>
                      </a:r>
                      <a:endParaRPr lang="de-DE" sz="1100">
                        <a:effectLst/>
                        <a:latin typeface="Times New Roman"/>
                        <a:ea typeface="Calibri"/>
                        <a:cs typeface="Times New Roman"/>
                      </a:endParaRPr>
                    </a:p>
                  </a:txBody>
                  <a:tcPr marL="33338" marR="33338"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a:lnSpc>
                          <a:spcPct val="107000"/>
                        </a:lnSpc>
                        <a:spcBef>
                          <a:spcPts val="600"/>
                        </a:spcBef>
                      </a:pPr>
                      <a:r>
                        <a:rPr lang="en-GB" sz="1100">
                          <a:effectLst/>
                          <a:latin typeface="Calibri"/>
                          <a:ea typeface="Times New Roman" panose="02020603050405020304" pitchFamily="18" charset="0"/>
                          <a:cs typeface="Times New Roman"/>
                        </a:rPr>
                        <a:t>27.3</a:t>
                      </a:r>
                      <a:endParaRPr lang="de-DE" sz="1100">
                        <a:effectLst/>
                        <a:latin typeface="Times New Roman"/>
                        <a:ea typeface="Calibri"/>
                        <a:cs typeface="Times New Roman"/>
                      </a:endParaRPr>
                    </a:p>
                  </a:txBody>
                  <a:tcPr marL="33338" marR="33338"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a:r>
                        <a:rPr lang="de-DE" sz="1100" dirty="0">
                          <a:solidFill>
                            <a:srgbClr val="C00000"/>
                          </a:solidFill>
                          <a:latin typeface="Calibri"/>
                        </a:rPr>
                        <a:t>30</a:t>
                      </a:r>
                    </a:p>
                  </a:txBody>
                  <a:tcPr marL="68580" marR="68580" marT="34290" marB="3429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3209682329"/>
                  </a:ext>
                </a:extLst>
              </a:tr>
            </a:tbl>
          </a:graphicData>
        </a:graphic>
      </p:graphicFrame>
      <p:sp>
        <p:nvSpPr>
          <p:cNvPr id="8" name="Inhaltsplatzhalter 2">
            <a:extLst>
              <a:ext uri="{FF2B5EF4-FFF2-40B4-BE49-F238E27FC236}">
                <a16:creationId xmlns:a16="http://schemas.microsoft.com/office/drawing/2014/main" id="{48F3E33C-DCE1-3A3C-2084-06D12C16137D}"/>
              </a:ext>
            </a:extLst>
          </p:cNvPr>
          <p:cNvSpPr txBox="1">
            <a:spLocks/>
          </p:cNvSpPr>
          <p:nvPr/>
        </p:nvSpPr>
        <p:spPr>
          <a:xfrm>
            <a:off x="401411" y="1292052"/>
            <a:ext cx="3558931" cy="3695535"/>
          </a:xfrm>
          <a:prstGeom prst="rect">
            <a:avLst/>
          </a:prstGeom>
        </p:spPr>
        <p:txBody>
          <a:bodyPr lIns="91440" tIns="45720" rIns="91440" bIns="45720" anchor="t">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900"/>
              </a:spcBef>
            </a:pPr>
            <a:r>
              <a:rPr lang="en-GB" sz="1600" b="1" dirty="0"/>
              <a:t>Conditions on site</a:t>
            </a:r>
          </a:p>
          <a:p>
            <a:pPr lvl="1"/>
            <a:r>
              <a:rPr lang="en-GB" sz="1600" dirty="0"/>
              <a:t>Area: ~ 43,000 m²</a:t>
            </a:r>
          </a:p>
          <a:p>
            <a:pPr lvl="1"/>
            <a:r>
              <a:rPr lang="en-GB" sz="1600" dirty="0"/>
              <a:t>Surface water collection in two different areas (A and B)</a:t>
            </a:r>
          </a:p>
          <a:p>
            <a:pPr lvl="1"/>
            <a:r>
              <a:rPr lang="en-GB" sz="1600" dirty="0"/>
              <a:t>Various run-off coefficients</a:t>
            </a:r>
          </a:p>
          <a:p>
            <a:pPr lvl="1"/>
            <a:r>
              <a:rPr lang="en-GB" sz="1600" dirty="0"/>
              <a:t>Existing sedimentation basins</a:t>
            </a:r>
          </a:p>
          <a:p>
            <a:pPr marL="257175" lvl="1" indent="0">
              <a:buFont typeface="Arial" pitchFamily="34" charset="0"/>
              <a:buNone/>
            </a:pPr>
            <a:endParaRPr lang="en-GB" sz="1600" dirty="0"/>
          </a:p>
          <a:p>
            <a:pPr>
              <a:spcBef>
                <a:spcPts val="900"/>
              </a:spcBef>
            </a:pPr>
            <a:r>
              <a:rPr lang="en-GB" sz="1600" b="1" dirty="0"/>
              <a:t>Surface water quality</a:t>
            </a:r>
            <a:endParaRPr lang="en-GB" sz="1600" b="1" dirty="0">
              <a:ea typeface="Calibri"/>
              <a:cs typeface="Calibri"/>
            </a:endParaRPr>
          </a:p>
          <a:p>
            <a:pPr lvl="1"/>
            <a:r>
              <a:rPr lang="en-GB" sz="1600" dirty="0"/>
              <a:t>Limit values for direct discharge are exceeded</a:t>
            </a:r>
            <a:endParaRPr lang="de-DE" sz="1600" dirty="0"/>
          </a:p>
          <a:p>
            <a:pPr lvl="1"/>
            <a:endParaRPr lang="de-DE" sz="1600" b="1" dirty="0"/>
          </a:p>
        </p:txBody>
      </p:sp>
      <p:sp>
        <p:nvSpPr>
          <p:cNvPr id="10" name="文本框 9">
            <a:extLst>
              <a:ext uri="{FF2B5EF4-FFF2-40B4-BE49-F238E27FC236}">
                <a16:creationId xmlns:a16="http://schemas.microsoft.com/office/drawing/2014/main" id="{4B0F8996-4A3B-137E-6204-E31B8D4270AB}"/>
              </a:ext>
            </a:extLst>
          </p:cNvPr>
          <p:cNvSpPr txBox="1"/>
          <p:nvPr/>
        </p:nvSpPr>
        <p:spPr>
          <a:xfrm>
            <a:off x="3384956" y="811992"/>
            <a:ext cx="1621996" cy="584775"/>
          </a:xfrm>
          <a:prstGeom prst="rect">
            <a:avLst/>
          </a:prstGeom>
          <a:noFill/>
        </p:spPr>
        <p:txBody>
          <a:bodyPr wrap="square">
            <a:spAutoFit/>
          </a:bodyPr>
          <a:lstStyle/>
          <a:p>
            <a:pPr algn="ctr"/>
            <a:r>
              <a:rPr lang="de-DE" sz="1600" b="1"/>
              <a:t>Sedimentation</a:t>
            </a:r>
          </a:p>
          <a:p>
            <a:pPr algn="ctr"/>
            <a:r>
              <a:rPr lang="de-DE" sz="1600" b="1" err="1"/>
              <a:t>basin</a:t>
            </a:r>
            <a:endParaRPr lang="de-DE" sz="1600" b="1"/>
          </a:p>
        </p:txBody>
      </p:sp>
      <p:sp>
        <p:nvSpPr>
          <p:cNvPr id="5" name="Textfeld 4">
            <a:extLst>
              <a:ext uri="{FF2B5EF4-FFF2-40B4-BE49-F238E27FC236}">
                <a16:creationId xmlns:a16="http://schemas.microsoft.com/office/drawing/2014/main" id="{D4C18004-56A8-8086-8066-6249E1F83C2B}"/>
              </a:ext>
            </a:extLst>
          </p:cNvPr>
          <p:cNvSpPr txBox="1"/>
          <p:nvPr/>
        </p:nvSpPr>
        <p:spPr>
          <a:xfrm rot="16200000">
            <a:off x="-2091705" y="2269570"/>
            <a:ext cx="4572000" cy="246221"/>
          </a:xfrm>
          <a:prstGeom prst="rect">
            <a:avLst/>
          </a:prstGeom>
          <a:noFill/>
        </p:spPr>
        <p:txBody>
          <a:bodyPr wrap="square">
            <a:spAutoFit/>
          </a:bodyPr>
          <a:lstStyle/>
          <a:p>
            <a:pPr indent="449580" algn="r"/>
            <a:r>
              <a:rPr lang="en-US" sz="1000" b="1">
                <a:solidFill>
                  <a:schemeClr val="bg1">
                    <a:lumMod val="75000"/>
                  </a:schemeClr>
                </a:solidFill>
                <a:effectLst/>
                <a:latin typeface="Corbel" panose="020B0503020204020204" pitchFamily="34" charset="0"/>
                <a:ea typeface="Calibri" panose="020F0502020204030204" pitchFamily="34" charset="0"/>
              </a:rPr>
              <a:t>REFERENCES for MBR – water Treatment  | IV</a:t>
            </a:r>
            <a:endParaRPr lang="de-DE" sz="1000" b="1">
              <a:solidFill>
                <a:schemeClr val="bg1">
                  <a:lumMod val="75000"/>
                </a:schemeClr>
              </a:solidFill>
              <a:effectLst/>
              <a:latin typeface="Corbel" panose="020B0503020204020204" pitchFamily="34" charset="0"/>
              <a:ea typeface="Calibri" panose="020F0502020204030204" pitchFamily="34" charset="0"/>
            </a:endParaRPr>
          </a:p>
        </p:txBody>
      </p:sp>
    </p:spTree>
    <p:extLst>
      <p:ext uri="{BB962C8B-B14F-4D97-AF65-F5344CB8AC3E}">
        <p14:creationId xmlns:p14="http://schemas.microsoft.com/office/powerpoint/2010/main" val="16521999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0">
            <a:extLst>
              <a:ext uri="{FF2B5EF4-FFF2-40B4-BE49-F238E27FC236}">
                <a16:creationId xmlns:a16="http://schemas.microsoft.com/office/drawing/2014/main" id="{355BA7B8-17B0-E118-24A4-7E0CF261D212}"/>
              </a:ext>
            </a:extLst>
          </p:cNvPr>
          <p:cNvSpPr/>
          <p:nvPr/>
        </p:nvSpPr>
        <p:spPr>
          <a:xfrm>
            <a:off x="762000" y="309563"/>
            <a:ext cx="7806690" cy="552450"/>
          </a:xfrm>
          <a:prstGeom prst="rect">
            <a:avLst/>
          </a:prstGeom>
          <a:noFill/>
          <a:ln/>
        </p:spPr>
        <p:txBody>
          <a:bodyPr wrap="square" lIns="91440" tIns="45720" rIns="91440" bIns="45720" rtlCol="0" anchor="ctr"/>
          <a:lstStyle/>
          <a:p>
            <a:pPr marL="0" indent="0" algn="l">
              <a:buNone/>
            </a:pPr>
            <a:r>
              <a:rPr lang="en-US" sz="2650" b="1">
                <a:solidFill>
                  <a:srgbClr val="0043E6"/>
                </a:solidFill>
                <a:latin typeface="Calibri"/>
                <a:ea typeface="Noto Sans SC"/>
                <a:cs typeface="Noto Sans SC" pitchFamily="34" charset="-120"/>
              </a:rPr>
              <a:t>Use Case: </a:t>
            </a:r>
            <a:r>
              <a:rPr lang="en-US" b="1">
                <a:latin typeface="Calibri"/>
                <a:ea typeface="Noto Sans SC"/>
                <a:cs typeface="Noto Sans SC" pitchFamily="34" charset="-120"/>
              </a:rPr>
              <a:t>MBR for surface water</a:t>
            </a:r>
          </a:p>
        </p:txBody>
      </p:sp>
      <p:pic>
        <p:nvPicPr>
          <p:cNvPr id="3" name="Image 0" descr="https://assets.mindshow.fun/file/7200612/20240402123453_7gh5.png">
            <a:extLst>
              <a:ext uri="{FF2B5EF4-FFF2-40B4-BE49-F238E27FC236}">
                <a16:creationId xmlns:a16="http://schemas.microsoft.com/office/drawing/2014/main" id="{AC7723C2-A25E-6FE7-4A81-EA360570EC7E}"/>
              </a:ext>
            </a:extLst>
          </p:cNvPr>
          <p:cNvPicPr>
            <a:picLocks noChangeAspect="1"/>
          </p:cNvPicPr>
          <p:nvPr/>
        </p:nvPicPr>
        <p:blipFill>
          <a:blip r:embed="rId2"/>
          <a:stretch>
            <a:fillRect/>
          </a:stretch>
        </p:blipFill>
        <p:spPr>
          <a:xfrm>
            <a:off x="7734300" y="257175"/>
            <a:ext cx="952500" cy="257175"/>
          </a:xfrm>
          <a:prstGeom prst="rect">
            <a:avLst/>
          </a:prstGeom>
        </p:spPr>
      </p:pic>
      <p:graphicFrame>
        <p:nvGraphicFramePr>
          <p:cNvPr id="4" name="Inhaltsplatzhalter 3">
            <a:extLst>
              <a:ext uri="{FF2B5EF4-FFF2-40B4-BE49-F238E27FC236}">
                <a16:creationId xmlns:a16="http://schemas.microsoft.com/office/drawing/2014/main" id="{E37B7ABB-B219-7236-5BA6-172F5F660B77}"/>
              </a:ext>
            </a:extLst>
          </p:cNvPr>
          <p:cNvGraphicFramePr>
            <a:graphicFrameLocks/>
          </p:cNvGraphicFramePr>
          <p:nvPr>
            <p:extLst>
              <p:ext uri="{D42A27DB-BD31-4B8C-83A1-F6EECF244321}">
                <p14:modId xmlns:p14="http://schemas.microsoft.com/office/powerpoint/2010/main" val="115477080"/>
              </p:ext>
            </p:extLst>
          </p:nvPr>
        </p:nvGraphicFramePr>
        <p:xfrm>
          <a:off x="762000" y="889455"/>
          <a:ext cx="7886700" cy="4084320"/>
        </p:xfrm>
        <a:graphic>
          <a:graphicData uri="http://schemas.openxmlformats.org/drawingml/2006/table">
            <a:tbl>
              <a:tblPr firstRow="1" bandRow="1">
                <a:tableStyleId>{5C22544A-7EE6-4342-B048-85BDC9FD1C3A}</a:tableStyleId>
              </a:tblPr>
              <a:tblGrid>
                <a:gridCol w="1025979">
                  <a:extLst>
                    <a:ext uri="{9D8B030D-6E8A-4147-A177-3AD203B41FA5}">
                      <a16:colId xmlns:a16="http://schemas.microsoft.com/office/drawing/2014/main" val="1566830028"/>
                    </a:ext>
                  </a:extLst>
                </a:gridCol>
                <a:gridCol w="6860721">
                  <a:extLst>
                    <a:ext uri="{9D8B030D-6E8A-4147-A177-3AD203B41FA5}">
                      <a16:colId xmlns:a16="http://schemas.microsoft.com/office/drawing/2014/main" val="3261040012"/>
                    </a:ext>
                  </a:extLst>
                </a:gridCol>
              </a:tblGrid>
              <a:tr h="370840">
                <a:tc>
                  <a:txBody>
                    <a:bodyPr/>
                    <a:lstStyle/>
                    <a:p>
                      <a:pPr algn="l" rtl="0" fontAlgn="base"/>
                      <a:r>
                        <a:rPr lang="de-DE" sz="1000" b="0" i="0">
                          <a:solidFill>
                            <a:schemeClr val="bg1"/>
                          </a:solidFill>
                          <a:effectLst/>
                          <a:latin typeface="Calibri"/>
                        </a:rPr>
                        <a:t>CASE (Year): </a:t>
                      </a:r>
                      <a:endParaRPr lang="de-DE" b="0" i="0">
                        <a:solidFill>
                          <a:schemeClr val="bg1"/>
                        </a:solidFill>
                        <a:effectLst/>
                        <a:latin typeface="Calibri"/>
                      </a:endParaRPr>
                    </a:p>
                  </a:txBody>
                  <a:tcPr/>
                </a:tc>
                <a:tc>
                  <a:txBody>
                    <a:bodyPr/>
                    <a:lstStyle/>
                    <a:p>
                      <a:pPr algn="l" rtl="0" fontAlgn="base"/>
                      <a:r>
                        <a:rPr lang="en-US" sz="1600" b="1" i="0">
                          <a:solidFill>
                            <a:schemeClr val="bg1"/>
                          </a:solidFill>
                          <a:effectLst/>
                          <a:latin typeface="Calibri"/>
                        </a:rPr>
                        <a:t>Membrane Bio-Reactor for surface water treatment</a:t>
                      </a:r>
                      <a:endParaRPr lang="en-US" sz="3600" b="1" i="0">
                        <a:solidFill>
                          <a:schemeClr val="bg1"/>
                        </a:solidFill>
                        <a:effectLst/>
                        <a:latin typeface="Calibri"/>
                      </a:endParaRPr>
                    </a:p>
                    <a:p>
                      <a:pPr algn="l" rtl="0" fontAlgn="base"/>
                      <a:r>
                        <a:rPr lang="en-US" sz="1600" b="0" i="0">
                          <a:solidFill>
                            <a:schemeClr val="bg1"/>
                          </a:solidFill>
                          <a:effectLst/>
                          <a:latin typeface="Calibri"/>
                        </a:rPr>
                        <a:t>(2020) </a:t>
                      </a:r>
                      <a:endParaRPr lang="en-US" sz="3600" b="0" i="0">
                        <a:solidFill>
                          <a:schemeClr val="bg1"/>
                        </a:solidFill>
                        <a:effectLst/>
                        <a:latin typeface="Calibri"/>
                      </a:endParaRPr>
                    </a:p>
                  </a:txBody>
                  <a:tcPr/>
                </a:tc>
                <a:extLst>
                  <a:ext uri="{0D108BD9-81ED-4DB2-BD59-A6C34878D82A}">
                    <a16:rowId xmlns:a16="http://schemas.microsoft.com/office/drawing/2014/main" val="3842709400"/>
                  </a:ext>
                </a:extLst>
              </a:tr>
              <a:tr h="370840">
                <a:tc>
                  <a:txBody>
                    <a:bodyPr/>
                    <a:lstStyle/>
                    <a:p>
                      <a:pPr algn="l" rtl="0" fontAlgn="base"/>
                      <a:r>
                        <a:rPr lang="de-DE" sz="1100" b="0" i="0">
                          <a:effectLst/>
                          <a:latin typeface="Calibri"/>
                        </a:rPr>
                        <a:t>Advantages / Specialties </a:t>
                      </a:r>
                      <a:endParaRPr lang="de-DE" sz="2400" b="0" i="0">
                        <a:effectLst/>
                        <a:latin typeface="Calibri"/>
                      </a:endParaRPr>
                    </a:p>
                  </a:txBody>
                  <a:tcPr/>
                </a:tc>
                <a:tc>
                  <a:txBody>
                    <a:bodyPr/>
                    <a:lstStyle/>
                    <a:p>
                      <a:pPr marL="285750" marR="0" lvl="0" indent="-285750" algn="l" rtl="0" eaLnBrk="1" fontAlgn="base" latinLnBrk="0" hangingPunct="1">
                        <a:lnSpc>
                          <a:spcPct val="100000"/>
                        </a:lnSpc>
                        <a:spcBef>
                          <a:spcPts val="0"/>
                        </a:spcBef>
                        <a:spcAft>
                          <a:spcPts val="0"/>
                        </a:spcAft>
                        <a:buClrTx/>
                        <a:buSzTx/>
                        <a:buFont typeface="Wingdings" panose="05000000000000000000" pitchFamily="2" charset="2"/>
                        <a:buChar char="§"/>
                      </a:pPr>
                      <a:r>
                        <a:rPr lang="en-US" sz="1600" b="0" i="0" dirty="0">
                          <a:effectLst/>
                          <a:latin typeface="Calibri"/>
                        </a:rPr>
                        <a:t>New EU regulation foster the retrofitting of wastewater treatment plant </a:t>
                      </a:r>
                    </a:p>
                    <a:p>
                      <a:pPr marL="285750" indent="-285750" algn="l" rtl="0" fontAlgn="base">
                        <a:buFont typeface="Wingdings" panose="05000000000000000000" pitchFamily="2" charset="2"/>
                        <a:buChar char="§"/>
                      </a:pPr>
                      <a:r>
                        <a:rPr lang="en-US" sz="1600" b="0" i="0" dirty="0">
                          <a:effectLst/>
                          <a:latin typeface="Calibri"/>
                        </a:rPr>
                        <a:t>Particularly suitable for the use of rainwater after heavy rainfall events </a:t>
                      </a:r>
                    </a:p>
                    <a:p>
                      <a:pPr marL="285750" indent="-285750" algn="l" rtl="0" fontAlgn="base">
                        <a:buFont typeface="Wingdings" panose="05000000000000000000" pitchFamily="2" charset="2"/>
                        <a:buChar char="§"/>
                      </a:pPr>
                      <a:r>
                        <a:rPr lang="en-US" sz="1600" b="0" i="0" dirty="0">
                          <a:effectLst/>
                          <a:latin typeface="Calibri"/>
                        </a:rPr>
                        <a:t>MBR plants cost-effectively and cost-efficiently during construction and operation</a:t>
                      </a:r>
                    </a:p>
                    <a:p>
                      <a:pPr marL="285750" indent="-285750" algn="l" rtl="0" fontAlgn="base">
                        <a:buFont typeface="Wingdings" panose="05000000000000000000" pitchFamily="2" charset="2"/>
                        <a:buChar char="§"/>
                      </a:pPr>
                      <a:r>
                        <a:rPr lang="en-US" sz="1600" b="0" i="0" dirty="0">
                          <a:effectLst/>
                          <a:latin typeface="Calibri"/>
                        </a:rPr>
                        <a:t>Service life of MBR systems &gt; 5 years</a:t>
                      </a:r>
                    </a:p>
                    <a:p>
                      <a:pPr marL="285750" indent="-285750" algn="l" rtl="0" fontAlgn="base">
                        <a:buFont typeface="Wingdings" panose="05000000000000000000" pitchFamily="2" charset="2"/>
                        <a:buChar char="§"/>
                      </a:pPr>
                      <a:r>
                        <a:rPr lang="en-US" sz="1600" b="0" i="0" dirty="0">
                          <a:effectLst/>
                          <a:latin typeface="Calibri"/>
                        </a:rPr>
                        <a:t>Space-saving: The space requirement 50% compared to conventional systems </a:t>
                      </a:r>
                    </a:p>
                    <a:p>
                      <a:pPr marL="285750" indent="-285750" algn="l" rtl="0" fontAlgn="base">
                        <a:buFont typeface="Wingdings" panose="05000000000000000000" pitchFamily="2" charset="2"/>
                        <a:buChar char="§"/>
                      </a:pPr>
                      <a:r>
                        <a:rPr lang="en-US" sz="1600" b="0" i="0" dirty="0">
                          <a:effectLst/>
                          <a:latin typeface="Calibri"/>
                        </a:rPr>
                        <a:t>Freely selectable sludge age </a:t>
                      </a:r>
                      <a:r>
                        <a:rPr lang="en-US" sz="1600" b="0" i="0" dirty="0">
                          <a:effectLst/>
                          <a:latin typeface="Calibri"/>
                          <a:sym typeface="Wingdings" panose="05000000000000000000" pitchFamily="2" charset="2"/>
                        </a:rPr>
                        <a:t></a:t>
                      </a:r>
                      <a:r>
                        <a:rPr lang="en-US" sz="1600" b="0" i="0" dirty="0">
                          <a:effectLst/>
                          <a:latin typeface="Calibri"/>
                        </a:rPr>
                        <a:t> High degrees of elimination (COD, N, P) </a:t>
                      </a:r>
                    </a:p>
                    <a:p>
                      <a:pPr marL="285750" indent="-285750" algn="l" rtl="0" fontAlgn="base">
                        <a:buFont typeface="Wingdings" panose="05000000000000000000" pitchFamily="2" charset="2"/>
                        <a:buChar char="§"/>
                      </a:pPr>
                      <a:r>
                        <a:rPr lang="en-US" sz="1600" b="0" i="0" dirty="0">
                          <a:effectLst/>
                          <a:latin typeface="Calibri"/>
                        </a:rPr>
                        <a:t>MBR filtrate is solids-free and biologically inactive </a:t>
                      </a:r>
                    </a:p>
                    <a:p>
                      <a:pPr marL="742950" marR="0" lvl="1" indent="-285750" algn="l" rtl="0" eaLnBrk="1" fontAlgn="base" latinLnBrk="0" hangingPunct="1">
                        <a:lnSpc>
                          <a:spcPct val="100000"/>
                        </a:lnSpc>
                        <a:spcBef>
                          <a:spcPts val="0"/>
                        </a:spcBef>
                        <a:spcAft>
                          <a:spcPts val="0"/>
                        </a:spcAft>
                        <a:buClrTx/>
                        <a:buSzTx/>
                        <a:buFont typeface="Wingdings" panose="05000000000000000000" pitchFamily="2" charset="2"/>
                        <a:buChar char="§"/>
                      </a:pPr>
                      <a:r>
                        <a:rPr lang="en-US" sz="1600" b="0" i="0" dirty="0">
                          <a:effectLst/>
                          <a:latin typeface="Calibri"/>
                        </a:rPr>
                        <a:t>Excellent effluent quality, water can be reused immediately </a:t>
                      </a:r>
                    </a:p>
                    <a:p>
                      <a:pPr marL="742950" lvl="1" indent="-285750" algn="l" rtl="0" fontAlgn="base">
                        <a:buFont typeface="Wingdings" panose="05000000000000000000" pitchFamily="2" charset="2"/>
                        <a:buChar char="§"/>
                      </a:pPr>
                      <a:r>
                        <a:rPr lang="en-US" sz="1600" b="0" i="0" dirty="0">
                          <a:effectLst/>
                          <a:latin typeface="Calibri"/>
                        </a:rPr>
                        <a:t>Enables direct discharge into receiving waters and reuse as process water </a:t>
                      </a:r>
                    </a:p>
                    <a:p>
                      <a:pPr marL="285750" indent="-285750" algn="l" rtl="0" fontAlgn="base">
                        <a:buFont typeface="Wingdings" panose="05000000000000000000" pitchFamily="2" charset="2"/>
                        <a:buChar char="§"/>
                      </a:pPr>
                      <a:r>
                        <a:rPr lang="en-US" sz="1600" b="0" i="0" dirty="0">
                          <a:effectLst/>
                          <a:latin typeface="Calibri"/>
                        </a:rPr>
                        <a:t>Reduces freshwater consumption, wastewater volume, chemical and energy consumption and protects the environment  </a:t>
                      </a:r>
                    </a:p>
                  </a:txBody>
                  <a:tcPr/>
                </a:tc>
                <a:extLst>
                  <a:ext uri="{0D108BD9-81ED-4DB2-BD59-A6C34878D82A}">
                    <a16:rowId xmlns:a16="http://schemas.microsoft.com/office/drawing/2014/main" val="3381742785"/>
                  </a:ext>
                </a:extLst>
              </a:tr>
            </a:tbl>
          </a:graphicData>
        </a:graphic>
      </p:graphicFrame>
    </p:spTree>
    <p:extLst>
      <p:ext uri="{BB962C8B-B14F-4D97-AF65-F5344CB8AC3E}">
        <p14:creationId xmlns:p14="http://schemas.microsoft.com/office/powerpoint/2010/main" val="19627933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4" name="Image 0" descr="https://assets.mindshow.fun/file/7200612/20240402123453_7gh5.png"/>
          <p:cNvPicPr>
            <a:picLocks noChangeAspect="1"/>
          </p:cNvPicPr>
          <p:nvPr/>
        </p:nvPicPr>
        <p:blipFill>
          <a:blip r:embed="rId3"/>
          <a:stretch>
            <a:fillRect/>
          </a:stretch>
        </p:blipFill>
        <p:spPr>
          <a:xfrm>
            <a:off x="7734300" y="257175"/>
            <a:ext cx="952500" cy="257175"/>
          </a:xfrm>
          <a:prstGeom prst="rect">
            <a:avLst/>
          </a:prstGeom>
        </p:spPr>
      </p:pic>
      <p:sp>
        <p:nvSpPr>
          <p:cNvPr id="7" name="Text 0">
            <a:extLst>
              <a:ext uri="{FF2B5EF4-FFF2-40B4-BE49-F238E27FC236}">
                <a16:creationId xmlns:a16="http://schemas.microsoft.com/office/drawing/2014/main" id="{8B64F93A-BB60-D0C9-848A-3CA3273CBC07}"/>
              </a:ext>
            </a:extLst>
          </p:cNvPr>
          <p:cNvSpPr/>
          <p:nvPr/>
        </p:nvSpPr>
        <p:spPr>
          <a:xfrm>
            <a:off x="880110" y="285751"/>
            <a:ext cx="7806690" cy="552450"/>
          </a:xfrm>
          <a:prstGeom prst="rect">
            <a:avLst/>
          </a:prstGeom>
          <a:noFill/>
          <a:ln/>
        </p:spPr>
        <p:txBody>
          <a:bodyPr wrap="square" lIns="91440" tIns="45720" rIns="91440" bIns="45720" rtlCol="0" anchor="ctr"/>
          <a:lstStyle/>
          <a:p>
            <a:r>
              <a:rPr lang="en-US" sz="2650" b="1" dirty="0">
                <a:solidFill>
                  <a:srgbClr val="0043E6"/>
                </a:solidFill>
                <a:latin typeface="Calibri"/>
                <a:ea typeface="Noto Sans SC"/>
                <a:cs typeface="Noto Sans SC" pitchFamily="34" charset="-120"/>
              </a:rPr>
              <a:t>Technical Installation - Results</a:t>
            </a:r>
          </a:p>
        </p:txBody>
      </p:sp>
      <p:pic>
        <p:nvPicPr>
          <p:cNvPr id="9" name="图片 8">
            <a:extLst>
              <a:ext uri="{FF2B5EF4-FFF2-40B4-BE49-F238E27FC236}">
                <a16:creationId xmlns:a16="http://schemas.microsoft.com/office/drawing/2014/main" id="{1BB8BC67-CA26-82CF-D6C3-FF927782A433}"/>
              </a:ext>
            </a:extLst>
          </p:cNvPr>
          <p:cNvPicPr>
            <a:picLocks noChangeAspect="1"/>
          </p:cNvPicPr>
          <p:nvPr/>
        </p:nvPicPr>
        <p:blipFill>
          <a:blip r:embed="rId4"/>
          <a:stretch>
            <a:fillRect/>
          </a:stretch>
        </p:blipFill>
        <p:spPr>
          <a:xfrm>
            <a:off x="-19050" y="0"/>
            <a:ext cx="391353" cy="5143500"/>
          </a:xfrm>
          <a:prstGeom prst="rect">
            <a:avLst/>
          </a:prstGeom>
        </p:spPr>
      </p:pic>
      <p:sp>
        <p:nvSpPr>
          <p:cNvPr id="10" name="Inhaltsplatzhalter 2">
            <a:extLst>
              <a:ext uri="{FF2B5EF4-FFF2-40B4-BE49-F238E27FC236}">
                <a16:creationId xmlns:a16="http://schemas.microsoft.com/office/drawing/2014/main" id="{335FDF35-DCB9-4650-0ACC-4A22B0295AE3}"/>
              </a:ext>
            </a:extLst>
          </p:cNvPr>
          <p:cNvSpPr txBox="1">
            <a:spLocks/>
          </p:cNvSpPr>
          <p:nvPr/>
        </p:nvSpPr>
        <p:spPr>
          <a:xfrm>
            <a:off x="1109296" y="862013"/>
            <a:ext cx="4394200" cy="3995736"/>
          </a:xfrm>
          <a:prstGeom prst="rect">
            <a:avLst/>
          </a:prstGeom>
        </p:spPr>
        <p:txBody>
          <a:bodyPr lIns="91440" tIns="45720" rIns="91440" bIns="45720" anchor="t">
            <a:normAutofit fontScale="55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900"/>
              </a:spcBef>
            </a:pPr>
            <a:r>
              <a:rPr lang="en-US" dirty="0"/>
              <a:t>Compliance with all limit values since commissioning in July 2019</a:t>
            </a:r>
          </a:p>
          <a:p>
            <a:pPr>
              <a:spcBef>
                <a:spcPts val="900"/>
              </a:spcBef>
            </a:pPr>
            <a:r>
              <a:rPr lang="en-US" dirty="0"/>
              <a:t>No problems with</a:t>
            </a:r>
            <a:endParaRPr lang="en-US" dirty="0">
              <a:ea typeface="Calibri"/>
              <a:cs typeface="Calibri"/>
            </a:endParaRPr>
          </a:p>
          <a:p>
            <a:pPr lvl="1"/>
            <a:r>
              <a:rPr lang="en-US" dirty="0"/>
              <a:t>algae and foam formation</a:t>
            </a:r>
            <a:endParaRPr lang="en-US" dirty="0">
              <a:ea typeface="Calibri"/>
              <a:cs typeface="Calibri"/>
            </a:endParaRPr>
          </a:p>
          <a:p>
            <a:pPr lvl="1"/>
            <a:r>
              <a:rPr lang="en-US" dirty="0"/>
              <a:t>Nutritional supply</a:t>
            </a:r>
            <a:endParaRPr lang="de-DE" dirty="0"/>
          </a:p>
          <a:p>
            <a:pPr>
              <a:spcBef>
                <a:spcPts val="900"/>
              </a:spcBef>
            </a:pPr>
            <a:r>
              <a:rPr lang="en-US" dirty="0"/>
              <a:t>Winter operation</a:t>
            </a:r>
            <a:endParaRPr lang="en-US" dirty="0">
              <a:ea typeface="Calibri"/>
              <a:cs typeface="Calibri"/>
            </a:endParaRPr>
          </a:p>
          <a:p>
            <a:pPr lvl="1">
              <a:spcBef>
                <a:spcPts val="900"/>
              </a:spcBef>
            </a:pPr>
            <a:r>
              <a:rPr lang="en-US" dirty="0"/>
              <a:t>No feed for 47 days</a:t>
            </a:r>
            <a:endParaRPr lang="en-US" b="1" dirty="0">
              <a:solidFill>
                <a:srgbClr val="FF0000"/>
              </a:solidFill>
              <a:ea typeface="Calibri"/>
              <a:cs typeface="Calibri"/>
            </a:endParaRPr>
          </a:p>
          <a:p>
            <a:pPr lvl="1">
              <a:spcBef>
                <a:spcPts val="900"/>
              </a:spcBef>
            </a:pPr>
            <a:r>
              <a:rPr lang="en-US" dirty="0"/>
              <a:t>Temperature of the biology down to 4.5 °C</a:t>
            </a:r>
            <a:endParaRPr lang="en-US" dirty="0">
              <a:ea typeface="Calibri"/>
              <a:cs typeface="Calibri"/>
            </a:endParaRPr>
          </a:p>
          <a:p>
            <a:pPr lvl="1">
              <a:spcBef>
                <a:spcPts val="900"/>
              </a:spcBef>
            </a:pPr>
            <a:r>
              <a:rPr lang="en-US" dirty="0"/>
              <a:t>Compliance with all limit values at the first measurement after restarting</a:t>
            </a:r>
            <a:endParaRPr lang="en-US" dirty="0">
              <a:ea typeface="Calibri"/>
              <a:cs typeface="Calibri"/>
            </a:endParaRPr>
          </a:p>
          <a:p>
            <a:pPr>
              <a:spcBef>
                <a:spcPts val="900"/>
              </a:spcBef>
            </a:pPr>
            <a:r>
              <a:rPr lang="en-US" dirty="0"/>
              <a:t>Summer</a:t>
            </a:r>
            <a:endParaRPr lang="en-US" dirty="0">
              <a:ea typeface="Calibri"/>
              <a:cs typeface="Calibri"/>
            </a:endParaRPr>
          </a:p>
          <a:p>
            <a:pPr lvl="1">
              <a:spcBef>
                <a:spcPts val="900"/>
              </a:spcBef>
            </a:pPr>
            <a:r>
              <a:rPr lang="en-US" dirty="0"/>
              <a:t>Several heavy rain events &gt; 300 m³/d</a:t>
            </a:r>
            <a:endParaRPr lang="en-US" dirty="0">
              <a:ea typeface="Calibri"/>
              <a:cs typeface="Calibri"/>
            </a:endParaRPr>
          </a:p>
          <a:p>
            <a:pPr lvl="1">
              <a:spcBef>
                <a:spcPts val="900"/>
              </a:spcBef>
            </a:pPr>
            <a:r>
              <a:rPr lang="en-US" dirty="0"/>
              <a:t>No impairments in biology or membrane</a:t>
            </a:r>
            <a:endParaRPr lang="en-US" dirty="0">
              <a:ea typeface="Calibri"/>
              <a:cs typeface="Calibri"/>
            </a:endParaRPr>
          </a:p>
        </p:txBody>
      </p:sp>
      <p:sp>
        <p:nvSpPr>
          <p:cNvPr id="8" name="Textfeld 7">
            <a:extLst>
              <a:ext uri="{FF2B5EF4-FFF2-40B4-BE49-F238E27FC236}">
                <a16:creationId xmlns:a16="http://schemas.microsoft.com/office/drawing/2014/main" id="{BB8F9EC8-D6B4-5BA8-EDC4-E9CF55EB6EB6}"/>
              </a:ext>
            </a:extLst>
          </p:cNvPr>
          <p:cNvSpPr txBox="1"/>
          <p:nvPr/>
        </p:nvSpPr>
        <p:spPr>
          <a:xfrm rot="16200000">
            <a:off x="-2091705" y="2269570"/>
            <a:ext cx="4572000" cy="246221"/>
          </a:xfrm>
          <a:prstGeom prst="rect">
            <a:avLst/>
          </a:prstGeom>
          <a:noFill/>
        </p:spPr>
        <p:txBody>
          <a:bodyPr wrap="square">
            <a:spAutoFit/>
          </a:bodyPr>
          <a:lstStyle/>
          <a:p>
            <a:pPr indent="449580" algn="r"/>
            <a:r>
              <a:rPr lang="en-US" sz="1000" b="1">
                <a:solidFill>
                  <a:schemeClr val="bg1">
                    <a:lumMod val="75000"/>
                  </a:schemeClr>
                </a:solidFill>
                <a:effectLst/>
                <a:latin typeface="Corbel" panose="020B0503020204020204" pitchFamily="34" charset="0"/>
                <a:ea typeface="Calibri" panose="020F0502020204030204" pitchFamily="34" charset="0"/>
              </a:rPr>
              <a:t>REFERENCES for MBR – water Treatment  | IV</a:t>
            </a:r>
            <a:endParaRPr lang="de-DE" sz="1000" b="1">
              <a:solidFill>
                <a:schemeClr val="bg1">
                  <a:lumMod val="75000"/>
                </a:schemeClr>
              </a:solidFill>
              <a:effectLst/>
              <a:latin typeface="Corbel" panose="020B0503020204020204" pitchFamily="34" charset="0"/>
              <a:ea typeface="Calibri" panose="020F0502020204030204" pitchFamily="34" charset="0"/>
            </a:endParaRPr>
          </a:p>
        </p:txBody>
      </p:sp>
      <p:pic>
        <p:nvPicPr>
          <p:cNvPr id="13" name="Grafik 12">
            <a:extLst>
              <a:ext uri="{FF2B5EF4-FFF2-40B4-BE49-F238E27FC236}">
                <a16:creationId xmlns:a16="http://schemas.microsoft.com/office/drawing/2014/main" id="{08500D6D-3EFD-1CC6-E630-7DCCF8A8A959}"/>
              </a:ext>
            </a:extLst>
          </p:cNvPr>
          <p:cNvPicPr>
            <a:picLocks noChangeAspect="1"/>
          </p:cNvPicPr>
          <p:nvPr/>
        </p:nvPicPr>
        <p:blipFill>
          <a:blip r:embed="rId5"/>
          <a:stretch>
            <a:fillRect/>
          </a:stretch>
        </p:blipFill>
        <p:spPr>
          <a:xfrm>
            <a:off x="5485066" y="578339"/>
            <a:ext cx="3587750" cy="2146300"/>
          </a:xfrm>
          <a:prstGeom prst="rect">
            <a:avLst/>
          </a:prstGeom>
        </p:spPr>
      </p:pic>
      <p:pic>
        <p:nvPicPr>
          <p:cNvPr id="14" name="Grafik 13">
            <a:extLst>
              <a:ext uri="{FF2B5EF4-FFF2-40B4-BE49-F238E27FC236}">
                <a16:creationId xmlns:a16="http://schemas.microsoft.com/office/drawing/2014/main" id="{D41F3E5A-303F-7118-C2E7-9048C3F3DACB}"/>
              </a:ext>
            </a:extLst>
          </p:cNvPr>
          <p:cNvPicPr>
            <a:picLocks noChangeAspect="1"/>
          </p:cNvPicPr>
          <p:nvPr/>
        </p:nvPicPr>
        <p:blipFill>
          <a:blip r:embed="rId6"/>
          <a:stretch>
            <a:fillRect/>
          </a:stretch>
        </p:blipFill>
        <p:spPr>
          <a:xfrm>
            <a:off x="5502865" y="2788628"/>
            <a:ext cx="3570582" cy="2178660"/>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a:extLst>
              <a:ext uri="{FF2B5EF4-FFF2-40B4-BE49-F238E27FC236}">
                <a16:creationId xmlns:a16="http://schemas.microsoft.com/office/drawing/2014/main" id="{355BA7B8-17B0-E118-24A4-7E0CF261D212}"/>
              </a:ext>
            </a:extLst>
          </p:cNvPr>
          <p:cNvSpPr/>
          <p:nvPr/>
        </p:nvSpPr>
        <p:spPr>
          <a:xfrm>
            <a:off x="762000" y="309563"/>
            <a:ext cx="7806690" cy="552450"/>
          </a:xfrm>
          <a:prstGeom prst="rect">
            <a:avLst/>
          </a:prstGeom>
          <a:noFill/>
          <a:ln/>
        </p:spPr>
        <p:txBody>
          <a:bodyPr wrap="square" lIns="91440" tIns="45720" rIns="91440" bIns="45720" rtlCol="0" anchor="ctr"/>
          <a:lstStyle/>
          <a:p>
            <a:pPr marL="0" indent="0" algn="l">
              <a:buNone/>
            </a:pPr>
            <a:r>
              <a:rPr lang="en-US" sz="2650" b="1">
                <a:solidFill>
                  <a:srgbClr val="0043E6"/>
                </a:solidFill>
                <a:latin typeface="Calibri"/>
                <a:ea typeface="Noto Sans SC"/>
                <a:cs typeface="Noto Sans SC" pitchFamily="34" charset="-120"/>
              </a:rPr>
              <a:t>Technical Installation</a:t>
            </a:r>
          </a:p>
        </p:txBody>
      </p:sp>
      <p:pic>
        <p:nvPicPr>
          <p:cNvPr id="3" name="Image 0" descr="https://assets.mindshow.fun/file/7200612/20240402123453_7gh5.png">
            <a:extLst>
              <a:ext uri="{FF2B5EF4-FFF2-40B4-BE49-F238E27FC236}">
                <a16:creationId xmlns:a16="http://schemas.microsoft.com/office/drawing/2014/main" id="{AC7723C2-A25E-6FE7-4A81-EA360570EC7E}"/>
              </a:ext>
            </a:extLst>
          </p:cNvPr>
          <p:cNvPicPr>
            <a:picLocks noChangeAspect="1"/>
          </p:cNvPicPr>
          <p:nvPr/>
        </p:nvPicPr>
        <p:blipFill>
          <a:blip r:embed="rId3"/>
          <a:stretch>
            <a:fillRect/>
          </a:stretch>
        </p:blipFill>
        <p:spPr>
          <a:xfrm>
            <a:off x="7734300" y="257175"/>
            <a:ext cx="952500" cy="257175"/>
          </a:xfrm>
          <a:prstGeom prst="rect">
            <a:avLst/>
          </a:prstGeom>
        </p:spPr>
      </p:pic>
      <p:pic>
        <p:nvPicPr>
          <p:cNvPr id="4" name="Großanlage">
            <a:extLst>
              <a:ext uri="{FF2B5EF4-FFF2-40B4-BE49-F238E27FC236}">
                <a16:creationId xmlns:a16="http://schemas.microsoft.com/office/drawing/2014/main" id="{023204E4-2854-A43D-002C-9B7CFEF2E3AA}"/>
              </a:ext>
            </a:extLst>
          </p:cNvPr>
          <p:cNvPicPr>
            <a:picLocks noChangeAspect="1"/>
          </p:cNvPicPr>
          <p:nvPr/>
        </p:nvPicPr>
        <p:blipFill>
          <a:blip r:embed="rId4"/>
          <a:stretch>
            <a:fillRect/>
          </a:stretch>
        </p:blipFill>
        <p:spPr>
          <a:xfrm>
            <a:off x="5539787" y="735746"/>
            <a:ext cx="2963173" cy="1471439"/>
          </a:xfrm>
          <a:prstGeom prst="rect">
            <a:avLst/>
          </a:prstGeom>
        </p:spPr>
      </p:pic>
      <p:pic>
        <p:nvPicPr>
          <p:cNvPr id="5" name="Biobecken">
            <a:extLst>
              <a:ext uri="{FF2B5EF4-FFF2-40B4-BE49-F238E27FC236}">
                <a16:creationId xmlns:a16="http://schemas.microsoft.com/office/drawing/2014/main" id="{DA28361B-4916-5AA0-EBD4-468F17D5C1E3}"/>
              </a:ext>
            </a:extLst>
          </p:cNvPr>
          <p:cNvPicPr>
            <a:picLocks noChangeAspect="1"/>
          </p:cNvPicPr>
          <p:nvPr/>
        </p:nvPicPr>
        <p:blipFill>
          <a:blip r:embed="rId5"/>
          <a:stretch>
            <a:fillRect/>
          </a:stretch>
        </p:blipFill>
        <p:spPr>
          <a:xfrm>
            <a:off x="5539787" y="2919948"/>
            <a:ext cx="2963173" cy="1600130"/>
          </a:xfrm>
          <a:prstGeom prst="rect">
            <a:avLst/>
          </a:prstGeom>
        </p:spPr>
      </p:pic>
      <p:sp>
        <p:nvSpPr>
          <p:cNvPr id="6" name="TF Großanlage">
            <a:extLst>
              <a:ext uri="{FF2B5EF4-FFF2-40B4-BE49-F238E27FC236}">
                <a16:creationId xmlns:a16="http://schemas.microsoft.com/office/drawing/2014/main" id="{41FF709E-D6F6-B9CC-48F5-C057871FBFFC}"/>
              </a:ext>
            </a:extLst>
          </p:cNvPr>
          <p:cNvSpPr txBox="1"/>
          <p:nvPr/>
        </p:nvSpPr>
        <p:spPr>
          <a:xfrm>
            <a:off x="5605517" y="2220460"/>
            <a:ext cx="2963173" cy="261610"/>
          </a:xfrm>
          <a:prstGeom prst="rect">
            <a:avLst/>
          </a:prstGeom>
          <a:noFill/>
        </p:spPr>
        <p:txBody>
          <a:bodyPr wrap="square" lIns="91440" tIns="45720" rIns="91440" bIns="45720" rtlCol="0" anchor="t">
            <a:spAutoFit/>
          </a:bodyPr>
          <a:lstStyle/>
          <a:p>
            <a:pPr algn="ctr"/>
            <a:r>
              <a:rPr lang="de-DE" sz="1100" b="1"/>
              <a:t>MBR Technical Installation</a:t>
            </a:r>
            <a:endParaRPr lang="de-DE" sz="1100" b="1">
              <a:ea typeface="Calibri"/>
              <a:cs typeface="Calibri"/>
            </a:endParaRPr>
          </a:p>
        </p:txBody>
      </p:sp>
      <p:sp>
        <p:nvSpPr>
          <p:cNvPr id="7" name="TF Biobecken">
            <a:extLst>
              <a:ext uri="{FF2B5EF4-FFF2-40B4-BE49-F238E27FC236}">
                <a16:creationId xmlns:a16="http://schemas.microsoft.com/office/drawing/2014/main" id="{4702CB79-286A-5BB1-05E7-62E077F08483}"/>
              </a:ext>
            </a:extLst>
          </p:cNvPr>
          <p:cNvSpPr txBox="1"/>
          <p:nvPr/>
        </p:nvSpPr>
        <p:spPr>
          <a:xfrm>
            <a:off x="5776488" y="4551700"/>
            <a:ext cx="2792202" cy="261610"/>
          </a:xfrm>
          <a:prstGeom prst="rect">
            <a:avLst/>
          </a:prstGeom>
          <a:noFill/>
        </p:spPr>
        <p:txBody>
          <a:bodyPr wrap="square" lIns="91440" tIns="45720" rIns="91440" bIns="45720" rtlCol="0" anchor="t">
            <a:spAutoFit/>
          </a:bodyPr>
          <a:lstStyle/>
          <a:p>
            <a:pPr algn="ctr"/>
            <a:r>
              <a:rPr lang="en-GB" sz="1100" b="1"/>
              <a:t>Aerated basin</a:t>
            </a:r>
            <a:endParaRPr lang="en-GB" sz="1100" b="1">
              <a:ea typeface="Calibri"/>
              <a:cs typeface="Calibri"/>
            </a:endParaRPr>
          </a:p>
        </p:txBody>
      </p:sp>
      <p:sp>
        <p:nvSpPr>
          <p:cNvPr id="8" name="Inhaltsplatzhalter 2">
            <a:extLst>
              <a:ext uri="{FF2B5EF4-FFF2-40B4-BE49-F238E27FC236}">
                <a16:creationId xmlns:a16="http://schemas.microsoft.com/office/drawing/2014/main" id="{2D32397F-5269-8C5C-DA3C-6EC1F9A92BA9}"/>
              </a:ext>
            </a:extLst>
          </p:cNvPr>
          <p:cNvSpPr txBox="1">
            <a:spLocks/>
          </p:cNvSpPr>
          <p:nvPr/>
        </p:nvSpPr>
        <p:spPr>
          <a:xfrm>
            <a:off x="886158" y="869052"/>
            <a:ext cx="4506927" cy="3811834"/>
          </a:xfrm>
          <a:prstGeom prst="rect">
            <a:avLst/>
          </a:prstGeom>
        </p:spPr>
        <p:txBody>
          <a:bodyPr lIns="91440" tIns="45720" rIns="91440" bIns="45720" anchor="t">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900"/>
              </a:spcBef>
            </a:pPr>
            <a:r>
              <a:rPr lang="en-AU" sz="1400"/>
              <a:t>Start-up in July 2019</a:t>
            </a:r>
            <a:endParaRPr lang="en-AU" sz="1400">
              <a:ea typeface="Calibri"/>
              <a:cs typeface="Calibri"/>
            </a:endParaRPr>
          </a:p>
          <a:p>
            <a:pPr>
              <a:spcBef>
                <a:spcPts val="900"/>
              </a:spcBef>
            </a:pPr>
            <a:r>
              <a:rPr lang="en-AU" sz="1400"/>
              <a:t>Regulatory compliant</a:t>
            </a:r>
            <a:endParaRPr lang="en-AU" sz="1400">
              <a:ea typeface="Calibri"/>
              <a:cs typeface="Calibri"/>
            </a:endParaRPr>
          </a:p>
          <a:p>
            <a:pPr>
              <a:spcBef>
                <a:spcPts val="900"/>
              </a:spcBef>
            </a:pPr>
            <a:r>
              <a:rPr lang="en-AU" sz="1400"/>
              <a:t>Quick outline</a:t>
            </a:r>
            <a:endParaRPr lang="en-AU" sz="1400">
              <a:ea typeface="Calibri"/>
              <a:cs typeface="Calibri"/>
            </a:endParaRPr>
          </a:p>
          <a:p>
            <a:pPr lvl="1">
              <a:tabLst>
                <a:tab pos="1949054" algn="l"/>
              </a:tabLst>
            </a:pPr>
            <a:r>
              <a:rPr lang="en-AU" sz="1400"/>
              <a:t>40' operating container</a:t>
            </a:r>
            <a:endParaRPr lang="en-AU" sz="1400">
              <a:ea typeface="Calibri"/>
              <a:cs typeface="Calibri"/>
            </a:endParaRPr>
          </a:p>
          <a:p>
            <a:pPr lvl="1">
              <a:tabLst>
                <a:tab pos="1949054" algn="l"/>
              </a:tabLst>
            </a:pPr>
            <a:r>
              <a:rPr lang="en-AU" sz="1400"/>
              <a:t>Membrane module 800 m²</a:t>
            </a:r>
            <a:br>
              <a:rPr lang="en-AU" sz="1400"/>
            </a:br>
            <a:r>
              <a:rPr lang="en-AU" sz="1400"/>
              <a:t>Membrane type: hollow fibre (submerse)</a:t>
            </a:r>
            <a:br>
              <a:rPr lang="en-AU" sz="1400"/>
            </a:br>
            <a:r>
              <a:rPr lang="en-AU" sz="1400"/>
              <a:t>Membrane material: PVDF</a:t>
            </a:r>
            <a:br>
              <a:rPr lang="en-AU" sz="1400"/>
            </a:br>
            <a:r>
              <a:rPr lang="en-AU" sz="1400"/>
              <a:t>Cut off: 50 nm</a:t>
            </a:r>
            <a:endParaRPr lang="en-AU" sz="1400">
              <a:ea typeface="Calibri"/>
              <a:cs typeface="Calibri"/>
            </a:endParaRPr>
          </a:p>
          <a:p>
            <a:pPr lvl="1">
              <a:tabLst>
                <a:tab pos="1949054" algn="l"/>
              </a:tabLst>
            </a:pPr>
            <a:r>
              <a:rPr lang="en-AU" sz="1400"/>
              <a:t>MBR-volume 80 m³</a:t>
            </a:r>
            <a:endParaRPr lang="en-AU" sz="1400">
              <a:ea typeface="Calibri"/>
              <a:cs typeface="Calibri"/>
            </a:endParaRPr>
          </a:p>
          <a:p>
            <a:pPr lvl="1">
              <a:tabLst>
                <a:tab pos="1949054" algn="l"/>
              </a:tabLst>
            </a:pPr>
            <a:r>
              <a:rPr lang="en-AU" sz="1400"/>
              <a:t>Aeration: 190 Nm³/h</a:t>
            </a:r>
            <a:endParaRPr lang="en-AU" sz="1400">
              <a:ea typeface="Calibri"/>
              <a:cs typeface="Calibri"/>
            </a:endParaRPr>
          </a:p>
          <a:p>
            <a:pPr lvl="1">
              <a:tabLst>
                <a:tab pos="1949054" algn="l"/>
              </a:tabLst>
            </a:pPr>
            <a:r>
              <a:rPr lang="en-AU" sz="1400" b="1"/>
              <a:t>Water throughput &lt; 16 m³/h</a:t>
            </a:r>
            <a:endParaRPr lang="en-AU" sz="1400">
              <a:ea typeface="Calibri"/>
              <a:cs typeface="Calibri"/>
            </a:endParaRPr>
          </a:p>
          <a:p>
            <a:pPr>
              <a:spcBef>
                <a:spcPts val="900"/>
              </a:spcBef>
              <a:tabLst>
                <a:tab pos="1683544" algn="l"/>
              </a:tabLst>
            </a:pPr>
            <a:r>
              <a:rPr lang="en-AU" sz="1400"/>
              <a:t>Storage basin is emptied &lt; 48 h</a:t>
            </a:r>
            <a:endParaRPr lang="en-AU" sz="1400">
              <a:ea typeface="Calibri"/>
              <a:cs typeface="Calibri"/>
            </a:endParaRPr>
          </a:p>
          <a:p>
            <a:pPr lvl="1">
              <a:spcBef>
                <a:spcPts val="900"/>
              </a:spcBef>
              <a:tabLst>
                <a:tab pos="1683544" algn="l"/>
              </a:tabLst>
            </a:pPr>
            <a:r>
              <a:rPr lang="en-AU" sz="1400"/>
              <a:t>Throughput = f(storage level)</a:t>
            </a:r>
            <a:endParaRPr lang="en-AU" sz="1400">
              <a:ea typeface="Calibri"/>
              <a:cs typeface="Calibri"/>
            </a:endParaRPr>
          </a:p>
        </p:txBody>
      </p:sp>
      <p:sp>
        <p:nvSpPr>
          <p:cNvPr id="9" name="Textfeld 8">
            <a:extLst>
              <a:ext uri="{FF2B5EF4-FFF2-40B4-BE49-F238E27FC236}">
                <a16:creationId xmlns:a16="http://schemas.microsoft.com/office/drawing/2014/main" id="{F961321C-254E-B018-67D7-E6253A27EC21}"/>
              </a:ext>
            </a:extLst>
          </p:cNvPr>
          <p:cNvSpPr txBox="1"/>
          <p:nvPr/>
        </p:nvSpPr>
        <p:spPr>
          <a:xfrm rot="16200000">
            <a:off x="-2091705" y="2269570"/>
            <a:ext cx="4572000" cy="246221"/>
          </a:xfrm>
          <a:prstGeom prst="rect">
            <a:avLst/>
          </a:prstGeom>
          <a:noFill/>
        </p:spPr>
        <p:txBody>
          <a:bodyPr wrap="square">
            <a:spAutoFit/>
          </a:bodyPr>
          <a:lstStyle/>
          <a:p>
            <a:pPr indent="449580" algn="r"/>
            <a:r>
              <a:rPr lang="en-US" sz="1000" b="1">
                <a:solidFill>
                  <a:schemeClr val="bg1">
                    <a:lumMod val="75000"/>
                  </a:schemeClr>
                </a:solidFill>
                <a:effectLst/>
                <a:latin typeface="Corbel" panose="020B0503020204020204" pitchFamily="34" charset="0"/>
                <a:ea typeface="Calibri" panose="020F0502020204030204" pitchFamily="34" charset="0"/>
              </a:rPr>
              <a:t>REFERENCES for MBR – water Treatment  | IV</a:t>
            </a:r>
            <a:endParaRPr lang="de-DE" sz="1000" b="1">
              <a:solidFill>
                <a:schemeClr val="bg1">
                  <a:lumMod val="75000"/>
                </a:schemeClr>
              </a:solidFill>
              <a:effectLst/>
              <a:latin typeface="Corbel" panose="020B0503020204020204" pitchFamily="34" charset="0"/>
              <a:ea typeface="Calibri" panose="020F0502020204030204" pitchFamily="34" charset="0"/>
            </a:endParaRPr>
          </a:p>
        </p:txBody>
      </p:sp>
    </p:spTree>
    <p:extLst>
      <p:ext uri="{BB962C8B-B14F-4D97-AF65-F5344CB8AC3E}">
        <p14:creationId xmlns:p14="http://schemas.microsoft.com/office/powerpoint/2010/main" val="17063048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a:extLst>
              <a:ext uri="{FF2B5EF4-FFF2-40B4-BE49-F238E27FC236}">
                <a16:creationId xmlns:a16="http://schemas.microsoft.com/office/drawing/2014/main" id="{355BA7B8-17B0-E118-24A4-7E0CF261D212}"/>
              </a:ext>
            </a:extLst>
          </p:cNvPr>
          <p:cNvSpPr/>
          <p:nvPr/>
        </p:nvSpPr>
        <p:spPr>
          <a:xfrm>
            <a:off x="762000" y="309563"/>
            <a:ext cx="7806690" cy="552450"/>
          </a:xfrm>
          <a:prstGeom prst="rect">
            <a:avLst/>
          </a:prstGeom>
          <a:noFill/>
          <a:ln/>
        </p:spPr>
        <p:txBody>
          <a:bodyPr wrap="square" rtlCol="0" anchor="ctr"/>
          <a:lstStyle/>
          <a:p>
            <a:pPr marL="0" indent="0" algn="l">
              <a:buNone/>
            </a:pPr>
            <a:endParaRPr lang="en-US" sz="2660" b="1">
              <a:solidFill>
                <a:srgbClr val="0043E6"/>
              </a:solidFill>
              <a:latin typeface="Noto Sans SC" pitchFamily="34" charset="0"/>
              <a:ea typeface="Noto Sans SC" pitchFamily="34" charset="-122"/>
              <a:cs typeface="Noto Sans SC" pitchFamily="34" charset="-120"/>
            </a:endParaRPr>
          </a:p>
        </p:txBody>
      </p:sp>
      <p:pic>
        <p:nvPicPr>
          <p:cNvPr id="3" name="Image 0" descr="https://assets.mindshow.fun/file/7200612/20240402123453_7gh5.png">
            <a:extLst>
              <a:ext uri="{FF2B5EF4-FFF2-40B4-BE49-F238E27FC236}">
                <a16:creationId xmlns:a16="http://schemas.microsoft.com/office/drawing/2014/main" id="{AC7723C2-A25E-6FE7-4A81-EA360570EC7E}"/>
              </a:ext>
            </a:extLst>
          </p:cNvPr>
          <p:cNvPicPr>
            <a:picLocks noChangeAspect="1"/>
          </p:cNvPicPr>
          <p:nvPr/>
        </p:nvPicPr>
        <p:blipFill>
          <a:blip r:embed="rId2"/>
          <a:stretch>
            <a:fillRect/>
          </a:stretch>
        </p:blipFill>
        <p:spPr>
          <a:xfrm>
            <a:off x="7734300" y="257175"/>
            <a:ext cx="952500" cy="257175"/>
          </a:xfrm>
          <a:prstGeom prst="rect">
            <a:avLst/>
          </a:prstGeom>
        </p:spPr>
      </p:pic>
      <p:pic>
        <p:nvPicPr>
          <p:cNvPr id="5" name="图片 4">
            <a:extLst>
              <a:ext uri="{FF2B5EF4-FFF2-40B4-BE49-F238E27FC236}">
                <a16:creationId xmlns:a16="http://schemas.microsoft.com/office/drawing/2014/main" id="{964C8E8A-38C2-3992-DB18-DD2F44C55304}"/>
              </a:ext>
            </a:extLst>
          </p:cNvPr>
          <p:cNvPicPr>
            <a:picLocks noChangeAspect="1"/>
          </p:cNvPicPr>
          <p:nvPr/>
        </p:nvPicPr>
        <p:blipFill>
          <a:blip r:embed="rId3"/>
          <a:stretch>
            <a:fillRect/>
          </a:stretch>
        </p:blipFill>
        <p:spPr>
          <a:xfrm>
            <a:off x="397688" y="0"/>
            <a:ext cx="3382924" cy="5143500"/>
          </a:xfrm>
          <a:prstGeom prst="rect">
            <a:avLst/>
          </a:prstGeom>
        </p:spPr>
      </p:pic>
      <p:pic>
        <p:nvPicPr>
          <p:cNvPr id="6" name="图片 5" descr="河边的轨道上&#10;&#10;中度可信度描述已自动生成">
            <a:extLst>
              <a:ext uri="{FF2B5EF4-FFF2-40B4-BE49-F238E27FC236}">
                <a16:creationId xmlns:a16="http://schemas.microsoft.com/office/drawing/2014/main" id="{61379101-B767-7024-0108-5C7CE5FA38D8}"/>
              </a:ext>
            </a:extLst>
          </p:cNvPr>
          <p:cNvPicPr>
            <a:picLocks noChangeAspect="1"/>
          </p:cNvPicPr>
          <p:nvPr/>
        </p:nvPicPr>
        <p:blipFill>
          <a:blip r:embed="rId4"/>
          <a:stretch>
            <a:fillRect/>
          </a:stretch>
        </p:blipFill>
        <p:spPr>
          <a:xfrm>
            <a:off x="3962583" y="1715841"/>
            <a:ext cx="5051531" cy="2886249"/>
          </a:xfrm>
          <a:prstGeom prst="rect">
            <a:avLst/>
          </a:prstGeom>
        </p:spPr>
      </p:pic>
      <p:sp>
        <p:nvSpPr>
          <p:cNvPr id="7" name="Text 0">
            <a:extLst>
              <a:ext uri="{FF2B5EF4-FFF2-40B4-BE49-F238E27FC236}">
                <a16:creationId xmlns:a16="http://schemas.microsoft.com/office/drawing/2014/main" id="{9F4182DE-C976-AC5F-1C28-9985610A6FA8}"/>
              </a:ext>
            </a:extLst>
          </p:cNvPr>
          <p:cNvSpPr/>
          <p:nvPr/>
        </p:nvSpPr>
        <p:spPr>
          <a:xfrm>
            <a:off x="3858492" y="500503"/>
            <a:ext cx="3976255" cy="500063"/>
          </a:xfrm>
          <a:prstGeom prst="rect">
            <a:avLst/>
          </a:prstGeom>
          <a:noFill/>
          <a:ln/>
        </p:spPr>
        <p:txBody>
          <a:bodyPr wrap="square" lIns="91440" tIns="45720" rIns="91440" bIns="45720" rtlCol="0" anchor="t"/>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uFillTx/>
                <a:latin typeface="Calibri"/>
                <a:ea typeface="Calibri"/>
                <a:cs typeface="Arial"/>
              </a:rPr>
              <a:t>Membrane module in the bioreactor basin before filling</a:t>
            </a:r>
          </a:p>
        </p:txBody>
      </p:sp>
      <p:sp>
        <p:nvSpPr>
          <p:cNvPr id="8" name="文本框 7">
            <a:extLst>
              <a:ext uri="{FF2B5EF4-FFF2-40B4-BE49-F238E27FC236}">
                <a16:creationId xmlns:a16="http://schemas.microsoft.com/office/drawing/2014/main" id="{F3D524EA-362C-F39D-0DFB-036304D6D32C}"/>
              </a:ext>
            </a:extLst>
          </p:cNvPr>
          <p:cNvSpPr txBox="1"/>
          <p:nvPr/>
        </p:nvSpPr>
        <p:spPr>
          <a:xfrm>
            <a:off x="4665345" y="4602090"/>
            <a:ext cx="4575462" cy="369332"/>
          </a:xfrm>
          <a:prstGeom prst="rect">
            <a:avLst/>
          </a:prstGeom>
          <a:noFill/>
        </p:spPr>
        <p:txBody>
          <a:bodyPr wrap="square" lIns="91440" tIns="45720" rIns="91440" bIns="45720" anchor="t">
            <a:sp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1800" b="0" i="0" u="none" strike="noStrike" kern="1200" cap="none" spc="0" baseline="0">
                <a:uFillTx/>
                <a:latin typeface="Calibri"/>
                <a:ea typeface="Calibri"/>
                <a:cs typeface="Arial"/>
              </a:rPr>
              <a:t>Membrane </a:t>
            </a:r>
            <a:r>
              <a:rPr lang="it-IT" sz="1800" b="0" i="0" u="none" strike="noStrike" kern="1200" cap="none" spc="0" baseline="0" err="1">
                <a:uFillTx/>
                <a:latin typeface="Calibri"/>
                <a:ea typeface="Calibri"/>
                <a:cs typeface="Arial"/>
              </a:rPr>
              <a:t>bioreactor</a:t>
            </a:r>
            <a:r>
              <a:rPr lang="it-IT" sz="1800" b="0" i="0" u="none" strike="noStrike" kern="1200" cap="none" spc="0" baseline="0">
                <a:uFillTx/>
                <a:latin typeface="Calibri"/>
                <a:ea typeface="Calibri"/>
                <a:cs typeface="Arial"/>
              </a:rPr>
              <a:t> </a:t>
            </a:r>
            <a:r>
              <a:rPr lang="it-IT" sz="1800" b="0" i="0" u="none" strike="noStrike" kern="1200" cap="none" spc="0" baseline="0" err="1">
                <a:uFillTx/>
                <a:latin typeface="Calibri"/>
                <a:ea typeface="Calibri"/>
                <a:cs typeface="Arial"/>
              </a:rPr>
              <a:t>basin</a:t>
            </a:r>
            <a:r>
              <a:rPr lang="it-IT" sz="1800" b="0" i="0" u="none" strike="noStrike" kern="1200" cap="none" spc="0" baseline="0">
                <a:uFillTx/>
                <a:latin typeface="Calibri"/>
                <a:ea typeface="Calibri"/>
                <a:cs typeface="Arial"/>
              </a:rPr>
              <a:t> in </a:t>
            </a:r>
            <a:r>
              <a:rPr lang="it-IT" sz="1800" b="0" i="0" u="none" strike="noStrike" kern="1200" cap="none" spc="0" baseline="0" err="1">
                <a:uFillTx/>
                <a:latin typeface="Calibri"/>
                <a:ea typeface="Calibri"/>
                <a:cs typeface="Arial"/>
              </a:rPr>
              <a:t>function</a:t>
            </a:r>
            <a:endParaRPr lang="it-IT" sz="1800" b="0" i="0" u="none" strike="noStrike" kern="1200" cap="none" spc="0" baseline="0">
              <a:uFillTx/>
              <a:latin typeface="Calibri"/>
              <a:ea typeface="Calibri"/>
              <a:cs typeface="Arial"/>
            </a:endParaRPr>
          </a:p>
        </p:txBody>
      </p:sp>
      <p:sp>
        <p:nvSpPr>
          <p:cNvPr id="4" name="Textfeld 3">
            <a:extLst>
              <a:ext uri="{FF2B5EF4-FFF2-40B4-BE49-F238E27FC236}">
                <a16:creationId xmlns:a16="http://schemas.microsoft.com/office/drawing/2014/main" id="{41DC4F75-3804-7D33-C848-89733BEC01EE}"/>
              </a:ext>
            </a:extLst>
          </p:cNvPr>
          <p:cNvSpPr txBox="1"/>
          <p:nvPr/>
        </p:nvSpPr>
        <p:spPr>
          <a:xfrm rot="16200000">
            <a:off x="-2091705" y="2269570"/>
            <a:ext cx="4572000" cy="246221"/>
          </a:xfrm>
          <a:prstGeom prst="rect">
            <a:avLst/>
          </a:prstGeom>
          <a:noFill/>
        </p:spPr>
        <p:txBody>
          <a:bodyPr wrap="square">
            <a:spAutoFit/>
          </a:bodyPr>
          <a:lstStyle/>
          <a:p>
            <a:pPr indent="449580" algn="r"/>
            <a:r>
              <a:rPr lang="en-US" sz="1000" b="1">
                <a:solidFill>
                  <a:schemeClr val="bg1">
                    <a:lumMod val="75000"/>
                  </a:schemeClr>
                </a:solidFill>
                <a:effectLst/>
                <a:latin typeface="Corbel" panose="020B0503020204020204" pitchFamily="34" charset="0"/>
                <a:ea typeface="Calibri" panose="020F0502020204030204" pitchFamily="34" charset="0"/>
              </a:rPr>
              <a:t>MBR – water Treatment  | IV</a:t>
            </a:r>
            <a:endParaRPr lang="de-DE" sz="1000" b="1">
              <a:solidFill>
                <a:schemeClr val="bg1">
                  <a:lumMod val="75000"/>
                </a:schemeClr>
              </a:solidFill>
              <a:effectLst/>
              <a:latin typeface="Corbel" panose="020B0503020204020204" pitchFamily="34" charset="0"/>
              <a:ea typeface="Calibri" panose="020F0502020204030204" pitchFamily="34" charset="0"/>
            </a:endParaRPr>
          </a:p>
        </p:txBody>
      </p:sp>
    </p:spTree>
    <p:extLst>
      <p:ext uri="{BB962C8B-B14F-4D97-AF65-F5344CB8AC3E}">
        <p14:creationId xmlns:p14="http://schemas.microsoft.com/office/powerpoint/2010/main" val="38626474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a:extLst>
              <a:ext uri="{FF2B5EF4-FFF2-40B4-BE49-F238E27FC236}">
                <a16:creationId xmlns:a16="http://schemas.microsoft.com/office/drawing/2014/main" id="{355BA7B8-17B0-E118-24A4-7E0CF261D212}"/>
              </a:ext>
            </a:extLst>
          </p:cNvPr>
          <p:cNvSpPr/>
          <p:nvPr/>
        </p:nvSpPr>
        <p:spPr>
          <a:xfrm>
            <a:off x="762000" y="309563"/>
            <a:ext cx="7806690" cy="552450"/>
          </a:xfrm>
          <a:prstGeom prst="rect">
            <a:avLst/>
          </a:prstGeom>
          <a:noFill/>
          <a:ln/>
        </p:spPr>
        <p:txBody>
          <a:bodyPr wrap="square" lIns="91440" tIns="45720" rIns="91440" bIns="45720" rtlCol="0" anchor="ctr"/>
          <a:lstStyle/>
          <a:p>
            <a:pPr marL="0" indent="0" algn="l">
              <a:buNone/>
            </a:pPr>
            <a:r>
              <a:rPr lang="en-US" sz="2650" b="1">
                <a:solidFill>
                  <a:srgbClr val="0043E6"/>
                </a:solidFill>
                <a:latin typeface="Calibri"/>
                <a:ea typeface="Noto Sans SC"/>
                <a:cs typeface="Noto Sans SC" pitchFamily="34" charset="-120"/>
              </a:rPr>
              <a:t>COD degradation -</a:t>
            </a:r>
            <a:r>
              <a:rPr lang="en-US" sz="1600" b="1">
                <a:solidFill>
                  <a:srgbClr val="0043E6"/>
                </a:solidFill>
                <a:latin typeface="Calibri"/>
                <a:ea typeface="Noto Sans SC"/>
              </a:rPr>
              <a:t> MBR system for surface water treatment</a:t>
            </a:r>
            <a:endParaRPr lang="en-US" sz="1600" b="1">
              <a:solidFill>
                <a:srgbClr val="0043E6"/>
              </a:solidFill>
              <a:latin typeface="Calibri"/>
              <a:ea typeface="Noto Sans SC"/>
              <a:cs typeface="Calibri"/>
            </a:endParaRPr>
          </a:p>
        </p:txBody>
      </p:sp>
      <p:pic>
        <p:nvPicPr>
          <p:cNvPr id="3" name="Image 0" descr="https://assets.mindshow.fun/file/7200612/20240402123453_7gh5.png">
            <a:extLst>
              <a:ext uri="{FF2B5EF4-FFF2-40B4-BE49-F238E27FC236}">
                <a16:creationId xmlns:a16="http://schemas.microsoft.com/office/drawing/2014/main" id="{AC7723C2-A25E-6FE7-4A81-EA360570EC7E}"/>
              </a:ext>
            </a:extLst>
          </p:cNvPr>
          <p:cNvPicPr>
            <a:picLocks noChangeAspect="1"/>
          </p:cNvPicPr>
          <p:nvPr/>
        </p:nvPicPr>
        <p:blipFill>
          <a:blip r:embed="rId3"/>
          <a:stretch>
            <a:fillRect/>
          </a:stretch>
        </p:blipFill>
        <p:spPr>
          <a:xfrm>
            <a:off x="7734300" y="257175"/>
            <a:ext cx="952500" cy="257175"/>
          </a:xfrm>
          <a:prstGeom prst="rect">
            <a:avLst/>
          </a:prstGeom>
        </p:spPr>
      </p:pic>
      <p:pic>
        <p:nvPicPr>
          <p:cNvPr id="4" name="图片 3" descr="图表, 折线图&#10;&#10;描述已自动生成">
            <a:extLst>
              <a:ext uri="{FF2B5EF4-FFF2-40B4-BE49-F238E27FC236}">
                <a16:creationId xmlns:a16="http://schemas.microsoft.com/office/drawing/2014/main" id="{70632954-5FA1-625B-9677-6724F83C43C6}"/>
              </a:ext>
            </a:extLst>
          </p:cNvPr>
          <p:cNvPicPr>
            <a:picLocks noChangeAspect="1"/>
          </p:cNvPicPr>
          <p:nvPr/>
        </p:nvPicPr>
        <p:blipFill rotWithShape="1">
          <a:blip r:embed="rId4"/>
          <a:srcRect t="8927"/>
          <a:stretch/>
        </p:blipFill>
        <p:spPr>
          <a:xfrm>
            <a:off x="612886" y="1212850"/>
            <a:ext cx="7955804" cy="3568700"/>
          </a:xfrm>
          <a:prstGeom prst="rect">
            <a:avLst/>
          </a:prstGeom>
        </p:spPr>
      </p:pic>
      <p:sp>
        <p:nvSpPr>
          <p:cNvPr id="5" name="Textfeld 4">
            <a:extLst>
              <a:ext uri="{FF2B5EF4-FFF2-40B4-BE49-F238E27FC236}">
                <a16:creationId xmlns:a16="http://schemas.microsoft.com/office/drawing/2014/main" id="{CB2A1366-3625-A953-071B-D5904206A118}"/>
              </a:ext>
            </a:extLst>
          </p:cNvPr>
          <p:cNvSpPr txBox="1"/>
          <p:nvPr/>
        </p:nvSpPr>
        <p:spPr>
          <a:xfrm rot="16200000">
            <a:off x="-2091705" y="2269570"/>
            <a:ext cx="4572000" cy="246221"/>
          </a:xfrm>
          <a:prstGeom prst="rect">
            <a:avLst/>
          </a:prstGeom>
          <a:noFill/>
        </p:spPr>
        <p:txBody>
          <a:bodyPr wrap="square">
            <a:spAutoFit/>
          </a:bodyPr>
          <a:lstStyle/>
          <a:p>
            <a:pPr indent="449580" algn="r"/>
            <a:r>
              <a:rPr lang="en-US" sz="1000" b="1">
                <a:solidFill>
                  <a:schemeClr val="bg1">
                    <a:lumMod val="75000"/>
                  </a:schemeClr>
                </a:solidFill>
                <a:effectLst/>
                <a:latin typeface="Corbel" panose="020B0503020204020204" pitchFamily="34" charset="0"/>
                <a:ea typeface="Calibri" panose="020F0502020204030204" pitchFamily="34" charset="0"/>
              </a:rPr>
              <a:t>MBR – water Treatment  | IV</a:t>
            </a:r>
            <a:endParaRPr lang="de-DE" sz="1000" b="1">
              <a:solidFill>
                <a:schemeClr val="bg1">
                  <a:lumMod val="75000"/>
                </a:schemeClr>
              </a:solidFill>
              <a:effectLst/>
              <a:latin typeface="Corbel" panose="020B0503020204020204" pitchFamily="34" charset="0"/>
              <a:ea typeface="Calibri" panose="020F0502020204030204" pitchFamily="34" charset="0"/>
            </a:endParaRPr>
          </a:p>
        </p:txBody>
      </p:sp>
    </p:spTree>
    <p:extLst>
      <p:ext uri="{BB962C8B-B14F-4D97-AF65-F5344CB8AC3E}">
        <p14:creationId xmlns:p14="http://schemas.microsoft.com/office/powerpoint/2010/main" val="11102949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0">
            <a:extLst>
              <a:ext uri="{FF2B5EF4-FFF2-40B4-BE49-F238E27FC236}">
                <a16:creationId xmlns:a16="http://schemas.microsoft.com/office/drawing/2014/main" id="{355BA7B8-17B0-E118-24A4-7E0CF261D212}"/>
              </a:ext>
            </a:extLst>
          </p:cNvPr>
          <p:cNvSpPr/>
          <p:nvPr/>
        </p:nvSpPr>
        <p:spPr>
          <a:xfrm>
            <a:off x="762000" y="309563"/>
            <a:ext cx="7806690" cy="552450"/>
          </a:xfrm>
          <a:prstGeom prst="rect">
            <a:avLst/>
          </a:prstGeom>
          <a:noFill/>
          <a:ln/>
        </p:spPr>
        <p:txBody>
          <a:bodyPr wrap="square" lIns="91440" tIns="45720" rIns="91440" bIns="45720" rtlCol="0" anchor="ctr"/>
          <a:lstStyle/>
          <a:p>
            <a:pPr marL="0" indent="0" algn="l">
              <a:buNone/>
            </a:pPr>
            <a:r>
              <a:rPr lang="en-US" sz="2650" b="1">
                <a:solidFill>
                  <a:srgbClr val="0043E6"/>
                </a:solidFill>
                <a:latin typeface="Calibri"/>
                <a:ea typeface="Noto Sans SC"/>
                <a:cs typeface="Noto Sans SC" pitchFamily="34" charset="-120"/>
              </a:rPr>
              <a:t>Use Case: </a:t>
            </a:r>
            <a:r>
              <a:rPr lang="en-US" sz="1600" b="1">
                <a:latin typeface="Calibri"/>
                <a:ea typeface="Noto Sans SC"/>
                <a:cs typeface="Noto Sans SC" pitchFamily="34" charset="-120"/>
              </a:rPr>
              <a:t>MBR for liquid wastes</a:t>
            </a:r>
          </a:p>
        </p:txBody>
      </p:sp>
      <p:pic>
        <p:nvPicPr>
          <p:cNvPr id="3" name="Image 0" descr="https://assets.mindshow.fun/file/7200612/20240402123453_7gh5.png">
            <a:extLst>
              <a:ext uri="{FF2B5EF4-FFF2-40B4-BE49-F238E27FC236}">
                <a16:creationId xmlns:a16="http://schemas.microsoft.com/office/drawing/2014/main" id="{AC7723C2-A25E-6FE7-4A81-EA360570EC7E}"/>
              </a:ext>
            </a:extLst>
          </p:cNvPr>
          <p:cNvPicPr>
            <a:picLocks noChangeAspect="1"/>
          </p:cNvPicPr>
          <p:nvPr/>
        </p:nvPicPr>
        <p:blipFill>
          <a:blip r:embed="rId2"/>
          <a:stretch>
            <a:fillRect/>
          </a:stretch>
        </p:blipFill>
        <p:spPr>
          <a:xfrm>
            <a:off x="7734300" y="257175"/>
            <a:ext cx="952500" cy="257175"/>
          </a:xfrm>
          <a:prstGeom prst="rect">
            <a:avLst/>
          </a:prstGeom>
        </p:spPr>
      </p:pic>
      <p:graphicFrame>
        <p:nvGraphicFramePr>
          <p:cNvPr id="4" name="Inhaltsplatzhalter 3">
            <a:extLst>
              <a:ext uri="{FF2B5EF4-FFF2-40B4-BE49-F238E27FC236}">
                <a16:creationId xmlns:a16="http://schemas.microsoft.com/office/drawing/2014/main" id="{A28CFF3B-A164-220A-CE8F-1F43CCECB593}"/>
              </a:ext>
            </a:extLst>
          </p:cNvPr>
          <p:cNvGraphicFramePr>
            <a:graphicFrameLocks/>
          </p:cNvGraphicFramePr>
          <p:nvPr>
            <p:extLst>
              <p:ext uri="{D42A27DB-BD31-4B8C-83A1-F6EECF244321}">
                <p14:modId xmlns:p14="http://schemas.microsoft.com/office/powerpoint/2010/main" val="2116703934"/>
              </p:ext>
            </p:extLst>
          </p:nvPr>
        </p:nvGraphicFramePr>
        <p:xfrm>
          <a:off x="762000" y="1130755"/>
          <a:ext cx="7886700" cy="3596640"/>
        </p:xfrm>
        <a:graphic>
          <a:graphicData uri="http://schemas.openxmlformats.org/drawingml/2006/table">
            <a:tbl>
              <a:tblPr firstRow="1" bandRow="1">
                <a:tableStyleId>{5C22544A-7EE6-4342-B048-85BDC9FD1C3A}</a:tableStyleId>
              </a:tblPr>
              <a:tblGrid>
                <a:gridCol w="1025979">
                  <a:extLst>
                    <a:ext uri="{9D8B030D-6E8A-4147-A177-3AD203B41FA5}">
                      <a16:colId xmlns:a16="http://schemas.microsoft.com/office/drawing/2014/main" val="1566830028"/>
                    </a:ext>
                  </a:extLst>
                </a:gridCol>
                <a:gridCol w="6860721">
                  <a:extLst>
                    <a:ext uri="{9D8B030D-6E8A-4147-A177-3AD203B41FA5}">
                      <a16:colId xmlns:a16="http://schemas.microsoft.com/office/drawing/2014/main" val="3261040012"/>
                    </a:ext>
                  </a:extLst>
                </a:gridCol>
              </a:tblGrid>
              <a:tr h="370840">
                <a:tc>
                  <a:txBody>
                    <a:bodyPr/>
                    <a:lstStyle/>
                    <a:p>
                      <a:pPr algn="l" rtl="0" fontAlgn="base"/>
                      <a:r>
                        <a:rPr lang="de-DE" sz="1000" b="0" i="0">
                          <a:solidFill>
                            <a:schemeClr val="bg1"/>
                          </a:solidFill>
                          <a:effectLst/>
                          <a:latin typeface="Calibri"/>
                        </a:rPr>
                        <a:t>CASE (Year): </a:t>
                      </a:r>
                      <a:endParaRPr lang="de-DE" b="0" i="0">
                        <a:solidFill>
                          <a:schemeClr val="bg1"/>
                        </a:solidFill>
                        <a:effectLst/>
                        <a:latin typeface="Calibri"/>
                      </a:endParaRPr>
                    </a:p>
                  </a:txBody>
                  <a:tcPr/>
                </a:tc>
                <a:tc>
                  <a:txBody>
                    <a:bodyPr/>
                    <a:lstStyle/>
                    <a:p>
                      <a:pPr algn="l" rtl="0" fontAlgn="base"/>
                      <a:r>
                        <a:rPr lang="en-US" sz="1600" b="1" i="0">
                          <a:solidFill>
                            <a:schemeClr val="bg1"/>
                          </a:solidFill>
                          <a:effectLst/>
                          <a:latin typeface="Calibri"/>
                        </a:rPr>
                        <a:t>Membrane Bio-Reactor plant for liquid waste treatment</a:t>
                      </a:r>
                      <a:endParaRPr lang="en-US" sz="3600" b="1" i="0">
                        <a:solidFill>
                          <a:schemeClr val="bg1"/>
                        </a:solidFill>
                        <a:effectLst/>
                        <a:latin typeface="Calibri"/>
                      </a:endParaRPr>
                    </a:p>
                    <a:p>
                      <a:pPr algn="l" rtl="0" fontAlgn="base"/>
                      <a:r>
                        <a:rPr lang="en-US" sz="1600" b="0" i="0">
                          <a:solidFill>
                            <a:schemeClr val="bg1"/>
                          </a:solidFill>
                          <a:effectLst/>
                          <a:latin typeface="Calibri"/>
                        </a:rPr>
                        <a:t>(2020) </a:t>
                      </a:r>
                      <a:endParaRPr lang="en-US" sz="3600" b="0" i="0">
                        <a:solidFill>
                          <a:schemeClr val="bg1"/>
                        </a:solidFill>
                        <a:effectLst/>
                        <a:latin typeface="Calibri"/>
                      </a:endParaRPr>
                    </a:p>
                  </a:txBody>
                  <a:tcPr/>
                </a:tc>
                <a:extLst>
                  <a:ext uri="{0D108BD9-81ED-4DB2-BD59-A6C34878D82A}">
                    <a16:rowId xmlns:a16="http://schemas.microsoft.com/office/drawing/2014/main" val="3842709400"/>
                  </a:ext>
                </a:extLst>
              </a:tr>
              <a:tr h="370840">
                <a:tc>
                  <a:txBody>
                    <a:bodyPr/>
                    <a:lstStyle/>
                    <a:p>
                      <a:pPr algn="l" rtl="0" fontAlgn="base"/>
                      <a:r>
                        <a:rPr lang="de-DE" sz="1100" b="0" i="0">
                          <a:effectLst/>
                          <a:latin typeface="Calibri"/>
                        </a:rPr>
                        <a:t>Advantages / Specialties </a:t>
                      </a:r>
                      <a:endParaRPr lang="de-DE" sz="2400" b="0" i="0">
                        <a:effectLst/>
                        <a:latin typeface="Calibri"/>
                      </a:endParaRPr>
                    </a:p>
                  </a:txBody>
                  <a:tcPr/>
                </a:tc>
                <a:tc>
                  <a:txBody>
                    <a:bodyPr/>
                    <a:lstStyle/>
                    <a:p>
                      <a:pPr marL="285750" indent="-285750" algn="l" rtl="0" fontAlgn="base">
                        <a:buFont typeface="Wingdings" panose="05000000000000000000" pitchFamily="2" charset="2"/>
                        <a:buChar char="§"/>
                      </a:pPr>
                      <a:r>
                        <a:rPr lang="en-US" sz="1600" b="0" i="0">
                          <a:effectLst/>
                          <a:latin typeface="Calibri"/>
                        </a:rPr>
                        <a:t>MBR plants cost-effectively and cost-efficiently during construction and operation</a:t>
                      </a:r>
                    </a:p>
                    <a:p>
                      <a:pPr marL="285750" indent="-285750" algn="l" rtl="0" fontAlgn="base">
                        <a:buFont typeface="Wingdings" panose="05000000000000000000" pitchFamily="2" charset="2"/>
                        <a:buChar char="§"/>
                      </a:pPr>
                      <a:r>
                        <a:rPr lang="en-US" sz="1600" b="0" i="0">
                          <a:effectLst/>
                          <a:latin typeface="Calibri"/>
                        </a:rPr>
                        <a:t>Service life of MBR systems &gt; 10 years</a:t>
                      </a:r>
                    </a:p>
                    <a:p>
                      <a:pPr marL="285750" indent="-285750" algn="l" rtl="0" fontAlgn="base">
                        <a:buFont typeface="Wingdings" panose="05000000000000000000" pitchFamily="2" charset="2"/>
                        <a:buChar char="§"/>
                      </a:pPr>
                      <a:r>
                        <a:rPr lang="en-US" sz="1600" b="0" i="0">
                          <a:effectLst/>
                          <a:latin typeface="Calibri"/>
                        </a:rPr>
                        <a:t>Space-saving: The space requirement 50% compared to conventional systems </a:t>
                      </a:r>
                    </a:p>
                    <a:p>
                      <a:pPr marL="285750" indent="-285750" algn="l" rtl="0" fontAlgn="base">
                        <a:buFont typeface="Wingdings" panose="05000000000000000000" pitchFamily="2" charset="2"/>
                        <a:buChar char="§"/>
                      </a:pPr>
                      <a:r>
                        <a:rPr lang="en-US" sz="1600" b="0" i="0">
                          <a:effectLst/>
                          <a:latin typeface="Calibri"/>
                        </a:rPr>
                        <a:t>Freely selectable sludge age </a:t>
                      </a:r>
                      <a:r>
                        <a:rPr lang="en-US" sz="1600" b="0" i="0">
                          <a:effectLst/>
                          <a:latin typeface="Calibri"/>
                          <a:sym typeface="Wingdings" panose="05000000000000000000" pitchFamily="2" charset="2"/>
                        </a:rPr>
                        <a:t></a:t>
                      </a:r>
                      <a:r>
                        <a:rPr lang="en-US" sz="1600" b="0" i="0">
                          <a:effectLst/>
                          <a:latin typeface="Calibri"/>
                        </a:rPr>
                        <a:t> high degrees of elimination (COD, N, P) </a:t>
                      </a:r>
                    </a:p>
                    <a:p>
                      <a:pPr marL="285750" indent="-285750" algn="l" rtl="0" fontAlgn="base">
                        <a:buFont typeface="Wingdings" panose="05000000000000000000" pitchFamily="2" charset="2"/>
                        <a:buChar char="§"/>
                      </a:pPr>
                      <a:r>
                        <a:rPr lang="en-US" sz="1600" b="0" i="0">
                          <a:effectLst/>
                          <a:latin typeface="Calibri"/>
                        </a:rPr>
                        <a:t>MBR filtrate is solids-free and biologically inactive </a:t>
                      </a:r>
                    </a:p>
                    <a:p>
                      <a:pPr marL="742950" marR="0" lvl="1" indent="-285750" algn="l" rtl="0" eaLnBrk="1" fontAlgn="base" latinLnBrk="0" hangingPunct="1">
                        <a:lnSpc>
                          <a:spcPct val="100000"/>
                        </a:lnSpc>
                        <a:spcBef>
                          <a:spcPts val="0"/>
                        </a:spcBef>
                        <a:spcAft>
                          <a:spcPts val="0"/>
                        </a:spcAft>
                        <a:buClrTx/>
                        <a:buSzTx/>
                        <a:buFont typeface="Wingdings" panose="05000000000000000000" pitchFamily="2" charset="2"/>
                        <a:buChar char="§"/>
                      </a:pPr>
                      <a:r>
                        <a:rPr lang="en-US" sz="1600" b="0" i="0">
                          <a:effectLst/>
                          <a:latin typeface="Calibri"/>
                        </a:rPr>
                        <a:t>Excellent effluent quality, water can be reused immediately </a:t>
                      </a:r>
                    </a:p>
                    <a:p>
                      <a:pPr marL="742950" lvl="1" indent="-285750" algn="l" rtl="0" fontAlgn="base">
                        <a:buFont typeface="Wingdings" panose="05000000000000000000" pitchFamily="2" charset="2"/>
                        <a:buChar char="§"/>
                      </a:pPr>
                      <a:r>
                        <a:rPr lang="en-US" sz="1600" b="0" i="0">
                          <a:effectLst/>
                          <a:latin typeface="Calibri"/>
                        </a:rPr>
                        <a:t>Enables direct discharge into receiving waters and reuse as process water </a:t>
                      </a:r>
                    </a:p>
                    <a:p>
                      <a:pPr marL="285750" indent="-285750" algn="l" rtl="0" fontAlgn="base">
                        <a:buFont typeface="Wingdings" panose="05000000000000000000" pitchFamily="2" charset="2"/>
                        <a:buChar char="§"/>
                      </a:pPr>
                      <a:r>
                        <a:rPr lang="en-US" sz="1600" b="0" i="0">
                          <a:effectLst/>
                          <a:latin typeface="Calibri"/>
                        </a:rPr>
                        <a:t>Reduces freshwater consumption, wastewater volume, chemical and energy consumption and protects the environment </a:t>
                      </a:r>
                    </a:p>
                  </a:txBody>
                  <a:tcPr/>
                </a:tc>
                <a:extLst>
                  <a:ext uri="{0D108BD9-81ED-4DB2-BD59-A6C34878D82A}">
                    <a16:rowId xmlns:a16="http://schemas.microsoft.com/office/drawing/2014/main" val="3381742785"/>
                  </a:ext>
                </a:extLst>
              </a:tr>
            </a:tbl>
          </a:graphicData>
        </a:graphic>
      </p:graphicFrame>
    </p:spTree>
    <p:extLst>
      <p:ext uri="{BB962C8B-B14F-4D97-AF65-F5344CB8AC3E}">
        <p14:creationId xmlns:p14="http://schemas.microsoft.com/office/powerpoint/2010/main" val="6483519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5" name="Image 1" descr="https://assets.mindshow.fun/file/7200612/20240314132835_75aa.jpg?x-oss-process=style/img">
            <a:extLst>
              <a:ext uri="{FF2B5EF4-FFF2-40B4-BE49-F238E27FC236}">
                <a16:creationId xmlns:a16="http://schemas.microsoft.com/office/drawing/2014/main" id="{E7AAA549-59FE-DBF8-E12F-189DB09932B8}"/>
              </a:ext>
            </a:extLst>
          </p:cNvPr>
          <p:cNvPicPr>
            <a:picLocks noChangeAspect="1"/>
          </p:cNvPicPr>
          <p:nvPr/>
        </p:nvPicPr>
        <p:blipFill rotWithShape="1">
          <a:blip r:embed="rId3"/>
          <a:srcRect l="1901" t="2007" r="2662" b="4523"/>
          <a:stretch/>
        </p:blipFill>
        <p:spPr>
          <a:xfrm>
            <a:off x="2689037" y="2137843"/>
            <a:ext cx="3887590" cy="1390272"/>
          </a:xfrm>
          <a:prstGeom prst="rect">
            <a:avLst/>
          </a:prstGeom>
        </p:spPr>
      </p:pic>
      <p:sp>
        <p:nvSpPr>
          <p:cNvPr id="2" name="Text 0"/>
          <p:cNvSpPr/>
          <p:nvPr/>
        </p:nvSpPr>
        <p:spPr>
          <a:xfrm>
            <a:off x="727881" y="232794"/>
            <a:ext cx="7806690" cy="552450"/>
          </a:xfrm>
          <a:prstGeom prst="rect">
            <a:avLst/>
          </a:prstGeom>
          <a:noFill/>
          <a:ln/>
        </p:spPr>
        <p:txBody>
          <a:bodyPr wrap="square" lIns="91440" tIns="45720" rIns="91440" bIns="45720" rtlCol="0" anchor="ctr"/>
          <a:lstStyle/>
          <a:p>
            <a:r>
              <a:rPr lang="en-US" sz="2650" b="1">
                <a:solidFill>
                  <a:srgbClr val="0043E6"/>
                </a:solidFill>
                <a:latin typeface="Calibri"/>
                <a:ea typeface="Noto Sans SC"/>
              </a:rPr>
              <a:t>General Information</a:t>
            </a:r>
          </a:p>
        </p:txBody>
      </p:sp>
      <p:sp>
        <p:nvSpPr>
          <p:cNvPr id="3" name="Text 1"/>
          <p:cNvSpPr/>
          <p:nvPr/>
        </p:nvSpPr>
        <p:spPr>
          <a:xfrm>
            <a:off x="982718" y="889979"/>
            <a:ext cx="7207995" cy="1185862"/>
          </a:xfrm>
          <a:prstGeom prst="rect">
            <a:avLst/>
          </a:prstGeom>
          <a:noFill/>
          <a:ln/>
        </p:spPr>
        <p:txBody>
          <a:bodyPr wrap="square" lIns="91440" tIns="45720" rIns="91440" bIns="45720" rtlCol="0" anchor="t"/>
          <a:lstStyle/>
          <a:p>
            <a:pPr algn="ctr" defTabSz="457200">
              <a:spcAft>
                <a:spcPts val="100"/>
              </a:spcAft>
              <a:defRPr sz="1800" b="0" i="0" u="none" strike="noStrike" kern="0" cap="none" spc="0" baseline="0">
                <a:solidFill>
                  <a:srgbClr val="000000"/>
                </a:solidFill>
                <a:uFillTx/>
              </a:defRPr>
            </a:pPr>
            <a:r>
              <a:rPr lang="en-US" sz="1200" b="1" i="0" u="none" strike="noStrike" kern="1200" cap="none" spc="0" baseline="0">
                <a:uFillTx/>
                <a:latin typeface="Calibri"/>
                <a:ea typeface="Calibri"/>
                <a:cs typeface="Calibri"/>
              </a:rPr>
              <a:t>ROTREAT </a:t>
            </a:r>
            <a:r>
              <a:rPr lang="en-US" sz="1200" b="1" i="0" u="none" strike="noStrike" kern="1200" cap="none" spc="0" baseline="0" err="1">
                <a:uFillTx/>
                <a:latin typeface="Calibri"/>
                <a:ea typeface="Calibri"/>
                <a:cs typeface="Calibri"/>
              </a:rPr>
              <a:t>Abwasserreinigung</a:t>
            </a:r>
            <a:r>
              <a:rPr lang="en-US" sz="1200" b="1" i="0" u="none" strike="noStrike" kern="1200" cap="none" spc="0" baseline="0">
                <a:uFillTx/>
                <a:latin typeface="Calibri"/>
                <a:ea typeface="Calibri"/>
                <a:cs typeface="Calibri"/>
              </a:rPr>
              <a:t> GmbH</a:t>
            </a:r>
            <a:r>
              <a:rPr lang="en-US" sz="1200" b="1">
                <a:latin typeface="Calibri"/>
                <a:ea typeface="Calibri"/>
                <a:cs typeface="Calibri"/>
              </a:rPr>
              <a:t> </a:t>
            </a:r>
            <a:r>
              <a:rPr lang="en-US" sz="1200" b="1" i="0" u="none" strike="noStrike" kern="1200" cap="none" spc="0" baseline="0">
                <a:uFillTx/>
                <a:latin typeface="Calibri"/>
                <a:ea typeface="Calibri"/>
                <a:cs typeface="Calibri"/>
              </a:rPr>
              <a:t> a </a:t>
            </a:r>
            <a:r>
              <a:rPr lang="en-US" sz="1200" b="1" i="0" u="none" strike="noStrike" kern="1200" cap="none" spc="0" baseline="0" err="1">
                <a:uFillTx/>
                <a:latin typeface="Calibri"/>
                <a:ea typeface="Calibri"/>
                <a:cs typeface="Calibri"/>
              </a:rPr>
              <a:t>Hydreatio</a:t>
            </a:r>
            <a:r>
              <a:rPr lang="en-US" sz="1200" b="1" i="0" u="none" strike="noStrike" kern="1200" cap="none" spc="0" baseline="0">
                <a:uFillTx/>
                <a:latin typeface="Calibri"/>
                <a:ea typeface="Calibri"/>
                <a:cs typeface="Calibri"/>
              </a:rPr>
              <a:t> company </a:t>
            </a:r>
            <a:r>
              <a:rPr lang="en-US" sz="1200" b="0" i="0" u="none" strike="noStrike" kern="1200" cap="none" spc="0" baseline="0">
                <a:uFillTx/>
                <a:latin typeface="Calibri"/>
                <a:ea typeface="Calibri"/>
                <a:cs typeface="Calibri"/>
              </a:rPr>
              <a:t>was founded </a:t>
            </a:r>
            <a:r>
              <a:rPr lang="en-US" sz="1200" b="1" i="0" u="none" strike="noStrike" kern="1200" cap="none" spc="0" baseline="0">
                <a:uFillTx/>
                <a:latin typeface="Calibri"/>
                <a:ea typeface="Calibri"/>
                <a:cs typeface="Calibri"/>
              </a:rPr>
              <a:t>in 1993 </a:t>
            </a:r>
            <a:r>
              <a:rPr lang="en-US" sz="1200" b="0" i="0" u="none" strike="noStrike" kern="1200" cap="none" spc="0" baseline="0">
                <a:uFillTx/>
                <a:latin typeface="Calibri"/>
                <a:ea typeface="Calibri"/>
                <a:cs typeface="Calibri"/>
              </a:rPr>
              <a:t>and concentrates on</a:t>
            </a:r>
            <a:r>
              <a:rPr lang="en-US" sz="1200">
                <a:latin typeface="Calibri"/>
                <a:ea typeface="Calibri"/>
                <a:cs typeface="Calibri"/>
              </a:rPr>
              <a:t> </a:t>
            </a:r>
            <a:endParaRPr lang="de-DE" kern="0">
              <a:latin typeface="Calibri"/>
              <a:ea typeface="Calibri"/>
              <a:cs typeface="Calibri"/>
            </a:endParaRPr>
          </a:p>
          <a:p>
            <a:pPr algn="ctr" defTabSz="457200">
              <a:spcAft>
                <a:spcPts val="100"/>
              </a:spcAft>
              <a:defRPr sz="1800" b="0" i="0" u="none" strike="noStrike" kern="0" cap="none" spc="0" baseline="0">
                <a:solidFill>
                  <a:srgbClr val="000000"/>
                </a:solidFill>
                <a:uFillTx/>
              </a:defRPr>
            </a:pPr>
            <a:r>
              <a:rPr lang="en-US" sz="1200" b="0" i="0" u="none" strike="noStrike" kern="1200" cap="none" spc="0" baseline="0">
                <a:uFillTx/>
                <a:latin typeface="Calibri"/>
                <a:ea typeface="Calibri"/>
                <a:cs typeface="Calibri"/>
              </a:rPr>
              <a:t>developing and producing membrane filtration plants.</a:t>
            </a:r>
            <a:endParaRPr lang="de-DE" kern="0">
              <a:latin typeface="Calibri"/>
              <a:ea typeface="Calibri"/>
              <a:cs typeface="Calibri"/>
            </a:endParaRPr>
          </a:p>
          <a:p>
            <a:pPr algn="ctr" defTabSz="457200">
              <a:spcAft>
                <a:spcPts val="100"/>
              </a:spcAft>
              <a:defRPr sz="1800" b="0" i="0" u="none" strike="noStrike" kern="0" cap="none" spc="0" baseline="0">
                <a:solidFill>
                  <a:srgbClr val="000000"/>
                </a:solidFill>
                <a:uFillTx/>
              </a:defRPr>
            </a:pPr>
            <a:r>
              <a:rPr lang="en-US" sz="1200" b="0" i="0" u="none" strike="noStrike" kern="1200" cap="none" spc="0" baseline="0">
                <a:uFillTx/>
                <a:latin typeface="Calibri"/>
                <a:ea typeface="Calibri"/>
                <a:cs typeface="Calibri"/>
              </a:rPr>
              <a:t>Beside the plant technology the patented </a:t>
            </a:r>
            <a:r>
              <a:rPr lang="en-US" sz="1200" b="1" i="0" u="none" strike="noStrike" kern="1200" cap="none" spc="0" baseline="0">
                <a:uFillTx/>
                <a:latin typeface="Calibri"/>
                <a:ea typeface="Calibri"/>
                <a:cs typeface="Calibri"/>
              </a:rPr>
              <a:t>RCDT</a:t>
            </a:r>
            <a:r>
              <a:rPr lang="en-US" sz="1200" b="0" i="0" u="none" strike="noStrike" kern="1200" cap="none" spc="0" baseline="0">
                <a:uFillTx/>
                <a:latin typeface="Calibri"/>
                <a:ea typeface="Calibri"/>
                <a:cs typeface="Calibri"/>
              </a:rPr>
              <a:t> (</a:t>
            </a:r>
            <a:r>
              <a:rPr lang="en-US" sz="1200" b="0" i="0" u="sng" strike="noStrike" kern="1200" cap="none" spc="0" baseline="0">
                <a:uFillTx/>
                <a:latin typeface="Calibri"/>
                <a:ea typeface="Calibri"/>
                <a:cs typeface="Calibri"/>
              </a:rPr>
              <a:t>R</a:t>
            </a:r>
            <a:r>
              <a:rPr lang="en-US" sz="1200" b="0" i="0" u="none" strike="noStrike" kern="1200" cap="none" spc="0" baseline="0">
                <a:uFillTx/>
                <a:latin typeface="Calibri"/>
                <a:ea typeface="Calibri"/>
                <a:cs typeface="Calibri"/>
              </a:rPr>
              <a:t>adial-</a:t>
            </a:r>
            <a:r>
              <a:rPr lang="en-US" sz="1200" b="0" i="0" u="sng" strike="noStrike" kern="1200" cap="none" spc="0" baseline="0">
                <a:uFillTx/>
                <a:latin typeface="Calibri"/>
                <a:ea typeface="Calibri"/>
                <a:cs typeface="Calibri"/>
              </a:rPr>
              <a:t>C</a:t>
            </a:r>
            <a:r>
              <a:rPr lang="en-US" sz="1200" b="0" i="0" u="none" strike="noStrike" kern="1200" cap="none" spc="0" baseline="0">
                <a:uFillTx/>
                <a:latin typeface="Calibri"/>
                <a:ea typeface="Calibri"/>
                <a:cs typeface="Calibri"/>
              </a:rPr>
              <a:t>hannel-</a:t>
            </a:r>
            <a:r>
              <a:rPr lang="en-US" sz="1200" b="0" i="0" u="sng" strike="noStrike" kern="1200" cap="none" spc="0" baseline="0">
                <a:uFillTx/>
                <a:latin typeface="Calibri"/>
                <a:ea typeface="Calibri"/>
                <a:cs typeface="Calibri"/>
              </a:rPr>
              <a:t>D</a:t>
            </a:r>
            <a:r>
              <a:rPr lang="en-US" sz="1200" b="0" i="0" u="none" strike="noStrike" kern="1200" cap="none" spc="0" baseline="0">
                <a:uFillTx/>
                <a:latin typeface="Calibri"/>
                <a:ea typeface="Calibri"/>
                <a:cs typeface="Calibri"/>
              </a:rPr>
              <a:t>isc-</a:t>
            </a:r>
            <a:r>
              <a:rPr lang="en-US" sz="1200" b="0" i="0" u="sng" strike="noStrike" kern="1200" cap="none" spc="0" baseline="0">
                <a:uFillTx/>
                <a:latin typeface="Calibri"/>
                <a:ea typeface="Calibri"/>
                <a:cs typeface="Calibri"/>
              </a:rPr>
              <a:t>T</a:t>
            </a:r>
            <a:r>
              <a:rPr lang="en-US" sz="1200" b="0" i="0" u="none" strike="noStrike" kern="1200" cap="none" spc="0" baseline="0">
                <a:uFillTx/>
                <a:latin typeface="Calibri"/>
                <a:ea typeface="Calibri"/>
                <a:cs typeface="Calibri"/>
              </a:rPr>
              <a:t>ube) module system has been invented as </a:t>
            </a:r>
            <a:endParaRPr lang="de-DE" kern="0">
              <a:latin typeface="Calibri"/>
              <a:ea typeface="Calibri"/>
              <a:cs typeface="Calibri"/>
            </a:endParaRPr>
          </a:p>
          <a:p>
            <a:pPr algn="ctr" defTabSz="457200">
              <a:spcAft>
                <a:spcPts val="100"/>
              </a:spcAft>
              <a:defRPr sz="1800" b="0" i="0" u="none" strike="noStrike" kern="0" cap="none" spc="0" baseline="0">
                <a:solidFill>
                  <a:srgbClr val="000000"/>
                </a:solidFill>
                <a:uFillTx/>
              </a:defRPr>
            </a:pPr>
            <a:r>
              <a:rPr lang="en-US" sz="1200" b="0" i="0" u="none" strike="noStrike" kern="1200" cap="none" spc="0" baseline="0">
                <a:uFillTx/>
                <a:latin typeface="Calibri"/>
                <a:ea typeface="Calibri"/>
                <a:cs typeface="Calibri"/>
              </a:rPr>
              <a:t>an economic and efficient reverse osmosis device for the treatment of </a:t>
            </a:r>
            <a:r>
              <a:rPr lang="en-US" sz="1200">
                <a:latin typeface="Calibri"/>
                <a:ea typeface="Calibri"/>
                <a:cs typeface="Calibri"/>
              </a:rPr>
              <a:t>waste-, salt-</a:t>
            </a:r>
            <a:r>
              <a:rPr lang="en-US" sz="1200" b="0" i="0" u="none" strike="noStrike" kern="1200" cap="none" spc="0" baseline="0">
                <a:uFillTx/>
                <a:latin typeface="Calibri"/>
                <a:ea typeface="Calibri"/>
                <a:cs typeface="Calibri"/>
              </a:rPr>
              <a:t> and brackish water</a:t>
            </a:r>
            <a:r>
              <a:rPr lang="en-US" sz="1200">
                <a:latin typeface="Calibri"/>
                <a:ea typeface="Calibri"/>
                <a:cs typeface="Calibri"/>
              </a:rPr>
              <a:t>.</a:t>
            </a:r>
            <a:endParaRPr lang="de-DE">
              <a:latin typeface="Calibri"/>
              <a:ea typeface="Calibri"/>
              <a:cs typeface="Calibri"/>
            </a:endParaRPr>
          </a:p>
          <a:p>
            <a:pPr algn="ctr" defTabSz="457200">
              <a:spcAft>
                <a:spcPts val="100"/>
              </a:spcAft>
              <a:defRPr sz="1800" b="0" i="0" u="none" strike="noStrike" kern="0" cap="none" spc="0" baseline="0">
                <a:solidFill>
                  <a:srgbClr val="000000"/>
                </a:solidFill>
                <a:uFillTx/>
              </a:defRPr>
            </a:pPr>
            <a:r>
              <a:rPr lang="en-US" sz="1200">
                <a:latin typeface="Calibri"/>
                <a:ea typeface="Calibri"/>
                <a:cs typeface="Calibri"/>
              </a:rPr>
              <a:t>Moreover</a:t>
            </a:r>
            <a:r>
              <a:rPr lang="en-US" sz="1200" kern="0">
                <a:latin typeface="Calibri"/>
                <a:ea typeface="Calibri"/>
                <a:cs typeface="Calibri"/>
              </a:rPr>
              <a:t>, </a:t>
            </a:r>
            <a:r>
              <a:rPr lang="en-US" sz="1200" b="0" i="0" u="none" strike="noStrike" kern="1200" cap="none" spc="0" baseline="0">
                <a:uFillTx/>
                <a:latin typeface="Calibri"/>
                <a:ea typeface="Calibri"/>
                <a:cs typeface="Calibri"/>
              </a:rPr>
              <a:t>ROTREAT offers </a:t>
            </a:r>
            <a:r>
              <a:rPr lang="en-US" sz="1200" b="1" i="0" u="none" strike="noStrike" kern="1200" cap="none" spc="0" baseline="0">
                <a:uFillTx/>
                <a:latin typeface="Calibri"/>
                <a:ea typeface="Calibri"/>
                <a:cs typeface="Calibri"/>
              </a:rPr>
              <a:t>MBR</a:t>
            </a:r>
            <a:r>
              <a:rPr lang="en-US" sz="1200" b="0" i="0" u="none" strike="noStrike" kern="1200" cap="none" spc="0" baseline="0">
                <a:uFillTx/>
                <a:latin typeface="Calibri"/>
                <a:ea typeface="Calibri"/>
                <a:cs typeface="Calibri"/>
              </a:rPr>
              <a:t> (membrane bioreactor) for a wide variety of industrial wastewater and </a:t>
            </a:r>
            <a:endParaRPr lang="en-US" sz="1200">
              <a:latin typeface="Calibri"/>
              <a:ea typeface="Calibri"/>
              <a:cs typeface="Calibri"/>
            </a:endParaRPr>
          </a:p>
          <a:p>
            <a:pPr algn="ctr" defTabSz="457200">
              <a:spcAft>
                <a:spcPts val="100"/>
              </a:spcAft>
              <a:defRPr sz="1800" b="0" i="0" u="none" strike="noStrike" kern="0" cap="none" spc="0" baseline="0">
                <a:solidFill>
                  <a:srgbClr val="000000"/>
                </a:solidFill>
                <a:uFillTx/>
              </a:defRPr>
            </a:pPr>
            <a:r>
              <a:rPr lang="en-US" sz="1200" b="0" i="0" u="none" strike="noStrike" kern="1200" cap="none" spc="0" baseline="0">
                <a:uFillTx/>
                <a:latin typeface="Calibri"/>
                <a:ea typeface="Calibri"/>
                <a:cs typeface="Calibri"/>
              </a:rPr>
              <a:t>contaminated surface water.</a:t>
            </a:r>
            <a:r>
              <a:rPr lang="en-US" sz="1200">
                <a:latin typeface="Calibri"/>
                <a:ea typeface="Calibri"/>
                <a:cs typeface="Calibri"/>
              </a:rPr>
              <a:t> </a:t>
            </a:r>
            <a:endParaRPr lang="en-US" sz="1200" b="0" i="0" u="none" strike="noStrike" kern="1200" cap="none" spc="0" baseline="0">
              <a:uFillTx/>
              <a:latin typeface="Calibri"/>
              <a:ea typeface="Calibri"/>
              <a:cs typeface="Calibri"/>
            </a:endParaRPr>
          </a:p>
        </p:txBody>
      </p:sp>
      <p:pic>
        <p:nvPicPr>
          <p:cNvPr id="4" name="Image 0" descr="https://assets.mindshow.fun/file/7200612/20240402123453_7gh5.png"/>
          <p:cNvPicPr>
            <a:picLocks noChangeAspect="1"/>
          </p:cNvPicPr>
          <p:nvPr/>
        </p:nvPicPr>
        <p:blipFill>
          <a:blip r:embed="rId4"/>
          <a:stretch>
            <a:fillRect/>
          </a:stretch>
        </p:blipFill>
        <p:spPr>
          <a:xfrm>
            <a:off x="7734300" y="257175"/>
            <a:ext cx="952500" cy="257175"/>
          </a:xfrm>
          <a:prstGeom prst="rect">
            <a:avLst/>
          </a:prstGeom>
        </p:spPr>
      </p:pic>
      <p:sp>
        <p:nvSpPr>
          <p:cNvPr id="6" name="文本框 5">
            <a:extLst>
              <a:ext uri="{FF2B5EF4-FFF2-40B4-BE49-F238E27FC236}">
                <a16:creationId xmlns:a16="http://schemas.microsoft.com/office/drawing/2014/main" id="{A2A74C39-F367-4BA0-2FF4-A812776129B8}"/>
              </a:ext>
            </a:extLst>
          </p:cNvPr>
          <p:cNvSpPr txBox="1"/>
          <p:nvPr/>
        </p:nvSpPr>
        <p:spPr>
          <a:xfrm>
            <a:off x="1235487" y="3597519"/>
            <a:ext cx="7022034" cy="1200329"/>
          </a:xfrm>
          <a:prstGeom prst="rect">
            <a:avLst/>
          </a:prstGeom>
          <a:noFill/>
        </p:spPr>
        <p:txBody>
          <a:bodyPr wrap="square" lIns="91440" tIns="45720" rIns="91440" bIns="45720" rtlCol="0" anchor="t">
            <a:sp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0" i="0" u="none" strike="noStrike" kern="1200" cap="none" spc="0" baseline="0">
                <a:solidFill>
                  <a:srgbClr val="000000"/>
                </a:solidFill>
                <a:uFillTx/>
                <a:latin typeface="Calibri"/>
                <a:ea typeface="Calibri"/>
                <a:cs typeface="Arial"/>
              </a:rPr>
              <a:t>The areas of application of the systems are international and currently successfully cleaning following </a:t>
            </a:r>
            <a:r>
              <a:rPr lang="en-US" sz="1200">
                <a:solidFill>
                  <a:srgbClr val="000000"/>
                </a:solidFill>
                <a:latin typeface="Calibri"/>
                <a:ea typeface="Calibri"/>
                <a:cs typeface="Arial"/>
              </a:rPr>
              <a:t>wastewater</a:t>
            </a:r>
            <a:r>
              <a:rPr lang="en-US" sz="1200" b="0" i="0" u="none" strike="noStrike" kern="1200" cap="none" spc="0" baseline="0">
                <a:solidFill>
                  <a:srgbClr val="000000"/>
                </a:solidFill>
                <a:uFillTx/>
                <a:latin typeface="Calibri"/>
                <a:ea typeface="Calibri"/>
                <a:cs typeface="Arial"/>
              </a:rPr>
              <a:t> quantities:</a:t>
            </a:r>
          </a:p>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600" b="1" i="0" u="none" strike="noStrike" kern="1200" cap="none" spc="0" baseline="0">
              <a:solidFill>
                <a:srgbClr val="000000"/>
              </a:solidFill>
              <a:uFillTx/>
              <a:latin typeface="Calibri"/>
              <a:ea typeface="Calibri"/>
              <a:cs typeface="Arial"/>
            </a:endParaRPr>
          </a:p>
          <a:p>
            <a:pPr algn="ctr" defTabSz="457200">
              <a:defRPr sz="1800" b="0" i="0" u="none" strike="noStrike" kern="0" cap="none" spc="0" baseline="0">
                <a:solidFill>
                  <a:srgbClr val="000000"/>
                </a:solidFill>
                <a:uFillTx/>
              </a:defRPr>
            </a:pPr>
            <a:r>
              <a:rPr lang="en-GB" sz="1200" b="1" i="0" u="none" strike="noStrike" kern="1200" cap="none" spc="0" baseline="0">
                <a:solidFill>
                  <a:srgbClr val="000000"/>
                </a:solidFill>
                <a:uFillTx/>
                <a:latin typeface="Calibri"/>
                <a:ea typeface="Calibri"/>
                <a:cs typeface="Arial"/>
              </a:rPr>
              <a:t>Leachate water		</a:t>
            </a:r>
            <a:r>
              <a:rPr lang="en-GB" sz="1200" b="1">
                <a:solidFill>
                  <a:srgbClr val="000000"/>
                </a:solidFill>
                <a:latin typeface="Calibri"/>
                <a:ea typeface="Calibri"/>
                <a:cs typeface="Arial"/>
              </a:rPr>
              <a:t>12.000 </a:t>
            </a:r>
            <a:r>
              <a:rPr lang="en-GB" sz="1200" b="1" i="0" u="none" strike="noStrike" kern="1200" cap="none" spc="0" baseline="0">
                <a:solidFill>
                  <a:srgbClr val="000000"/>
                </a:solidFill>
                <a:uFillTx/>
                <a:latin typeface="Calibri"/>
                <a:ea typeface="Calibri"/>
                <a:cs typeface="Arial"/>
              </a:rPr>
              <a:t>m³/d</a:t>
            </a:r>
            <a:r>
              <a:rPr lang="en-GB" sz="1200" b="1">
                <a:solidFill>
                  <a:srgbClr val="000000"/>
                </a:solidFill>
                <a:latin typeface="Calibri"/>
                <a:ea typeface="Calibri"/>
                <a:cs typeface="Arial"/>
              </a:rPr>
              <a:t> </a:t>
            </a:r>
            <a:endParaRPr lang="en-GB" sz="1200" b="1" i="0" u="none" strike="noStrike" kern="1200" cap="none" spc="0" baseline="0">
              <a:solidFill>
                <a:srgbClr val="000000"/>
              </a:solidFill>
              <a:uFillTx/>
              <a:latin typeface="Calibri"/>
              <a:ea typeface="Calibri"/>
              <a:cs typeface="Arial"/>
            </a:endParaRPr>
          </a:p>
          <a:p>
            <a:pPr algn="ctr" defTabSz="457200">
              <a:defRPr sz="1800" b="0" i="0" u="none" strike="noStrike" kern="0" cap="none" spc="0" baseline="0">
                <a:solidFill>
                  <a:srgbClr val="000000"/>
                </a:solidFill>
                <a:uFillTx/>
              </a:defRPr>
            </a:pPr>
            <a:r>
              <a:rPr lang="en-GB" sz="1200" b="1" i="0" u="none" strike="noStrike" kern="1200" cap="none" spc="0" baseline="0">
                <a:solidFill>
                  <a:srgbClr val="000000"/>
                </a:solidFill>
                <a:uFillTx/>
                <a:latin typeface="Calibri"/>
                <a:ea typeface="Calibri"/>
                <a:cs typeface="Arial"/>
              </a:rPr>
              <a:t>Industrial </a:t>
            </a:r>
            <a:r>
              <a:rPr lang="en-GB" sz="1200" b="1">
                <a:solidFill>
                  <a:srgbClr val="000000"/>
                </a:solidFill>
                <a:latin typeface="Calibri"/>
                <a:ea typeface="Calibri"/>
                <a:cs typeface="Arial"/>
              </a:rPr>
              <a:t>wastewater</a:t>
            </a:r>
            <a:r>
              <a:rPr lang="en-GB" sz="1200" b="1" i="0" u="none" strike="noStrike" kern="1200" cap="none" spc="0" baseline="0">
                <a:solidFill>
                  <a:srgbClr val="000000"/>
                </a:solidFill>
                <a:uFillTx/>
                <a:latin typeface="Calibri"/>
                <a:ea typeface="Calibri"/>
                <a:cs typeface="Arial"/>
              </a:rPr>
              <a:t>	15.800 m³/d</a:t>
            </a:r>
            <a:endParaRPr lang="en-GB" sz="1200" b="1" i="0" u="none" strike="noStrike" kern="0" cap="none" spc="0" baseline="0">
              <a:uFillTx/>
              <a:latin typeface="Calibri"/>
              <a:ea typeface="Calibri"/>
              <a:cs typeface="Arial"/>
            </a:endParaRPr>
          </a:p>
          <a:p>
            <a:pPr algn="ctr" defTabSz="457200">
              <a:defRPr sz="1800" b="0" i="0" u="none" strike="noStrike" kern="0" cap="none" spc="0" baseline="0">
                <a:solidFill>
                  <a:srgbClr val="000000"/>
                </a:solidFill>
                <a:uFillTx/>
              </a:defRPr>
            </a:pPr>
            <a:endParaRPr lang="en-GB" sz="600">
              <a:solidFill>
                <a:srgbClr val="000000"/>
              </a:solidFill>
              <a:latin typeface="Calibri"/>
              <a:ea typeface="Calibri"/>
              <a:cs typeface="Arial"/>
            </a:endParaRPr>
          </a:p>
          <a:p>
            <a:pPr marL="171450" indent="-171450" algn="ctr" defTabSz="457200">
              <a:buFont typeface="Wingdings"/>
              <a:buChar char="Ø"/>
              <a:defRPr sz="1800" b="0" i="0" u="none" strike="noStrike" kern="0" cap="none" spc="0" baseline="0">
                <a:solidFill>
                  <a:srgbClr val="000000"/>
                </a:solidFill>
                <a:uFillTx/>
              </a:defRPr>
            </a:pPr>
            <a:r>
              <a:rPr lang="en-GB" sz="1200" err="1">
                <a:solidFill>
                  <a:srgbClr val="000000"/>
                </a:solidFill>
                <a:latin typeface="Calibri"/>
                <a:ea typeface="Calibri"/>
                <a:cs typeface="Arial"/>
              </a:rPr>
              <a:t>Rotreat</a:t>
            </a:r>
            <a:r>
              <a:rPr lang="en-GB" sz="1200">
                <a:solidFill>
                  <a:srgbClr val="000000"/>
                </a:solidFill>
                <a:latin typeface="Calibri"/>
                <a:ea typeface="Calibri"/>
                <a:cs typeface="Arial"/>
              </a:rPr>
              <a:t> prevent a needed capacity of public wastewater treatment for 2,8 Mio. habitant</a:t>
            </a:r>
            <a:endParaRPr lang="en-GB" sz="1200" i="0" u="none" strike="noStrike" kern="1200" cap="none" spc="0" baseline="0">
              <a:solidFill>
                <a:srgbClr val="000000"/>
              </a:solidFill>
              <a:uFillTx/>
              <a:latin typeface="Calibri"/>
              <a:ea typeface="Calibri"/>
              <a:cs typeface="Arial"/>
            </a:endParaRPr>
          </a:p>
        </p:txBody>
      </p:sp>
      <p:sp>
        <p:nvSpPr>
          <p:cNvPr id="8" name="Textfeld 7">
            <a:extLst>
              <a:ext uri="{FF2B5EF4-FFF2-40B4-BE49-F238E27FC236}">
                <a16:creationId xmlns:a16="http://schemas.microsoft.com/office/drawing/2014/main" id="{7337D7CB-741E-5962-6CE9-65E437A1C720}"/>
              </a:ext>
            </a:extLst>
          </p:cNvPr>
          <p:cNvSpPr txBox="1"/>
          <p:nvPr/>
        </p:nvSpPr>
        <p:spPr>
          <a:xfrm rot="16200000">
            <a:off x="-2091705" y="2274333"/>
            <a:ext cx="4572000" cy="246221"/>
          </a:xfrm>
          <a:prstGeom prst="rect">
            <a:avLst/>
          </a:prstGeom>
          <a:noFill/>
        </p:spPr>
        <p:txBody>
          <a:bodyPr wrap="square">
            <a:spAutoFit/>
          </a:bodyPr>
          <a:lstStyle/>
          <a:p>
            <a:pPr indent="449580" algn="r"/>
            <a:r>
              <a:rPr lang="en-US" sz="1000" b="1">
                <a:solidFill>
                  <a:schemeClr val="bg1">
                    <a:lumMod val="75000"/>
                  </a:schemeClr>
                </a:solidFill>
                <a:effectLst/>
                <a:latin typeface="Corbel" panose="020B0503020204020204" pitchFamily="34" charset="0"/>
                <a:ea typeface="Calibri" panose="020F0502020204030204" pitchFamily="34" charset="0"/>
              </a:rPr>
              <a:t>Introduction | I</a:t>
            </a:r>
            <a:endParaRPr lang="de-DE" sz="1000" b="1">
              <a:solidFill>
                <a:schemeClr val="bg1">
                  <a:lumMod val="75000"/>
                </a:schemeClr>
              </a:solidFill>
              <a:effectLst/>
              <a:latin typeface="Corbel" panose="020B0503020204020204" pitchFamily="34" charset="0"/>
              <a:ea typeface="Calibri" panose="020F0502020204030204" pitchFamily="34"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BB5AB952-AABF-5AB9-43A8-A8368F9CF074}"/>
              </a:ext>
            </a:extLst>
          </p:cNvPr>
          <p:cNvPicPr>
            <a:picLocks noChangeAspect="1"/>
          </p:cNvPicPr>
          <p:nvPr/>
        </p:nvPicPr>
        <p:blipFill>
          <a:blip r:embed="rId2"/>
          <a:stretch>
            <a:fillRect/>
          </a:stretch>
        </p:blipFill>
        <p:spPr>
          <a:xfrm>
            <a:off x="2347784" y="1040916"/>
            <a:ext cx="6657202" cy="3872579"/>
          </a:xfrm>
          <a:prstGeom prst="rect">
            <a:avLst/>
          </a:prstGeom>
        </p:spPr>
      </p:pic>
      <p:sp>
        <p:nvSpPr>
          <p:cNvPr id="2" name="Text 0">
            <a:extLst>
              <a:ext uri="{FF2B5EF4-FFF2-40B4-BE49-F238E27FC236}">
                <a16:creationId xmlns:a16="http://schemas.microsoft.com/office/drawing/2014/main" id="{355BA7B8-17B0-E118-24A4-7E0CF261D212}"/>
              </a:ext>
            </a:extLst>
          </p:cNvPr>
          <p:cNvSpPr/>
          <p:nvPr/>
        </p:nvSpPr>
        <p:spPr>
          <a:xfrm>
            <a:off x="762000" y="309563"/>
            <a:ext cx="7806690" cy="552450"/>
          </a:xfrm>
          <a:prstGeom prst="rect">
            <a:avLst/>
          </a:prstGeom>
          <a:noFill/>
          <a:ln/>
        </p:spPr>
        <p:txBody>
          <a:bodyPr wrap="square" lIns="91440" tIns="45720" rIns="91440" bIns="45720" rtlCol="0" anchor="ctr"/>
          <a:lstStyle/>
          <a:p>
            <a:r>
              <a:rPr lang="en-US" sz="2650" b="1" dirty="0">
                <a:solidFill>
                  <a:srgbClr val="0043E6"/>
                </a:solidFill>
                <a:latin typeface="Calibri"/>
                <a:ea typeface="Noto Sans SC"/>
                <a:cs typeface="Noto Sans SC" pitchFamily="34" charset="-120"/>
              </a:rPr>
              <a:t>MBR Treatment of liquid waste - 2021</a:t>
            </a:r>
            <a:endParaRPr lang="en-US" sz="1600" b="1" dirty="0">
              <a:latin typeface="Calibri"/>
              <a:ea typeface="Noto Sans SC"/>
              <a:cs typeface="Noto Sans SC" pitchFamily="34" charset="-120"/>
            </a:endParaRPr>
          </a:p>
        </p:txBody>
      </p:sp>
      <p:pic>
        <p:nvPicPr>
          <p:cNvPr id="3" name="Image 0" descr="https://assets.mindshow.fun/file/7200612/20240402123453_7gh5.png">
            <a:extLst>
              <a:ext uri="{FF2B5EF4-FFF2-40B4-BE49-F238E27FC236}">
                <a16:creationId xmlns:a16="http://schemas.microsoft.com/office/drawing/2014/main" id="{AC7723C2-A25E-6FE7-4A81-EA360570EC7E}"/>
              </a:ext>
            </a:extLst>
          </p:cNvPr>
          <p:cNvPicPr>
            <a:picLocks noChangeAspect="1"/>
          </p:cNvPicPr>
          <p:nvPr/>
        </p:nvPicPr>
        <p:blipFill>
          <a:blip r:embed="rId3"/>
          <a:stretch>
            <a:fillRect/>
          </a:stretch>
        </p:blipFill>
        <p:spPr>
          <a:xfrm>
            <a:off x="7734300" y="257175"/>
            <a:ext cx="952500" cy="257175"/>
          </a:xfrm>
          <a:prstGeom prst="rect">
            <a:avLst/>
          </a:prstGeom>
        </p:spPr>
      </p:pic>
      <p:sp>
        <p:nvSpPr>
          <p:cNvPr id="5" name="文本框 4">
            <a:extLst>
              <a:ext uri="{FF2B5EF4-FFF2-40B4-BE49-F238E27FC236}">
                <a16:creationId xmlns:a16="http://schemas.microsoft.com/office/drawing/2014/main" id="{0D72B5EF-2BCD-D5D5-6329-B08D54F624BB}"/>
              </a:ext>
            </a:extLst>
          </p:cNvPr>
          <p:cNvSpPr txBox="1"/>
          <p:nvPr/>
        </p:nvSpPr>
        <p:spPr>
          <a:xfrm>
            <a:off x="970521" y="2025600"/>
            <a:ext cx="1864613" cy="1477328"/>
          </a:xfrm>
          <a:prstGeom prst="rect">
            <a:avLst/>
          </a:prstGeom>
          <a:noFill/>
        </p:spPr>
        <p:txBody>
          <a:bodyPr wrap="none" rtlCol="0">
            <a:sp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a:uFillTx/>
                <a:latin typeface="Calibri"/>
                <a:ea typeface="Calibri"/>
                <a:cs typeface="Calibri"/>
              </a:rPr>
              <a:t>Capacity: </a:t>
            </a: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a:uFillTx/>
                <a:latin typeface="Calibri"/>
                <a:ea typeface="Calibri"/>
                <a:cs typeface="Calibri"/>
              </a:rPr>
              <a:t>250 m³/d</a:t>
            </a: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1" i="0" u="none" strike="noStrike" kern="1200" cap="none" spc="0" baseline="0">
              <a:uFillTx/>
              <a:latin typeface="Calibri"/>
              <a:ea typeface="Calibri"/>
              <a:cs typeface="Calibri"/>
            </a:endParaRP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a:uFillTx/>
                <a:latin typeface="Calibri"/>
                <a:ea typeface="Calibri"/>
                <a:cs typeface="Calibri"/>
              </a:rPr>
              <a:t>Membrane area: </a:t>
            </a: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a:uFillTx/>
                <a:latin typeface="Calibri"/>
                <a:ea typeface="Calibri"/>
                <a:cs typeface="Calibri"/>
              </a:rPr>
              <a:t>1.600 m²</a:t>
            </a:r>
          </a:p>
        </p:txBody>
      </p:sp>
      <p:sp>
        <p:nvSpPr>
          <p:cNvPr id="4" name="Textfeld 3">
            <a:extLst>
              <a:ext uri="{FF2B5EF4-FFF2-40B4-BE49-F238E27FC236}">
                <a16:creationId xmlns:a16="http://schemas.microsoft.com/office/drawing/2014/main" id="{704EF1E8-EB43-5A1F-F36E-72D68724D323}"/>
              </a:ext>
            </a:extLst>
          </p:cNvPr>
          <p:cNvSpPr txBox="1"/>
          <p:nvPr/>
        </p:nvSpPr>
        <p:spPr>
          <a:xfrm rot="16200000">
            <a:off x="-2091705" y="2269570"/>
            <a:ext cx="4572000" cy="246221"/>
          </a:xfrm>
          <a:prstGeom prst="rect">
            <a:avLst/>
          </a:prstGeom>
          <a:noFill/>
        </p:spPr>
        <p:txBody>
          <a:bodyPr wrap="square">
            <a:spAutoFit/>
          </a:bodyPr>
          <a:lstStyle/>
          <a:p>
            <a:pPr indent="449580" algn="r"/>
            <a:r>
              <a:rPr lang="en-US" sz="1000" b="1">
                <a:solidFill>
                  <a:schemeClr val="bg1">
                    <a:lumMod val="75000"/>
                  </a:schemeClr>
                </a:solidFill>
                <a:effectLst/>
                <a:latin typeface="Corbel" panose="020B0503020204020204" pitchFamily="34" charset="0"/>
                <a:ea typeface="Calibri" panose="020F0502020204030204" pitchFamily="34" charset="0"/>
              </a:rPr>
              <a:t>MBR – water Treatment  | IV</a:t>
            </a:r>
            <a:endParaRPr lang="de-DE" sz="1000" b="1">
              <a:solidFill>
                <a:schemeClr val="bg1">
                  <a:lumMod val="75000"/>
                </a:schemeClr>
              </a:solidFill>
              <a:effectLst/>
              <a:latin typeface="Corbel" panose="020B0503020204020204" pitchFamily="34" charset="0"/>
              <a:ea typeface="Calibri" panose="020F0502020204030204" pitchFamily="34" charset="0"/>
            </a:endParaRPr>
          </a:p>
        </p:txBody>
      </p:sp>
    </p:spTree>
    <p:extLst>
      <p:ext uri="{BB962C8B-B14F-4D97-AF65-F5344CB8AC3E}">
        <p14:creationId xmlns:p14="http://schemas.microsoft.com/office/powerpoint/2010/main" val="11341574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a:extLst>
              <a:ext uri="{FF2B5EF4-FFF2-40B4-BE49-F238E27FC236}">
                <a16:creationId xmlns:a16="http://schemas.microsoft.com/office/drawing/2014/main" id="{355BA7B8-17B0-E118-24A4-7E0CF261D212}"/>
              </a:ext>
            </a:extLst>
          </p:cNvPr>
          <p:cNvSpPr/>
          <p:nvPr/>
        </p:nvSpPr>
        <p:spPr>
          <a:xfrm>
            <a:off x="762000" y="309563"/>
            <a:ext cx="7806690" cy="552450"/>
          </a:xfrm>
          <a:prstGeom prst="rect">
            <a:avLst/>
          </a:prstGeom>
          <a:noFill/>
          <a:ln/>
        </p:spPr>
        <p:txBody>
          <a:bodyPr wrap="square" rtlCol="0" anchor="ctr"/>
          <a:lstStyle/>
          <a:p>
            <a:pPr marL="0" indent="0" algn="l">
              <a:buNone/>
            </a:pPr>
            <a:endParaRPr lang="en-US" sz="1400" b="1">
              <a:latin typeface="Noto Sans SC" pitchFamily="34" charset="0"/>
              <a:ea typeface="Noto Sans SC" pitchFamily="34" charset="-122"/>
              <a:cs typeface="Noto Sans SC" pitchFamily="34" charset="-120"/>
            </a:endParaRPr>
          </a:p>
        </p:txBody>
      </p:sp>
      <p:pic>
        <p:nvPicPr>
          <p:cNvPr id="3" name="Image 0" descr="https://assets.mindshow.fun/file/7200612/20240402123453_7gh5.png">
            <a:extLst>
              <a:ext uri="{FF2B5EF4-FFF2-40B4-BE49-F238E27FC236}">
                <a16:creationId xmlns:a16="http://schemas.microsoft.com/office/drawing/2014/main" id="{AC7723C2-A25E-6FE7-4A81-EA360570EC7E}"/>
              </a:ext>
            </a:extLst>
          </p:cNvPr>
          <p:cNvPicPr>
            <a:picLocks noChangeAspect="1"/>
          </p:cNvPicPr>
          <p:nvPr/>
        </p:nvPicPr>
        <p:blipFill>
          <a:blip r:embed="rId3"/>
          <a:stretch>
            <a:fillRect/>
          </a:stretch>
        </p:blipFill>
        <p:spPr>
          <a:xfrm>
            <a:off x="7734300" y="257175"/>
            <a:ext cx="952500" cy="257175"/>
          </a:xfrm>
          <a:prstGeom prst="rect">
            <a:avLst/>
          </a:prstGeom>
        </p:spPr>
      </p:pic>
      <p:pic>
        <p:nvPicPr>
          <p:cNvPr id="5" name="图片 4" descr="图片包含 绿色, 建筑, 桌子, 房间&#10;&#10;描述已自动生成">
            <a:extLst>
              <a:ext uri="{FF2B5EF4-FFF2-40B4-BE49-F238E27FC236}">
                <a16:creationId xmlns:a16="http://schemas.microsoft.com/office/drawing/2014/main" id="{91B09AF9-431B-0734-EE8D-A3967DAB391A}"/>
              </a:ext>
            </a:extLst>
          </p:cNvPr>
          <p:cNvPicPr>
            <a:picLocks noChangeAspect="1"/>
          </p:cNvPicPr>
          <p:nvPr/>
        </p:nvPicPr>
        <p:blipFill rotWithShape="1">
          <a:blip r:embed="rId4"/>
          <a:srcRect l="8607" r="11495"/>
          <a:stretch/>
        </p:blipFill>
        <p:spPr>
          <a:xfrm>
            <a:off x="880695" y="1280704"/>
            <a:ext cx="3397349" cy="3605621"/>
          </a:xfrm>
          <a:prstGeom prst="rect">
            <a:avLst/>
          </a:prstGeom>
        </p:spPr>
      </p:pic>
      <p:sp>
        <p:nvSpPr>
          <p:cNvPr id="6" name="文本框 5">
            <a:extLst>
              <a:ext uri="{FF2B5EF4-FFF2-40B4-BE49-F238E27FC236}">
                <a16:creationId xmlns:a16="http://schemas.microsoft.com/office/drawing/2014/main" id="{623C1397-4AE2-2039-2C8B-910E13B61750}"/>
              </a:ext>
            </a:extLst>
          </p:cNvPr>
          <p:cNvSpPr txBox="1"/>
          <p:nvPr/>
        </p:nvSpPr>
        <p:spPr>
          <a:xfrm>
            <a:off x="1087173" y="645855"/>
            <a:ext cx="2982351" cy="523220"/>
          </a:xfrm>
          <a:prstGeom prst="rect">
            <a:avLst/>
          </a:prstGeom>
          <a:noFill/>
        </p:spPr>
        <p:txBody>
          <a:bodyPr wrap="square" lIns="91440" tIns="45720" rIns="91440" bIns="45720" rtlCol="0" anchor="t">
            <a:spAutoFit/>
          </a:bodyPr>
          <a:lstStyle/>
          <a:p>
            <a:pPr algn="ctr"/>
            <a:r>
              <a:rPr lang="it-IT" sz="1400" b="0" i="0" u="none" strike="noStrike" kern="1200" cap="none" spc="0" baseline="0">
                <a:uFillTx/>
                <a:latin typeface="Calibri"/>
                <a:ea typeface="Calibri"/>
                <a:cs typeface="Arial"/>
              </a:rPr>
              <a:t>Permeate tank, </a:t>
            </a:r>
            <a:r>
              <a:rPr lang="it-IT" sz="1400" err="1">
                <a:latin typeface="Calibri"/>
                <a:ea typeface="Calibri"/>
                <a:cs typeface="Arial"/>
              </a:rPr>
              <a:t>bioreactor</a:t>
            </a:r>
            <a:r>
              <a:rPr lang="it-IT" sz="1400" b="0" i="0" u="none" strike="noStrike" kern="1200" cap="none" spc="0" baseline="0">
                <a:uFillTx/>
                <a:latin typeface="Calibri"/>
                <a:ea typeface="Calibri"/>
                <a:cs typeface="Arial"/>
              </a:rPr>
              <a:t> tank, membrane tank</a:t>
            </a:r>
            <a:endParaRPr lang="zh-CN" altLang="en-US"/>
          </a:p>
        </p:txBody>
      </p:sp>
      <p:pic>
        <p:nvPicPr>
          <p:cNvPr id="7" name="图片 6" descr="图片包含 游戏机&#10;&#10;描述已自动生成">
            <a:extLst>
              <a:ext uri="{FF2B5EF4-FFF2-40B4-BE49-F238E27FC236}">
                <a16:creationId xmlns:a16="http://schemas.microsoft.com/office/drawing/2014/main" id="{52D2EA1C-C765-21F0-B45B-82172CD32335}"/>
              </a:ext>
            </a:extLst>
          </p:cNvPr>
          <p:cNvPicPr>
            <a:picLocks noChangeAspect="1"/>
          </p:cNvPicPr>
          <p:nvPr/>
        </p:nvPicPr>
        <p:blipFill rotWithShape="1">
          <a:blip r:embed="rId5"/>
          <a:srcRect l="17899" r="20951"/>
          <a:stretch/>
        </p:blipFill>
        <p:spPr>
          <a:xfrm>
            <a:off x="5064370" y="1280705"/>
            <a:ext cx="3622430" cy="3605620"/>
          </a:xfrm>
          <a:prstGeom prst="rect">
            <a:avLst/>
          </a:prstGeom>
        </p:spPr>
      </p:pic>
      <p:sp>
        <p:nvSpPr>
          <p:cNvPr id="8" name="文本框 7">
            <a:extLst>
              <a:ext uri="{FF2B5EF4-FFF2-40B4-BE49-F238E27FC236}">
                <a16:creationId xmlns:a16="http://schemas.microsoft.com/office/drawing/2014/main" id="{E4D38C41-7F7C-CD2D-93C4-F6B9A02A554D}"/>
              </a:ext>
            </a:extLst>
          </p:cNvPr>
          <p:cNvSpPr txBox="1"/>
          <p:nvPr/>
        </p:nvSpPr>
        <p:spPr>
          <a:xfrm>
            <a:off x="5138225" y="645855"/>
            <a:ext cx="3376245" cy="523220"/>
          </a:xfrm>
          <a:prstGeom prst="rect">
            <a:avLst/>
          </a:prstGeom>
          <a:noFill/>
        </p:spPr>
        <p:txBody>
          <a:bodyPr wrap="square" lIns="91440" tIns="45720" rIns="91440" bIns="45720" rtlCol="0" anchor="t">
            <a:sp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0" i="0" u="none" strike="noStrike" kern="1200" cap="none" spc="0" baseline="0">
                <a:uFillTx/>
                <a:latin typeface="Calibri"/>
                <a:ea typeface="Calibri"/>
                <a:cs typeface="Arial"/>
              </a:rPr>
              <a:t>Membrane modules in the membrane tank before filling ,2 x 800 m² membrane area</a:t>
            </a:r>
            <a:endParaRPr lang="zh-CN" altLang="en-US"/>
          </a:p>
        </p:txBody>
      </p:sp>
      <p:sp>
        <p:nvSpPr>
          <p:cNvPr id="4" name="Textfeld 3">
            <a:extLst>
              <a:ext uri="{FF2B5EF4-FFF2-40B4-BE49-F238E27FC236}">
                <a16:creationId xmlns:a16="http://schemas.microsoft.com/office/drawing/2014/main" id="{1DBB752C-8E97-4B6D-F08B-C493C1B44951}"/>
              </a:ext>
            </a:extLst>
          </p:cNvPr>
          <p:cNvSpPr txBox="1"/>
          <p:nvPr/>
        </p:nvSpPr>
        <p:spPr>
          <a:xfrm rot="16200000">
            <a:off x="-2091705" y="2269570"/>
            <a:ext cx="4572000" cy="246221"/>
          </a:xfrm>
          <a:prstGeom prst="rect">
            <a:avLst/>
          </a:prstGeom>
          <a:noFill/>
        </p:spPr>
        <p:txBody>
          <a:bodyPr wrap="square">
            <a:spAutoFit/>
          </a:bodyPr>
          <a:lstStyle/>
          <a:p>
            <a:pPr indent="449580" algn="r"/>
            <a:r>
              <a:rPr lang="en-US" sz="1000" b="1">
                <a:solidFill>
                  <a:schemeClr val="bg1">
                    <a:lumMod val="75000"/>
                  </a:schemeClr>
                </a:solidFill>
                <a:effectLst/>
                <a:latin typeface="Corbel" panose="020B0503020204020204" pitchFamily="34" charset="0"/>
                <a:ea typeface="Calibri" panose="020F0502020204030204" pitchFamily="34" charset="0"/>
              </a:rPr>
              <a:t>MBR – water Treatment  | IV</a:t>
            </a:r>
            <a:endParaRPr lang="de-DE" sz="1000" b="1">
              <a:solidFill>
                <a:schemeClr val="bg1">
                  <a:lumMod val="75000"/>
                </a:schemeClr>
              </a:solidFill>
              <a:effectLst/>
              <a:latin typeface="Corbel" panose="020B0503020204020204" pitchFamily="34" charset="0"/>
              <a:ea typeface="Calibri" panose="020F0502020204030204" pitchFamily="34" charset="0"/>
            </a:endParaRPr>
          </a:p>
        </p:txBody>
      </p:sp>
    </p:spTree>
    <p:extLst>
      <p:ext uri="{BB962C8B-B14F-4D97-AF65-F5344CB8AC3E}">
        <p14:creationId xmlns:p14="http://schemas.microsoft.com/office/powerpoint/2010/main" val="7805224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0">
            <a:extLst>
              <a:ext uri="{FF2B5EF4-FFF2-40B4-BE49-F238E27FC236}">
                <a16:creationId xmlns:a16="http://schemas.microsoft.com/office/drawing/2014/main" id="{355BA7B8-17B0-E118-24A4-7E0CF261D212}"/>
              </a:ext>
            </a:extLst>
          </p:cNvPr>
          <p:cNvSpPr/>
          <p:nvPr/>
        </p:nvSpPr>
        <p:spPr>
          <a:xfrm>
            <a:off x="762000" y="309563"/>
            <a:ext cx="7806690" cy="552450"/>
          </a:xfrm>
          <a:prstGeom prst="rect">
            <a:avLst/>
          </a:prstGeom>
          <a:noFill/>
          <a:ln/>
        </p:spPr>
        <p:txBody>
          <a:bodyPr wrap="square" lIns="91440" tIns="45720" rIns="91440" bIns="45720" rtlCol="0" anchor="ctr"/>
          <a:lstStyle/>
          <a:p>
            <a:pPr marL="0" indent="0" algn="l">
              <a:buNone/>
            </a:pPr>
            <a:r>
              <a:rPr lang="en-US" sz="2650" b="1">
                <a:solidFill>
                  <a:srgbClr val="0043E6"/>
                </a:solidFill>
                <a:latin typeface="Calibri"/>
                <a:ea typeface="Noto Sans SC"/>
                <a:cs typeface="Noto Sans SC" pitchFamily="34" charset="-120"/>
              </a:rPr>
              <a:t>Use Case: </a:t>
            </a:r>
            <a:r>
              <a:rPr lang="en-US" b="1">
                <a:latin typeface="Calibri"/>
                <a:ea typeface="Noto Sans SC"/>
                <a:cs typeface="Noto Sans SC" pitchFamily="34" charset="-120"/>
              </a:rPr>
              <a:t>MBR for </a:t>
            </a:r>
            <a:r>
              <a:rPr lang="en-US" b="1" err="1">
                <a:latin typeface="Calibri"/>
                <a:ea typeface="Noto Sans SC"/>
                <a:cs typeface="Noto Sans SC" pitchFamily="34" charset="-120"/>
              </a:rPr>
              <a:t>softdrink</a:t>
            </a:r>
            <a:r>
              <a:rPr lang="en-US" b="1">
                <a:latin typeface="Calibri"/>
                <a:ea typeface="Noto Sans SC"/>
                <a:cs typeface="Noto Sans SC" pitchFamily="34" charset="-120"/>
              </a:rPr>
              <a:t> production</a:t>
            </a:r>
          </a:p>
        </p:txBody>
      </p:sp>
      <p:pic>
        <p:nvPicPr>
          <p:cNvPr id="3" name="Image 0" descr="https://assets.mindshow.fun/file/7200612/20240402123453_7gh5.png">
            <a:extLst>
              <a:ext uri="{FF2B5EF4-FFF2-40B4-BE49-F238E27FC236}">
                <a16:creationId xmlns:a16="http://schemas.microsoft.com/office/drawing/2014/main" id="{AC7723C2-A25E-6FE7-4A81-EA360570EC7E}"/>
              </a:ext>
            </a:extLst>
          </p:cNvPr>
          <p:cNvPicPr>
            <a:picLocks noChangeAspect="1"/>
          </p:cNvPicPr>
          <p:nvPr/>
        </p:nvPicPr>
        <p:blipFill>
          <a:blip r:embed="rId2"/>
          <a:stretch>
            <a:fillRect/>
          </a:stretch>
        </p:blipFill>
        <p:spPr>
          <a:xfrm>
            <a:off x="7734300" y="257175"/>
            <a:ext cx="952500" cy="257175"/>
          </a:xfrm>
          <a:prstGeom prst="rect">
            <a:avLst/>
          </a:prstGeom>
        </p:spPr>
      </p:pic>
      <p:graphicFrame>
        <p:nvGraphicFramePr>
          <p:cNvPr id="4" name="Inhaltsplatzhalter 3">
            <a:extLst>
              <a:ext uri="{FF2B5EF4-FFF2-40B4-BE49-F238E27FC236}">
                <a16:creationId xmlns:a16="http://schemas.microsoft.com/office/drawing/2014/main" id="{24914308-1F34-536B-FE14-C8D1C94B4395}"/>
              </a:ext>
            </a:extLst>
          </p:cNvPr>
          <p:cNvGraphicFramePr>
            <a:graphicFrameLocks/>
          </p:cNvGraphicFramePr>
          <p:nvPr>
            <p:extLst>
              <p:ext uri="{D42A27DB-BD31-4B8C-83A1-F6EECF244321}">
                <p14:modId xmlns:p14="http://schemas.microsoft.com/office/powerpoint/2010/main" val="808310540"/>
              </p:ext>
            </p:extLst>
          </p:nvPr>
        </p:nvGraphicFramePr>
        <p:xfrm>
          <a:off x="800100" y="1403805"/>
          <a:ext cx="7886700" cy="2900680"/>
        </p:xfrm>
        <a:graphic>
          <a:graphicData uri="http://schemas.openxmlformats.org/drawingml/2006/table">
            <a:tbl>
              <a:tblPr firstRow="1" bandRow="1">
                <a:tableStyleId>{5C22544A-7EE6-4342-B048-85BDC9FD1C3A}</a:tableStyleId>
              </a:tblPr>
              <a:tblGrid>
                <a:gridCol w="1025979">
                  <a:extLst>
                    <a:ext uri="{9D8B030D-6E8A-4147-A177-3AD203B41FA5}">
                      <a16:colId xmlns:a16="http://schemas.microsoft.com/office/drawing/2014/main" val="1566830028"/>
                    </a:ext>
                  </a:extLst>
                </a:gridCol>
                <a:gridCol w="6860721">
                  <a:extLst>
                    <a:ext uri="{9D8B030D-6E8A-4147-A177-3AD203B41FA5}">
                      <a16:colId xmlns:a16="http://schemas.microsoft.com/office/drawing/2014/main" val="3261040012"/>
                    </a:ext>
                  </a:extLst>
                </a:gridCol>
              </a:tblGrid>
              <a:tr h="370840">
                <a:tc>
                  <a:txBody>
                    <a:bodyPr/>
                    <a:lstStyle/>
                    <a:p>
                      <a:pPr algn="l" rtl="0" fontAlgn="base"/>
                      <a:r>
                        <a:rPr lang="de-DE" sz="1000" b="0" i="0">
                          <a:solidFill>
                            <a:schemeClr val="bg1"/>
                          </a:solidFill>
                          <a:effectLst/>
                          <a:latin typeface="Calibri"/>
                        </a:rPr>
                        <a:t>CASE (Year): </a:t>
                      </a:r>
                      <a:endParaRPr lang="de-DE" b="0" i="0">
                        <a:solidFill>
                          <a:schemeClr val="bg1"/>
                        </a:solidFill>
                        <a:effectLst/>
                        <a:latin typeface="Calibri"/>
                      </a:endParaRPr>
                    </a:p>
                  </a:txBody>
                  <a:tcPr/>
                </a:tc>
                <a:tc>
                  <a:txBody>
                    <a:bodyPr/>
                    <a:lstStyle/>
                    <a:p>
                      <a:pPr algn="l" rtl="0" fontAlgn="base"/>
                      <a:r>
                        <a:rPr lang="en-US" sz="1600" b="1" i="0">
                          <a:solidFill>
                            <a:schemeClr val="bg1"/>
                          </a:solidFill>
                          <a:effectLst/>
                          <a:latin typeface="Calibri"/>
                        </a:rPr>
                        <a:t>Membrane Bio-Reactor plant for wastewater from softdrink production</a:t>
                      </a:r>
                      <a:endParaRPr lang="en-US" sz="3600" b="1" i="0">
                        <a:solidFill>
                          <a:schemeClr val="bg1"/>
                        </a:solidFill>
                        <a:effectLst/>
                        <a:latin typeface="Calibri"/>
                      </a:endParaRPr>
                    </a:p>
                  </a:txBody>
                  <a:tcPr/>
                </a:tc>
                <a:extLst>
                  <a:ext uri="{0D108BD9-81ED-4DB2-BD59-A6C34878D82A}">
                    <a16:rowId xmlns:a16="http://schemas.microsoft.com/office/drawing/2014/main" val="3842709400"/>
                  </a:ext>
                </a:extLst>
              </a:tr>
              <a:tr h="370840">
                <a:tc>
                  <a:txBody>
                    <a:bodyPr/>
                    <a:lstStyle/>
                    <a:p>
                      <a:pPr algn="l" rtl="0" fontAlgn="base"/>
                      <a:r>
                        <a:rPr lang="de-DE" sz="1100" b="0" i="0">
                          <a:effectLst/>
                          <a:latin typeface="Calibri"/>
                        </a:rPr>
                        <a:t>Advantages / Specialties </a:t>
                      </a:r>
                      <a:endParaRPr lang="de-DE" sz="2400" b="0" i="0">
                        <a:effectLst/>
                        <a:latin typeface="Calibri"/>
                      </a:endParaRPr>
                    </a:p>
                  </a:txBody>
                  <a:tcPr/>
                </a:tc>
                <a:tc>
                  <a:txBody>
                    <a:bodyPr/>
                    <a:lstStyle/>
                    <a:p>
                      <a:pPr marL="285750" indent="-285750" algn="l" rtl="0" fontAlgn="base">
                        <a:buFont typeface="Wingdings" panose="05000000000000000000" pitchFamily="2" charset="2"/>
                        <a:buChar char="§"/>
                      </a:pPr>
                      <a:r>
                        <a:rPr lang="en-US" sz="1600" b="0" i="0">
                          <a:effectLst/>
                          <a:latin typeface="Calibri"/>
                        </a:rPr>
                        <a:t>MBR plants replaces conventional SBR plant</a:t>
                      </a:r>
                    </a:p>
                    <a:p>
                      <a:pPr marL="285750" indent="-285750" algn="l" rtl="0" fontAlgn="base">
                        <a:buFont typeface="Wingdings" panose="05000000000000000000" pitchFamily="2" charset="2"/>
                        <a:buChar char="§"/>
                      </a:pPr>
                      <a:r>
                        <a:rPr lang="en-US" sz="1600" b="0" i="0">
                          <a:effectLst/>
                          <a:latin typeface="Calibri"/>
                        </a:rPr>
                        <a:t>cost-effectively and cost-efficiently during construction and operation</a:t>
                      </a:r>
                    </a:p>
                    <a:p>
                      <a:pPr marL="285750" indent="-285750" algn="l" rtl="0" fontAlgn="base">
                        <a:buFont typeface="Wingdings" panose="05000000000000000000" pitchFamily="2" charset="2"/>
                        <a:buChar char="§"/>
                      </a:pPr>
                      <a:r>
                        <a:rPr lang="en-US" sz="1600" b="0" i="0">
                          <a:effectLst/>
                          <a:latin typeface="Calibri"/>
                        </a:rPr>
                        <a:t>Space-saving: The space requirement 50% compared to conventional systems </a:t>
                      </a:r>
                    </a:p>
                    <a:p>
                      <a:pPr marL="285750" indent="-285750" algn="l" rtl="0" fontAlgn="base">
                        <a:buFont typeface="Wingdings" panose="05000000000000000000" pitchFamily="2" charset="2"/>
                        <a:buChar char="§"/>
                      </a:pPr>
                      <a:r>
                        <a:rPr lang="en-US" sz="1600" b="0" i="0">
                          <a:effectLst/>
                          <a:latin typeface="Calibri"/>
                        </a:rPr>
                        <a:t>Freely selectable sludge age </a:t>
                      </a:r>
                      <a:r>
                        <a:rPr lang="en-US" sz="1600" b="0" i="0">
                          <a:effectLst/>
                          <a:latin typeface="Calibri"/>
                          <a:sym typeface="Wingdings" panose="05000000000000000000" pitchFamily="2" charset="2"/>
                        </a:rPr>
                        <a:t></a:t>
                      </a:r>
                      <a:r>
                        <a:rPr lang="en-US" sz="1600" b="0" i="0">
                          <a:effectLst/>
                          <a:latin typeface="Calibri"/>
                        </a:rPr>
                        <a:t> high degrees of elimination (COD, N, P) </a:t>
                      </a:r>
                    </a:p>
                    <a:p>
                      <a:pPr marL="285750" indent="-285750" algn="l" rtl="0" fontAlgn="base">
                        <a:buFont typeface="Wingdings" panose="05000000000000000000" pitchFamily="2" charset="2"/>
                        <a:buChar char="§"/>
                      </a:pPr>
                      <a:r>
                        <a:rPr lang="en-US" sz="1600" b="0" i="0">
                          <a:effectLst/>
                          <a:latin typeface="Calibri"/>
                        </a:rPr>
                        <a:t>MBR filtrate is solids-free and biologically inactive </a:t>
                      </a:r>
                    </a:p>
                    <a:p>
                      <a:pPr marL="742950" marR="0" lvl="1" indent="-285750" algn="l" rtl="0" eaLnBrk="1" fontAlgn="base" latinLnBrk="0" hangingPunct="1">
                        <a:lnSpc>
                          <a:spcPct val="100000"/>
                        </a:lnSpc>
                        <a:spcBef>
                          <a:spcPts val="0"/>
                        </a:spcBef>
                        <a:spcAft>
                          <a:spcPts val="0"/>
                        </a:spcAft>
                        <a:buClrTx/>
                        <a:buSzTx/>
                        <a:buFont typeface="Wingdings" panose="05000000000000000000" pitchFamily="2" charset="2"/>
                        <a:buChar char="§"/>
                      </a:pPr>
                      <a:r>
                        <a:rPr lang="en-US" sz="1600" b="0" i="0">
                          <a:effectLst/>
                          <a:latin typeface="Calibri"/>
                        </a:rPr>
                        <a:t>Excellent effluent quality, water can be reused immediately </a:t>
                      </a:r>
                    </a:p>
                    <a:p>
                      <a:pPr marL="742950" lvl="1" indent="-285750" algn="l" rtl="0" fontAlgn="base">
                        <a:buFont typeface="Wingdings" panose="05000000000000000000" pitchFamily="2" charset="2"/>
                        <a:buChar char="§"/>
                      </a:pPr>
                      <a:r>
                        <a:rPr lang="en-US" sz="1600" b="0" i="0">
                          <a:effectLst/>
                          <a:latin typeface="Calibri"/>
                        </a:rPr>
                        <a:t>allows direct discharge into receiving waters and reuse as process water</a:t>
                      </a:r>
                    </a:p>
                    <a:p>
                      <a:pPr marL="742950" lvl="1" indent="-285750" algn="l" rtl="0" fontAlgn="base">
                        <a:buFont typeface="Wingdings" panose="05000000000000000000" pitchFamily="2" charset="2"/>
                        <a:buChar char="§"/>
                      </a:pPr>
                      <a:r>
                        <a:rPr lang="en-US" sz="1600" b="0" i="0">
                          <a:effectLst/>
                          <a:latin typeface="Calibri"/>
                        </a:rPr>
                        <a:t>Comply with EU water quality directive</a:t>
                      </a:r>
                    </a:p>
                    <a:p>
                      <a:pPr marL="285750" indent="-285750" algn="l" rtl="0" fontAlgn="base">
                        <a:buFont typeface="Wingdings" panose="05000000000000000000" pitchFamily="2" charset="2"/>
                        <a:buChar char="§"/>
                      </a:pPr>
                      <a:r>
                        <a:rPr lang="en-US" sz="1600" b="0" i="0">
                          <a:effectLst/>
                          <a:latin typeface="Calibri"/>
                        </a:rPr>
                        <a:t>Reduces chemical and energy consumption and protects the environment </a:t>
                      </a:r>
                    </a:p>
                  </a:txBody>
                  <a:tcPr/>
                </a:tc>
                <a:extLst>
                  <a:ext uri="{0D108BD9-81ED-4DB2-BD59-A6C34878D82A}">
                    <a16:rowId xmlns:a16="http://schemas.microsoft.com/office/drawing/2014/main" val="3381742785"/>
                  </a:ext>
                </a:extLst>
              </a:tr>
            </a:tbl>
          </a:graphicData>
        </a:graphic>
      </p:graphicFrame>
    </p:spTree>
    <p:extLst>
      <p:ext uri="{BB962C8B-B14F-4D97-AF65-F5344CB8AC3E}">
        <p14:creationId xmlns:p14="http://schemas.microsoft.com/office/powerpoint/2010/main" val="25373397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a:extLst>
              <a:ext uri="{FF2B5EF4-FFF2-40B4-BE49-F238E27FC236}">
                <a16:creationId xmlns:a16="http://schemas.microsoft.com/office/drawing/2014/main" id="{355BA7B8-17B0-E118-24A4-7E0CF261D212}"/>
              </a:ext>
            </a:extLst>
          </p:cNvPr>
          <p:cNvSpPr/>
          <p:nvPr/>
        </p:nvSpPr>
        <p:spPr>
          <a:xfrm>
            <a:off x="762000" y="309563"/>
            <a:ext cx="7806690" cy="552450"/>
          </a:xfrm>
          <a:prstGeom prst="rect">
            <a:avLst/>
          </a:prstGeom>
          <a:noFill/>
          <a:ln/>
        </p:spPr>
        <p:txBody>
          <a:bodyPr wrap="square" lIns="91440" tIns="45720" rIns="91440" bIns="45720" rtlCol="0" anchor="ctr"/>
          <a:lstStyle/>
          <a:p>
            <a:pPr marL="0" indent="0" algn="l">
              <a:buNone/>
            </a:pPr>
            <a:r>
              <a:rPr lang="en-US" sz="2650" b="1">
                <a:solidFill>
                  <a:srgbClr val="0043E6"/>
                </a:solidFill>
                <a:latin typeface="Calibri"/>
                <a:ea typeface="Noto Sans SC"/>
                <a:cs typeface="Noto Sans SC" pitchFamily="34" charset="-120"/>
              </a:rPr>
              <a:t>Soft drink production</a:t>
            </a:r>
          </a:p>
        </p:txBody>
      </p:sp>
      <p:pic>
        <p:nvPicPr>
          <p:cNvPr id="3" name="Image 0" descr="https://assets.mindshow.fun/file/7200612/20240402123453_7gh5.png">
            <a:extLst>
              <a:ext uri="{FF2B5EF4-FFF2-40B4-BE49-F238E27FC236}">
                <a16:creationId xmlns:a16="http://schemas.microsoft.com/office/drawing/2014/main" id="{AC7723C2-A25E-6FE7-4A81-EA360570EC7E}"/>
              </a:ext>
            </a:extLst>
          </p:cNvPr>
          <p:cNvPicPr>
            <a:picLocks noChangeAspect="1"/>
          </p:cNvPicPr>
          <p:nvPr/>
        </p:nvPicPr>
        <p:blipFill>
          <a:blip r:embed="rId2"/>
          <a:stretch>
            <a:fillRect/>
          </a:stretch>
        </p:blipFill>
        <p:spPr>
          <a:xfrm>
            <a:off x="7734300" y="257175"/>
            <a:ext cx="952500" cy="257175"/>
          </a:xfrm>
          <a:prstGeom prst="rect">
            <a:avLst/>
          </a:prstGeom>
        </p:spPr>
      </p:pic>
      <p:pic>
        <p:nvPicPr>
          <p:cNvPr id="5" name="Image 0" descr="preencoded.png">
            <a:extLst>
              <a:ext uri="{FF2B5EF4-FFF2-40B4-BE49-F238E27FC236}">
                <a16:creationId xmlns:a16="http://schemas.microsoft.com/office/drawing/2014/main" id="{C0D4923D-72C1-C7F5-6AD7-A09951F5DA57}"/>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09104" y="914401"/>
            <a:ext cx="8473053" cy="4011757"/>
          </a:xfrm>
          <a:prstGeom prst="rect">
            <a:avLst/>
          </a:prstGeom>
        </p:spPr>
      </p:pic>
      <p:pic>
        <p:nvPicPr>
          <p:cNvPr id="6" name="Image 1" descr="https://assets.mindshow.fun/file/7200612/20240314142747_535t.png?x-oss-process=style/img">
            <a:extLst>
              <a:ext uri="{FF2B5EF4-FFF2-40B4-BE49-F238E27FC236}">
                <a16:creationId xmlns:a16="http://schemas.microsoft.com/office/drawing/2014/main" id="{39FDE496-F82E-0D0B-2D47-DC94ACDE33BE}"/>
              </a:ext>
            </a:extLst>
          </p:cNvPr>
          <p:cNvPicPr>
            <a:picLocks noChangeAspect="1"/>
          </p:cNvPicPr>
          <p:nvPr/>
        </p:nvPicPr>
        <p:blipFill>
          <a:blip r:embed="rId4"/>
          <a:srcRect l="3483" r="3483"/>
          <a:stretch/>
        </p:blipFill>
        <p:spPr>
          <a:xfrm>
            <a:off x="509104" y="914400"/>
            <a:ext cx="5273375" cy="4011757"/>
          </a:xfrm>
          <a:prstGeom prst="rect">
            <a:avLst/>
          </a:prstGeom>
        </p:spPr>
      </p:pic>
      <p:sp>
        <p:nvSpPr>
          <p:cNvPr id="7" name="文本框 6">
            <a:extLst>
              <a:ext uri="{FF2B5EF4-FFF2-40B4-BE49-F238E27FC236}">
                <a16:creationId xmlns:a16="http://schemas.microsoft.com/office/drawing/2014/main" id="{0C4BB510-5A67-F7DC-F168-E910C7355213}"/>
              </a:ext>
            </a:extLst>
          </p:cNvPr>
          <p:cNvSpPr txBox="1"/>
          <p:nvPr/>
        </p:nvSpPr>
        <p:spPr>
          <a:xfrm>
            <a:off x="6076673" y="1697365"/>
            <a:ext cx="2553260" cy="2308324"/>
          </a:xfrm>
          <a:prstGeom prst="rect">
            <a:avLst/>
          </a:prstGeom>
          <a:noFill/>
        </p:spPr>
        <p:txBody>
          <a:bodyPr wrap="square" lIns="91440" tIns="45720" rIns="91440" bIns="45720" rtlCol="0" anchor="t">
            <a:sp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a:solidFill>
                  <a:srgbClr val="FFFFFF"/>
                </a:solidFill>
                <a:uFillTx/>
                <a:latin typeface="Calibri"/>
                <a:ea typeface="Calibri"/>
                <a:cs typeface="Arial"/>
              </a:rPr>
              <a:t>Capacity 60 m³/d, Membrane area 400</a:t>
            </a:r>
            <a:r>
              <a:rPr lang="en-US" b="1">
                <a:solidFill>
                  <a:srgbClr val="FFFFFF"/>
                </a:solidFill>
                <a:latin typeface="Calibri"/>
                <a:ea typeface="Calibri"/>
                <a:cs typeface="Arial"/>
              </a:rPr>
              <a:t> </a:t>
            </a:r>
            <a:r>
              <a:rPr lang="en-US" sz="1800" b="1" i="0" u="none" strike="noStrike" kern="1200" cap="none" spc="0" baseline="0">
                <a:solidFill>
                  <a:srgbClr val="FFFFFF"/>
                </a:solidFill>
                <a:uFillTx/>
                <a:latin typeface="Calibri"/>
                <a:ea typeface="Calibri"/>
                <a:cs typeface="Arial"/>
              </a:rPr>
              <a:t>m², 2019</a:t>
            </a: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b="1">
              <a:solidFill>
                <a:srgbClr val="FFFFFF"/>
              </a:solidFill>
              <a:latin typeface="Calibri"/>
              <a:ea typeface="Calibri"/>
              <a:cs typeface="Arial"/>
            </a:endParaRP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1" i="0" u="none" strike="noStrike" kern="1200" cap="none" spc="0" baseline="0">
              <a:solidFill>
                <a:srgbClr val="FFFFFF"/>
              </a:solidFill>
              <a:uFillTx/>
              <a:latin typeface="Calibri"/>
              <a:ea typeface="Calibri"/>
              <a:cs typeface="Arial"/>
            </a:endParaRP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a:solidFill>
                  <a:srgbClr val="FFFFFF"/>
                </a:solidFill>
                <a:uFillTx/>
                <a:latin typeface="Calibri"/>
                <a:ea typeface="Calibri"/>
                <a:cs typeface="Arial"/>
              </a:rPr>
              <a:t>Extension to </a:t>
            </a:r>
            <a:r>
              <a:rPr lang="en-US" b="1">
                <a:solidFill>
                  <a:srgbClr val="FFFFFF"/>
                </a:solidFill>
                <a:latin typeface="Calibri"/>
                <a:ea typeface="Calibri"/>
                <a:cs typeface="Arial"/>
              </a:rPr>
              <a:t>90</a:t>
            </a:r>
            <a:r>
              <a:rPr lang="en-US" sz="1800" b="1" i="0" u="none" strike="noStrike" kern="1200" cap="none" spc="0" baseline="0">
                <a:solidFill>
                  <a:srgbClr val="FFFFFF"/>
                </a:solidFill>
                <a:uFillTx/>
                <a:latin typeface="Calibri"/>
                <a:ea typeface="Calibri"/>
                <a:cs typeface="Arial"/>
              </a:rPr>
              <a:t> m³/d </a:t>
            </a:r>
            <a:r>
              <a:rPr lang="en-US" b="1">
                <a:solidFill>
                  <a:srgbClr val="FFFFFF"/>
                </a:solidFill>
                <a:latin typeface="Calibri"/>
                <a:ea typeface="Calibri"/>
                <a:cs typeface="Arial"/>
              </a:rPr>
              <a:t>Membrane</a:t>
            </a:r>
            <a:r>
              <a:rPr lang="en-US" sz="1800" b="1" i="0" u="none" strike="noStrike" kern="1200" cap="none" spc="0" baseline="0">
                <a:solidFill>
                  <a:srgbClr val="FFFFFF"/>
                </a:solidFill>
                <a:uFillTx/>
                <a:latin typeface="Calibri"/>
                <a:ea typeface="Calibri"/>
                <a:cs typeface="Arial"/>
              </a:rPr>
              <a:t> area 800 m², 2020</a:t>
            </a:r>
          </a:p>
        </p:txBody>
      </p:sp>
      <p:sp>
        <p:nvSpPr>
          <p:cNvPr id="4" name="Textfeld 3">
            <a:extLst>
              <a:ext uri="{FF2B5EF4-FFF2-40B4-BE49-F238E27FC236}">
                <a16:creationId xmlns:a16="http://schemas.microsoft.com/office/drawing/2014/main" id="{ECE8C50C-2F46-7A77-BD8E-54A95B40C4A1}"/>
              </a:ext>
            </a:extLst>
          </p:cNvPr>
          <p:cNvSpPr txBox="1"/>
          <p:nvPr/>
        </p:nvSpPr>
        <p:spPr>
          <a:xfrm rot="16200000">
            <a:off x="-2091705" y="2269570"/>
            <a:ext cx="4572000" cy="246221"/>
          </a:xfrm>
          <a:prstGeom prst="rect">
            <a:avLst/>
          </a:prstGeom>
          <a:noFill/>
        </p:spPr>
        <p:txBody>
          <a:bodyPr wrap="square">
            <a:spAutoFit/>
          </a:bodyPr>
          <a:lstStyle/>
          <a:p>
            <a:pPr indent="449580" algn="r"/>
            <a:r>
              <a:rPr lang="en-US" sz="1000" b="1">
                <a:solidFill>
                  <a:schemeClr val="bg1">
                    <a:lumMod val="75000"/>
                  </a:schemeClr>
                </a:solidFill>
                <a:effectLst/>
                <a:latin typeface="Corbel" panose="020B0503020204020204" pitchFamily="34" charset="0"/>
                <a:ea typeface="Calibri" panose="020F0502020204030204" pitchFamily="34" charset="0"/>
              </a:rPr>
              <a:t>MBR – water Treatment  | IV</a:t>
            </a:r>
            <a:endParaRPr lang="de-DE" sz="1000" b="1">
              <a:solidFill>
                <a:schemeClr val="bg1">
                  <a:lumMod val="75000"/>
                </a:schemeClr>
              </a:solidFill>
              <a:effectLst/>
              <a:latin typeface="Corbel" panose="020B0503020204020204" pitchFamily="34" charset="0"/>
              <a:ea typeface="Calibri" panose="020F0502020204030204" pitchFamily="34" charset="0"/>
            </a:endParaRPr>
          </a:p>
        </p:txBody>
      </p:sp>
    </p:spTree>
    <p:extLst>
      <p:ext uri="{BB962C8B-B14F-4D97-AF65-F5344CB8AC3E}">
        <p14:creationId xmlns:p14="http://schemas.microsoft.com/office/powerpoint/2010/main" val="25366343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6" name="Image 2">
            <a:extLst>
              <a:ext uri="{FF2B5EF4-FFF2-40B4-BE49-F238E27FC236}">
                <a16:creationId xmlns:a16="http://schemas.microsoft.com/office/drawing/2014/main" id="{8F479BC7-2A4A-A00B-A6EE-156155807C39}"/>
              </a:ext>
            </a:extLst>
          </p:cNvPr>
          <p:cNvPicPr>
            <a:picLocks noChangeAspect="1"/>
          </p:cNvPicPr>
          <p:nvPr/>
        </p:nvPicPr>
        <p:blipFill rotWithShape="1">
          <a:blip r:embed="rId2"/>
          <a:srcRect t="22117" r="1" b="26706"/>
          <a:stretch/>
        </p:blipFill>
        <p:spPr>
          <a:xfrm>
            <a:off x="3490722" y="10"/>
            <a:ext cx="5653280" cy="5143490"/>
          </a:xfrm>
          <a:prstGeom prst="rect">
            <a:avLst/>
          </a:prstGeom>
        </p:spPr>
      </p:pic>
      <p:sp>
        <p:nvSpPr>
          <p:cNvPr id="11" name="Rectangle 10">
            <a:extLst>
              <a:ext uri="{FF2B5EF4-FFF2-40B4-BE49-F238E27FC236}">
                <a16:creationId xmlns:a16="http://schemas.microsoft.com/office/drawing/2014/main" id="{E9DCA5EA-C9F1-43F7-8CD9-E7D77919EB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0074" y="604767"/>
            <a:ext cx="5050915" cy="369646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 1">
            <a:extLst>
              <a:ext uri="{FF2B5EF4-FFF2-40B4-BE49-F238E27FC236}">
                <a16:creationId xmlns:a16="http://schemas.microsoft.com/office/drawing/2014/main" id="{B8188C76-BD2F-991B-2BB6-60A59F40B161}"/>
              </a:ext>
            </a:extLst>
          </p:cNvPr>
          <p:cNvPicPr>
            <a:picLocks noChangeAspect="1"/>
          </p:cNvPicPr>
          <p:nvPr/>
        </p:nvPicPr>
        <p:blipFill rotWithShape="1">
          <a:blip r:embed="rId3"/>
          <a:srcRect r="3" b="4668"/>
          <a:stretch/>
        </p:blipFill>
        <p:spPr>
          <a:xfrm>
            <a:off x="721802" y="734303"/>
            <a:ext cx="4807458" cy="3437391"/>
          </a:xfrm>
          <a:prstGeom prst="rect">
            <a:avLst/>
          </a:prstGeom>
        </p:spPr>
      </p:pic>
      <p:pic>
        <p:nvPicPr>
          <p:cNvPr id="3" name="Image 0" descr="https://assets.mindshow.fun/file/7200612/20240402123453_7gh5.png">
            <a:extLst>
              <a:ext uri="{FF2B5EF4-FFF2-40B4-BE49-F238E27FC236}">
                <a16:creationId xmlns:a16="http://schemas.microsoft.com/office/drawing/2014/main" id="{AC7723C2-A25E-6FE7-4A81-EA360570EC7E}"/>
              </a:ext>
            </a:extLst>
          </p:cNvPr>
          <p:cNvPicPr>
            <a:picLocks noChangeAspect="1"/>
          </p:cNvPicPr>
          <p:nvPr/>
        </p:nvPicPr>
        <p:blipFill>
          <a:blip r:embed="rId4"/>
          <a:stretch>
            <a:fillRect/>
          </a:stretch>
        </p:blipFill>
        <p:spPr>
          <a:xfrm>
            <a:off x="7734300" y="257175"/>
            <a:ext cx="952500" cy="257175"/>
          </a:xfrm>
          <a:prstGeom prst="rect">
            <a:avLst/>
          </a:prstGeom>
        </p:spPr>
      </p:pic>
      <p:sp>
        <p:nvSpPr>
          <p:cNvPr id="8" name="Text 2">
            <a:extLst>
              <a:ext uri="{FF2B5EF4-FFF2-40B4-BE49-F238E27FC236}">
                <a16:creationId xmlns:a16="http://schemas.microsoft.com/office/drawing/2014/main" id="{A343A2CE-FC57-4E54-FBC5-DF54A387C2B7}"/>
              </a:ext>
            </a:extLst>
          </p:cNvPr>
          <p:cNvSpPr/>
          <p:nvPr/>
        </p:nvSpPr>
        <p:spPr>
          <a:xfrm>
            <a:off x="605957" y="4376704"/>
            <a:ext cx="2944091" cy="430374"/>
          </a:xfrm>
          <a:prstGeom prst="rect">
            <a:avLst/>
          </a:prstGeom>
          <a:noFill/>
          <a:ln/>
        </p:spPr>
        <p:txBody>
          <a:bodyPr wrap="square" lIns="91440" tIns="45720" rIns="91440" bIns="45720" rtlCol="0" anchor="t"/>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b="0" i="0" u="none" strike="noStrike" kern="1200" cap="none" spc="0" baseline="0">
                <a:uFillTx/>
                <a:latin typeface="Calibri"/>
                <a:ea typeface="Calibri"/>
                <a:cs typeface="Arial"/>
              </a:rPr>
              <a:t>Membrane module during external cleaning</a:t>
            </a:r>
            <a:endParaRPr lang="zh-CN" altLang="en-US"/>
          </a:p>
        </p:txBody>
      </p:sp>
      <p:sp>
        <p:nvSpPr>
          <p:cNvPr id="9" name="Text 1">
            <a:extLst>
              <a:ext uri="{FF2B5EF4-FFF2-40B4-BE49-F238E27FC236}">
                <a16:creationId xmlns:a16="http://schemas.microsoft.com/office/drawing/2014/main" id="{3BA018A1-69C6-B23A-8B2A-12D71E9DB744}"/>
              </a:ext>
            </a:extLst>
          </p:cNvPr>
          <p:cNvSpPr/>
          <p:nvPr/>
        </p:nvSpPr>
        <p:spPr>
          <a:xfrm>
            <a:off x="603264" y="155473"/>
            <a:ext cx="2576328" cy="575846"/>
          </a:xfrm>
          <a:prstGeom prst="rect">
            <a:avLst/>
          </a:prstGeom>
          <a:noFill/>
          <a:ln/>
        </p:spPr>
        <p:txBody>
          <a:bodyPr wrap="square" lIns="91440" tIns="45720" rIns="91440" bIns="45720" rtlCol="0" anchor="t"/>
          <a:lstStyle/>
          <a:p>
            <a:pPr marL="0" marR="0" lvl="0" indent="0"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b="0" i="0" u="none" strike="noStrike" kern="1200" cap="none" spc="0" baseline="0">
                <a:uFillTx/>
                <a:latin typeface="Calibri"/>
                <a:ea typeface="Calibri"/>
                <a:cs typeface="Arial"/>
              </a:rPr>
              <a:t>Membrane module before external cleaning</a:t>
            </a:r>
            <a:endParaRPr lang="de-AT" b="0" i="0" u="none" strike="noStrike" kern="1200" cap="none" spc="0" baseline="0">
              <a:uFillTx/>
              <a:latin typeface="Calibri"/>
              <a:ea typeface="Calibri"/>
              <a:cs typeface="Arial"/>
            </a:endParaRPr>
          </a:p>
        </p:txBody>
      </p:sp>
      <p:sp>
        <p:nvSpPr>
          <p:cNvPr id="2" name="Textfeld 1">
            <a:extLst>
              <a:ext uri="{FF2B5EF4-FFF2-40B4-BE49-F238E27FC236}">
                <a16:creationId xmlns:a16="http://schemas.microsoft.com/office/drawing/2014/main" id="{871536B4-0F7D-5502-2EC0-92239FAE0493}"/>
              </a:ext>
            </a:extLst>
          </p:cNvPr>
          <p:cNvSpPr txBox="1"/>
          <p:nvPr/>
        </p:nvSpPr>
        <p:spPr>
          <a:xfrm rot="16200000">
            <a:off x="-2091705" y="2269570"/>
            <a:ext cx="4572000" cy="246221"/>
          </a:xfrm>
          <a:prstGeom prst="rect">
            <a:avLst/>
          </a:prstGeom>
          <a:noFill/>
        </p:spPr>
        <p:txBody>
          <a:bodyPr wrap="square">
            <a:spAutoFit/>
          </a:bodyPr>
          <a:lstStyle/>
          <a:p>
            <a:pPr indent="449580" algn="r"/>
            <a:r>
              <a:rPr lang="en-US" sz="1000" b="1">
                <a:solidFill>
                  <a:schemeClr val="bg1">
                    <a:lumMod val="75000"/>
                  </a:schemeClr>
                </a:solidFill>
                <a:effectLst/>
                <a:latin typeface="Corbel" panose="020B0503020204020204" pitchFamily="34" charset="0"/>
                <a:ea typeface="Calibri" panose="020F0502020204030204" pitchFamily="34" charset="0"/>
              </a:rPr>
              <a:t>MBR – water Treatment  | IV</a:t>
            </a:r>
            <a:endParaRPr lang="de-DE" sz="1000" b="1">
              <a:solidFill>
                <a:schemeClr val="bg1">
                  <a:lumMod val="75000"/>
                </a:schemeClr>
              </a:solidFill>
              <a:effectLst/>
              <a:latin typeface="Corbel" panose="020B0503020204020204" pitchFamily="34" charset="0"/>
              <a:ea typeface="Calibri" panose="020F0502020204030204" pitchFamily="34" charset="0"/>
            </a:endParaRPr>
          </a:p>
        </p:txBody>
      </p:sp>
    </p:spTree>
    <p:extLst>
      <p:ext uri="{BB962C8B-B14F-4D97-AF65-F5344CB8AC3E}">
        <p14:creationId xmlns:p14="http://schemas.microsoft.com/office/powerpoint/2010/main" val="25937344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a:extLst>
              <a:ext uri="{FF2B5EF4-FFF2-40B4-BE49-F238E27FC236}">
                <a16:creationId xmlns:a16="http://schemas.microsoft.com/office/drawing/2014/main" id="{355BA7B8-17B0-E118-24A4-7E0CF261D212}"/>
              </a:ext>
            </a:extLst>
          </p:cNvPr>
          <p:cNvSpPr/>
          <p:nvPr/>
        </p:nvSpPr>
        <p:spPr>
          <a:xfrm>
            <a:off x="762000" y="309563"/>
            <a:ext cx="7806690" cy="552450"/>
          </a:xfrm>
          <a:prstGeom prst="rect">
            <a:avLst/>
          </a:prstGeom>
          <a:noFill/>
          <a:ln/>
        </p:spPr>
        <p:txBody>
          <a:bodyPr wrap="square" lIns="91440" tIns="45720" rIns="91440" bIns="45720" rtlCol="0" anchor="ctr"/>
          <a:lstStyle/>
          <a:p>
            <a:pPr marL="0" indent="0" algn="l">
              <a:buNone/>
            </a:pPr>
            <a:r>
              <a:rPr lang="en-US" sz="2650" b="1">
                <a:solidFill>
                  <a:srgbClr val="0043E6"/>
                </a:solidFill>
                <a:latin typeface="Calibri"/>
                <a:ea typeface="Noto Sans SC"/>
                <a:cs typeface="Noto Sans SC" pitchFamily="34" charset="-120"/>
              </a:rPr>
              <a:t>Conclusion</a:t>
            </a:r>
          </a:p>
        </p:txBody>
      </p:sp>
      <p:pic>
        <p:nvPicPr>
          <p:cNvPr id="3" name="Image 0" descr="https://assets.mindshow.fun/file/7200612/20240402123453_7gh5.png">
            <a:extLst>
              <a:ext uri="{FF2B5EF4-FFF2-40B4-BE49-F238E27FC236}">
                <a16:creationId xmlns:a16="http://schemas.microsoft.com/office/drawing/2014/main" id="{AC7723C2-A25E-6FE7-4A81-EA360570EC7E}"/>
              </a:ext>
            </a:extLst>
          </p:cNvPr>
          <p:cNvPicPr>
            <a:picLocks noChangeAspect="1"/>
          </p:cNvPicPr>
          <p:nvPr/>
        </p:nvPicPr>
        <p:blipFill>
          <a:blip r:embed="rId3"/>
          <a:stretch>
            <a:fillRect/>
          </a:stretch>
        </p:blipFill>
        <p:spPr>
          <a:xfrm>
            <a:off x="7734300" y="257175"/>
            <a:ext cx="952500" cy="257175"/>
          </a:xfrm>
          <a:prstGeom prst="rect">
            <a:avLst/>
          </a:prstGeom>
        </p:spPr>
      </p:pic>
      <p:sp>
        <p:nvSpPr>
          <p:cNvPr id="6" name="Inhaltsplatzhalter 2">
            <a:extLst>
              <a:ext uri="{FF2B5EF4-FFF2-40B4-BE49-F238E27FC236}">
                <a16:creationId xmlns:a16="http://schemas.microsoft.com/office/drawing/2014/main" id="{6FA164CD-BF6B-A5D1-4014-7B35150C1E42}"/>
              </a:ext>
            </a:extLst>
          </p:cNvPr>
          <p:cNvSpPr txBox="1">
            <a:spLocks/>
          </p:cNvSpPr>
          <p:nvPr/>
        </p:nvSpPr>
        <p:spPr>
          <a:xfrm>
            <a:off x="857250" y="766480"/>
            <a:ext cx="5518149" cy="4289939"/>
          </a:xfrm>
          <a:prstGeom prst="rect">
            <a:avLst/>
          </a:prstGeom>
        </p:spPr>
        <p:txBody>
          <a:bodyPr lIns="91440" tIns="45720" rIns="91440" bIns="45720" anchor="t">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900"/>
              </a:spcBef>
            </a:pPr>
            <a:r>
              <a:rPr lang="en-US" sz="1400" b="1" dirty="0"/>
              <a:t>On </a:t>
            </a:r>
            <a:r>
              <a:rPr lang="en-AU" sz="1400" b="1" dirty="0"/>
              <a:t>site pilot-testing makes sense!</a:t>
            </a:r>
            <a:endParaRPr lang="en-AU" sz="1400" b="1" dirty="0">
              <a:ea typeface="Calibri"/>
              <a:cs typeface="Calibri"/>
            </a:endParaRPr>
          </a:p>
          <a:p>
            <a:pPr lvl="1"/>
            <a:r>
              <a:rPr lang="en-AU" sz="1200" dirty="0"/>
              <a:t>Learn fluctuating wastewater quality &amp; quantity</a:t>
            </a:r>
            <a:endParaRPr lang="en-AU" sz="1200" dirty="0">
              <a:ea typeface="Calibri"/>
              <a:cs typeface="Calibri"/>
            </a:endParaRPr>
          </a:p>
          <a:p>
            <a:pPr lvl="1"/>
            <a:r>
              <a:rPr lang="en-AU" sz="1200" dirty="0"/>
              <a:t>Reduce risk</a:t>
            </a:r>
            <a:endParaRPr lang="en-AU" sz="1200" dirty="0">
              <a:ea typeface="Calibri"/>
              <a:cs typeface="Calibri"/>
            </a:endParaRPr>
          </a:p>
          <a:p>
            <a:pPr>
              <a:spcBef>
                <a:spcPts val="900"/>
              </a:spcBef>
            </a:pPr>
            <a:r>
              <a:rPr lang="en-AU" sz="1400" b="1" dirty="0"/>
              <a:t>Proof of concept</a:t>
            </a:r>
          </a:p>
          <a:p>
            <a:pPr lvl="1"/>
            <a:r>
              <a:rPr lang="en-AU" sz="1200" dirty="0"/>
              <a:t>Stable COD degradation</a:t>
            </a:r>
          </a:p>
          <a:p>
            <a:pPr lvl="1"/>
            <a:r>
              <a:rPr lang="en-AU" sz="1200" dirty="0"/>
              <a:t>Sludge yield: 0.44 kg TS/kg COD</a:t>
            </a:r>
          </a:p>
          <a:p>
            <a:pPr lvl="1"/>
            <a:r>
              <a:rPr lang="en-AU" sz="1200" dirty="0"/>
              <a:t>Absorption and degradation of hydrocarbons and lipophilic substances</a:t>
            </a:r>
          </a:p>
          <a:p>
            <a:pPr lvl="1"/>
            <a:r>
              <a:rPr lang="en-AU" sz="1200" dirty="0"/>
              <a:t>Adsorption of metals in activated sludge</a:t>
            </a:r>
          </a:p>
          <a:p>
            <a:pPr lvl="1"/>
            <a:r>
              <a:rPr lang="en-AU" sz="1200" dirty="0"/>
              <a:t>Retention of filterable substances (inorganics - metals) at the membrane</a:t>
            </a:r>
          </a:p>
          <a:p>
            <a:pPr lvl="1"/>
            <a:r>
              <a:rPr lang="en-AU" sz="1200" dirty="0"/>
              <a:t>Adequate nutritional supply</a:t>
            </a:r>
            <a:endParaRPr lang="en-AU" sz="1200" dirty="0">
              <a:ea typeface="Calibri"/>
              <a:cs typeface="Calibri"/>
            </a:endParaRPr>
          </a:p>
          <a:p>
            <a:pPr>
              <a:spcBef>
                <a:spcPts val="900"/>
              </a:spcBef>
            </a:pPr>
            <a:r>
              <a:rPr lang="en-AU" sz="1400" b="1" dirty="0"/>
              <a:t>Membrane is suitable</a:t>
            </a:r>
          </a:p>
          <a:p>
            <a:pPr lvl="1"/>
            <a:r>
              <a:rPr lang="en-AU" sz="1200" dirty="0"/>
              <a:t>Stable permeability</a:t>
            </a:r>
            <a:endParaRPr lang="en-AU" sz="1200" dirty="0">
              <a:ea typeface="Calibri"/>
              <a:cs typeface="Calibri"/>
            </a:endParaRPr>
          </a:p>
          <a:p>
            <a:pPr lvl="1"/>
            <a:r>
              <a:rPr lang="en-AU" sz="1200" dirty="0"/>
              <a:t>Regular cleaning is necessary</a:t>
            </a:r>
            <a:endParaRPr lang="en-AU" sz="1200" dirty="0">
              <a:ea typeface="Calibri"/>
              <a:cs typeface="Calibri"/>
            </a:endParaRPr>
          </a:p>
          <a:p>
            <a:pPr>
              <a:spcBef>
                <a:spcPts val="900"/>
              </a:spcBef>
            </a:pPr>
            <a:r>
              <a:rPr lang="en-AU" sz="1400" b="1" dirty="0"/>
              <a:t>Lessons learned </a:t>
            </a:r>
          </a:p>
          <a:p>
            <a:pPr lvl="1"/>
            <a:r>
              <a:rPr lang="en-AU" sz="1200" dirty="0"/>
              <a:t>Conservative approach (biovolume, </a:t>
            </a:r>
            <a:br>
              <a:rPr lang="en-AU" sz="1200" dirty="0"/>
            </a:br>
            <a:r>
              <a:rPr lang="en-AU" sz="1200" dirty="0"/>
              <a:t>membrane area) improves flexibility and durability</a:t>
            </a:r>
            <a:endParaRPr lang="en-AU" sz="1200" dirty="0">
              <a:ea typeface="Calibri"/>
              <a:cs typeface="Calibri"/>
            </a:endParaRPr>
          </a:p>
          <a:p>
            <a:pPr lvl="1"/>
            <a:r>
              <a:rPr lang="en-AU" sz="1200" dirty="0"/>
              <a:t>Filtrate can be reused as process water</a:t>
            </a:r>
            <a:endParaRPr lang="en-AU" sz="1200" dirty="0">
              <a:ea typeface="Calibri"/>
              <a:cs typeface="Calibri"/>
            </a:endParaRPr>
          </a:p>
        </p:txBody>
      </p:sp>
      <p:sp>
        <p:nvSpPr>
          <p:cNvPr id="4" name="Textfeld 3">
            <a:extLst>
              <a:ext uri="{FF2B5EF4-FFF2-40B4-BE49-F238E27FC236}">
                <a16:creationId xmlns:a16="http://schemas.microsoft.com/office/drawing/2014/main" id="{1183F584-849D-E628-F0E2-2D7C5F09EA61}"/>
              </a:ext>
            </a:extLst>
          </p:cNvPr>
          <p:cNvSpPr txBox="1"/>
          <p:nvPr/>
        </p:nvSpPr>
        <p:spPr>
          <a:xfrm rot="16200000">
            <a:off x="-2091705" y="2269570"/>
            <a:ext cx="4572000" cy="246221"/>
          </a:xfrm>
          <a:prstGeom prst="rect">
            <a:avLst/>
          </a:prstGeom>
          <a:noFill/>
        </p:spPr>
        <p:txBody>
          <a:bodyPr wrap="square">
            <a:spAutoFit/>
          </a:bodyPr>
          <a:lstStyle/>
          <a:p>
            <a:pPr indent="449580" algn="r"/>
            <a:r>
              <a:rPr lang="en-US" sz="1000" b="1">
                <a:solidFill>
                  <a:schemeClr val="bg1">
                    <a:lumMod val="75000"/>
                  </a:schemeClr>
                </a:solidFill>
                <a:effectLst/>
                <a:latin typeface="Corbel" panose="020B0503020204020204" pitchFamily="34" charset="0"/>
                <a:ea typeface="Calibri" panose="020F0502020204030204" pitchFamily="34" charset="0"/>
              </a:rPr>
              <a:t>MBR – water Treatment  | IV</a:t>
            </a:r>
            <a:endParaRPr lang="de-DE" sz="1000" b="1">
              <a:solidFill>
                <a:schemeClr val="bg1">
                  <a:lumMod val="75000"/>
                </a:schemeClr>
              </a:solidFill>
              <a:effectLst/>
              <a:latin typeface="Corbel" panose="020B0503020204020204" pitchFamily="34" charset="0"/>
              <a:ea typeface="Calibri" panose="020F0502020204030204" pitchFamily="34" charset="0"/>
            </a:endParaRPr>
          </a:p>
        </p:txBody>
      </p:sp>
      <p:pic>
        <p:nvPicPr>
          <p:cNvPr id="7" name="图片 6" descr="图形用户界面, 文本, 网站&#10;&#10;已自动生成说明">
            <a:extLst>
              <a:ext uri="{FF2B5EF4-FFF2-40B4-BE49-F238E27FC236}">
                <a16:creationId xmlns:a16="http://schemas.microsoft.com/office/drawing/2014/main" id="{2D2EBE51-B2FD-E505-448F-15C256FB3201}"/>
              </a:ext>
            </a:extLst>
          </p:cNvPr>
          <p:cNvPicPr>
            <a:picLocks noChangeAspect="1"/>
          </p:cNvPicPr>
          <p:nvPr/>
        </p:nvPicPr>
        <p:blipFill>
          <a:blip r:embed="rId4"/>
          <a:stretch>
            <a:fillRect/>
          </a:stretch>
        </p:blipFill>
        <p:spPr>
          <a:xfrm>
            <a:off x="6562456" y="517438"/>
            <a:ext cx="2012117" cy="4494771"/>
          </a:xfrm>
          <a:prstGeom prst="rect">
            <a:avLst/>
          </a:prstGeom>
        </p:spPr>
      </p:pic>
    </p:spTree>
    <p:extLst>
      <p:ext uri="{BB962C8B-B14F-4D97-AF65-F5344CB8AC3E}">
        <p14:creationId xmlns:p14="http://schemas.microsoft.com/office/powerpoint/2010/main" val="11124516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AB993D6-0F75-98DF-812A-D8819D72D6F0}"/>
              </a:ext>
            </a:extLst>
          </p:cNvPr>
          <p:cNvPicPr>
            <a:picLocks noChangeAspect="1"/>
          </p:cNvPicPr>
          <p:nvPr/>
        </p:nvPicPr>
        <p:blipFill>
          <a:blip r:embed="rId2"/>
          <a:stretch>
            <a:fillRect/>
          </a:stretch>
        </p:blipFill>
        <p:spPr>
          <a:xfrm>
            <a:off x="575310" y="585788"/>
            <a:ext cx="1334182" cy="4518025"/>
          </a:xfrm>
          <a:prstGeom prst="rect">
            <a:avLst/>
          </a:prstGeom>
        </p:spPr>
      </p:pic>
      <p:sp>
        <p:nvSpPr>
          <p:cNvPr id="2" name="Text 0">
            <a:extLst>
              <a:ext uri="{FF2B5EF4-FFF2-40B4-BE49-F238E27FC236}">
                <a16:creationId xmlns:a16="http://schemas.microsoft.com/office/drawing/2014/main" id="{355BA7B8-17B0-E118-24A4-7E0CF261D212}"/>
              </a:ext>
            </a:extLst>
          </p:cNvPr>
          <p:cNvSpPr/>
          <p:nvPr/>
        </p:nvSpPr>
        <p:spPr>
          <a:xfrm>
            <a:off x="762000" y="309563"/>
            <a:ext cx="7806690" cy="552450"/>
          </a:xfrm>
          <a:prstGeom prst="rect">
            <a:avLst/>
          </a:prstGeom>
          <a:noFill/>
          <a:ln/>
        </p:spPr>
        <p:txBody>
          <a:bodyPr wrap="square" lIns="91440" tIns="45720" rIns="91440" bIns="45720" rtlCol="0" anchor="ctr"/>
          <a:lstStyle/>
          <a:p>
            <a:pPr marL="0" indent="0" algn="l">
              <a:buNone/>
            </a:pPr>
            <a:r>
              <a:rPr lang="en-US" sz="2650" b="1">
                <a:solidFill>
                  <a:srgbClr val="0043E6"/>
                </a:solidFill>
                <a:latin typeface="Calibri"/>
                <a:ea typeface="Noto Sans SC"/>
                <a:cs typeface="Noto Sans SC" pitchFamily="34" charset="-120"/>
              </a:rPr>
              <a:t>Technical </a:t>
            </a:r>
            <a:r>
              <a:rPr lang="en-US" sz="2650" b="1" err="1">
                <a:solidFill>
                  <a:srgbClr val="0043E6"/>
                </a:solidFill>
                <a:latin typeface="Calibri"/>
                <a:ea typeface="Noto Sans SC"/>
                <a:cs typeface="Noto Sans SC" pitchFamily="34" charset="-120"/>
              </a:rPr>
              <a:t>Realisation</a:t>
            </a:r>
            <a:endParaRPr lang="en-US" sz="2650" b="1">
              <a:solidFill>
                <a:srgbClr val="0043E6"/>
              </a:solidFill>
              <a:latin typeface="Calibri"/>
              <a:ea typeface="Noto Sans SC"/>
              <a:cs typeface="Noto Sans SC" pitchFamily="34" charset="-120"/>
            </a:endParaRPr>
          </a:p>
        </p:txBody>
      </p:sp>
      <p:pic>
        <p:nvPicPr>
          <p:cNvPr id="3" name="Image 0" descr="https://assets.mindshow.fun/file/7200612/20240402123453_7gh5.png">
            <a:extLst>
              <a:ext uri="{FF2B5EF4-FFF2-40B4-BE49-F238E27FC236}">
                <a16:creationId xmlns:a16="http://schemas.microsoft.com/office/drawing/2014/main" id="{1E3007BC-143D-F259-4B9E-030C142CC7CE}"/>
              </a:ext>
            </a:extLst>
          </p:cNvPr>
          <p:cNvPicPr>
            <a:picLocks noChangeAspect="1"/>
          </p:cNvPicPr>
          <p:nvPr/>
        </p:nvPicPr>
        <p:blipFill>
          <a:blip r:embed="rId3"/>
          <a:stretch>
            <a:fillRect/>
          </a:stretch>
        </p:blipFill>
        <p:spPr>
          <a:xfrm>
            <a:off x="7734300" y="257175"/>
            <a:ext cx="952500" cy="257175"/>
          </a:xfrm>
          <a:prstGeom prst="rect">
            <a:avLst/>
          </a:prstGeom>
        </p:spPr>
      </p:pic>
      <p:sp>
        <p:nvSpPr>
          <p:cNvPr id="6" name="Text 1">
            <a:extLst>
              <a:ext uri="{FF2B5EF4-FFF2-40B4-BE49-F238E27FC236}">
                <a16:creationId xmlns:a16="http://schemas.microsoft.com/office/drawing/2014/main" id="{CA5D7AA5-FBD8-DBBD-D80E-6A810B23F879}"/>
              </a:ext>
            </a:extLst>
          </p:cNvPr>
          <p:cNvSpPr/>
          <p:nvPr/>
        </p:nvSpPr>
        <p:spPr>
          <a:xfrm>
            <a:off x="2047875" y="791279"/>
            <a:ext cx="6735907" cy="852486"/>
          </a:xfrm>
          <a:prstGeom prst="rect">
            <a:avLst/>
          </a:prstGeom>
          <a:noFill/>
          <a:ln/>
        </p:spPr>
        <p:txBody>
          <a:bodyPr wrap="square" lIns="91440" tIns="45720" rIns="91440" bIns="45720" rtlCol="0" anchor="ctr"/>
          <a:lstStyle/>
          <a:p>
            <a:pPr marL="0" marR="0" lvl="0" indent="0" algn="just" defTabSz="457200" rtl="0" fontAlgn="auto" hangingPunct="1">
              <a:lnSpc>
                <a:spcPct val="100000"/>
              </a:lnSpc>
              <a:spcAft>
                <a:spcPts val="0"/>
              </a:spcAft>
              <a:buNone/>
              <a:tabLst>
                <a:tab pos="457200" algn="l"/>
              </a:tabLst>
              <a:defRPr sz="1800" b="0" i="0" u="none" strike="noStrike" kern="0" cap="none" spc="0" baseline="0">
                <a:solidFill>
                  <a:srgbClr val="000000"/>
                </a:solidFill>
                <a:uFillTx/>
              </a:defRPr>
            </a:pPr>
            <a:r>
              <a:rPr lang="en-GB" sz="1200" b="1" u="none" strike="noStrike" kern="1200" cap="none" spc="0" baseline="0">
                <a:uFillTx/>
                <a:latin typeface="Calibri"/>
                <a:ea typeface="Calibri"/>
                <a:cs typeface="Calibri"/>
              </a:rPr>
              <a:t>Container, or in house installation</a:t>
            </a:r>
            <a:endParaRPr lang="de-AT" sz="1200" b="0" u="none" strike="noStrike" kern="1200" cap="none" spc="0" baseline="0">
              <a:uFillTx/>
              <a:latin typeface="Calibri"/>
              <a:ea typeface="Calibri"/>
              <a:cs typeface="Calibri"/>
            </a:endParaRPr>
          </a:p>
          <a:p>
            <a:pPr marL="0" marR="0" lvl="0" indent="0" defTabSz="457200" rtl="0" fontAlgn="auto" hangingPunct="1">
              <a:lnSpc>
                <a:spcPct val="100000"/>
              </a:lnSpc>
              <a:spcAft>
                <a:spcPts val="0"/>
              </a:spcAft>
              <a:buNone/>
              <a:tabLst/>
              <a:defRPr sz="1800" b="0" i="0" u="none" strike="noStrike" kern="0" cap="none" spc="0" baseline="0">
                <a:solidFill>
                  <a:srgbClr val="000000"/>
                </a:solidFill>
                <a:uFillTx/>
              </a:defRPr>
            </a:pPr>
            <a:r>
              <a:rPr lang="en-GB" sz="1200" b="0" i="0" u="none" strike="noStrike" kern="1200" cap="none" spc="0" baseline="0">
                <a:uFillTx/>
                <a:latin typeface="Calibri"/>
                <a:ea typeface="Times New Roman" pitchFamily="18"/>
                <a:cs typeface="Calibri"/>
              </a:rPr>
              <a:t>Depending on the capacity and wastewater characteristics all machinery, e.g. control cabinet, blower, cleaning and backwash system, filtrate pump, filtrate storage tank can find place in an </a:t>
            </a:r>
            <a:r>
              <a:rPr lang="en-GB" sz="1200">
                <a:latin typeface="Calibri"/>
                <a:ea typeface="Times New Roman" pitchFamily="18"/>
                <a:cs typeface="Calibri"/>
              </a:rPr>
              <a:t>insulated</a:t>
            </a:r>
            <a:r>
              <a:rPr lang="en-GB" sz="1200" b="0" i="0" u="none" strike="noStrike" kern="1200" cap="none" spc="0" baseline="0">
                <a:uFillTx/>
                <a:latin typeface="Calibri"/>
                <a:ea typeface="Times New Roman" pitchFamily="18"/>
                <a:cs typeface="Calibri"/>
              </a:rPr>
              <a:t> and </a:t>
            </a:r>
            <a:r>
              <a:rPr lang="en-GB" sz="1200" b="0" i="0" u="none" strike="noStrike" kern="1200" cap="none" spc="0" baseline="0" err="1">
                <a:uFillTx/>
                <a:latin typeface="Calibri"/>
                <a:ea typeface="Times New Roman" pitchFamily="18"/>
                <a:cs typeface="Calibri"/>
              </a:rPr>
              <a:t>heatable</a:t>
            </a:r>
            <a:r>
              <a:rPr lang="en-GB" sz="1200" b="0" i="0" u="none" strike="noStrike" kern="1200" cap="none" spc="0" baseline="0">
                <a:uFillTx/>
                <a:latin typeface="Calibri"/>
                <a:ea typeface="Times New Roman" pitchFamily="18"/>
                <a:cs typeface="Calibri"/>
              </a:rPr>
              <a:t> 40`container.</a:t>
            </a:r>
            <a:endParaRPr lang="de-AT" sz="1200" b="0" i="0" u="none" strike="noStrike" kern="1200" cap="none" spc="0" baseline="0">
              <a:uFillTx/>
              <a:latin typeface="Times New Roman"/>
              <a:ea typeface="Calibri" pitchFamily="34"/>
              <a:cs typeface="Calibri"/>
            </a:endParaRPr>
          </a:p>
        </p:txBody>
      </p:sp>
      <p:sp>
        <p:nvSpPr>
          <p:cNvPr id="7" name="Text 2">
            <a:extLst>
              <a:ext uri="{FF2B5EF4-FFF2-40B4-BE49-F238E27FC236}">
                <a16:creationId xmlns:a16="http://schemas.microsoft.com/office/drawing/2014/main" id="{5824F923-12A7-BB0A-1F04-E0E94B1FADF1}"/>
              </a:ext>
            </a:extLst>
          </p:cNvPr>
          <p:cNvSpPr/>
          <p:nvPr/>
        </p:nvSpPr>
        <p:spPr>
          <a:xfrm>
            <a:off x="2047875" y="1742043"/>
            <a:ext cx="6812107" cy="752476"/>
          </a:xfrm>
          <a:prstGeom prst="rect">
            <a:avLst/>
          </a:prstGeom>
          <a:noFill/>
          <a:ln/>
        </p:spPr>
        <p:txBody>
          <a:bodyPr wrap="square" lIns="91440" tIns="45720" rIns="91440" bIns="45720" rtlCol="0" anchor="ctr"/>
          <a:lstStyle/>
          <a:p>
            <a:pPr marL="0" marR="0" lvl="0" indent="0" algn="just" defTabSz="457200" rtl="0" fontAlgn="auto" hangingPunct="1">
              <a:lnSpc>
                <a:spcPct val="100000"/>
              </a:lnSpc>
              <a:spcAft>
                <a:spcPts val="0"/>
              </a:spcAft>
              <a:buNone/>
              <a:tabLst>
                <a:tab pos="457200" algn="l"/>
              </a:tabLst>
              <a:defRPr sz="1800" b="0" i="0" u="none" strike="noStrike" kern="0" cap="none" spc="0" baseline="0">
                <a:solidFill>
                  <a:srgbClr val="000000"/>
                </a:solidFill>
                <a:uFillTx/>
              </a:defRPr>
            </a:pPr>
            <a:r>
              <a:rPr lang="en-GB" sz="1200" b="1" u="none" strike="noStrike" kern="1200" cap="none" spc="0" baseline="0">
                <a:uFillTx/>
                <a:latin typeface="Calibri"/>
                <a:ea typeface="Calibri"/>
                <a:cs typeface="Calibri"/>
              </a:rPr>
              <a:t>Nitrification - Denitrification basin</a:t>
            </a:r>
            <a:endParaRPr lang="de-AT" sz="1200" b="0" u="none" strike="noStrike" kern="1200" cap="none" spc="0" baseline="0">
              <a:uFillTx/>
              <a:latin typeface="Calibri"/>
              <a:ea typeface="Calibri"/>
              <a:cs typeface="Calibri"/>
            </a:endParaRPr>
          </a:p>
          <a:p>
            <a:pPr marL="0" marR="0" lvl="0" indent="0" defTabSz="457200" rtl="0" fontAlgn="auto" hangingPunct="1">
              <a:lnSpc>
                <a:spcPct val="100000"/>
              </a:lnSpc>
              <a:spcAft>
                <a:spcPts val="0"/>
              </a:spcAft>
              <a:buNone/>
              <a:tabLst/>
              <a:defRPr sz="1800" b="0" i="0" u="none" strike="noStrike" kern="0" cap="none" spc="0" baseline="0">
                <a:solidFill>
                  <a:srgbClr val="000000"/>
                </a:solidFill>
                <a:uFillTx/>
              </a:defRPr>
            </a:pPr>
            <a:r>
              <a:rPr lang="en-GB" sz="1200" b="0" i="0" u="none" strike="noStrike" kern="1200" cap="none" spc="0" baseline="0">
                <a:uFillTx/>
                <a:latin typeface="Calibri"/>
                <a:ea typeface="Calibri"/>
                <a:cs typeface="Calibri"/>
              </a:rPr>
              <a:t>The basins are located next to the machinery container, from where the necessary connections for aeration, filtrate extraction and wastewater feed goes to the membrane module and to the basin aeration pipes.</a:t>
            </a:r>
            <a:endParaRPr lang="de-AT" sz="1200" b="0" i="0" u="none" strike="noStrike" kern="1200" cap="none" spc="0" baseline="0">
              <a:uFillTx/>
              <a:latin typeface="Calibri"/>
              <a:ea typeface="Calibri"/>
              <a:cs typeface="Calibri"/>
            </a:endParaRPr>
          </a:p>
        </p:txBody>
      </p:sp>
      <p:sp>
        <p:nvSpPr>
          <p:cNvPr id="8" name="Text 3">
            <a:extLst>
              <a:ext uri="{FF2B5EF4-FFF2-40B4-BE49-F238E27FC236}">
                <a16:creationId xmlns:a16="http://schemas.microsoft.com/office/drawing/2014/main" id="{D2817659-A0E2-B84A-6A60-D0DC2594245E}"/>
              </a:ext>
            </a:extLst>
          </p:cNvPr>
          <p:cNvSpPr/>
          <p:nvPr/>
        </p:nvSpPr>
        <p:spPr>
          <a:xfrm>
            <a:off x="2047875" y="2569628"/>
            <a:ext cx="6812107" cy="952500"/>
          </a:xfrm>
          <a:prstGeom prst="rect">
            <a:avLst/>
          </a:prstGeom>
          <a:noFill/>
          <a:ln/>
        </p:spPr>
        <p:txBody>
          <a:bodyPr wrap="square" lIns="91440" tIns="45720" rIns="91440" bIns="45720" rtlCol="0" anchor="ctr"/>
          <a:lstStyle/>
          <a:p>
            <a:pPr marR="0" defTabSz="457200" rtl="0" fontAlgn="auto" hangingPunct="1">
              <a:lnSpc>
                <a:spcPct val="100000"/>
              </a:lnSpc>
              <a:spcAft>
                <a:spcPts val="0"/>
              </a:spcAft>
              <a:buNone/>
              <a:tabLst>
                <a:tab pos="457200" algn="l"/>
              </a:tabLst>
              <a:defRPr sz="1800" b="0" i="0" u="none" strike="noStrike" kern="0" cap="none" spc="0" baseline="0">
                <a:solidFill>
                  <a:srgbClr val="000000"/>
                </a:solidFill>
                <a:uFillTx/>
              </a:defRPr>
            </a:pPr>
            <a:r>
              <a:rPr lang="en-GB" sz="1200" b="1">
                <a:solidFill>
                  <a:srgbClr val="000000"/>
                </a:solidFill>
                <a:latin typeface="Calibri"/>
                <a:ea typeface="Calibri"/>
                <a:cs typeface="Calibri"/>
              </a:rPr>
              <a:t>Control System</a:t>
            </a:r>
            <a:endParaRPr lang="de-AT" sz="1200" b="1">
              <a:solidFill>
                <a:srgbClr val="000000"/>
              </a:solidFill>
              <a:latin typeface="Calibri"/>
              <a:ea typeface="Calibri"/>
              <a:cs typeface="Calibri"/>
            </a:endParaRPr>
          </a:p>
          <a:p>
            <a:pPr marL="0" marR="0" lvl="0" indent="0" defTabSz="457200" rtl="0" fontAlgn="auto" hangingPunct="1">
              <a:lnSpc>
                <a:spcPct val="100000"/>
              </a:lnSpc>
              <a:spcAft>
                <a:spcPts val="0"/>
              </a:spcAft>
              <a:buNone/>
              <a:tabLst/>
              <a:defRPr sz="1800" b="0" i="0" u="none" strike="noStrike" kern="0" cap="none" spc="0" baseline="0">
                <a:solidFill>
                  <a:srgbClr val="000000"/>
                </a:solidFill>
                <a:uFillTx/>
              </a:defRPr>
            </a:pPr>
            <a:r>
              <a:rPr lang="en-GB" sz="1200" b="0" i="0" u="none" strike="noStrike" kern="1200" cap="none" spc="0" baseline="0">
                <a:uFillTx/>
                <a:latin typeface="Calibri"/>
                <a:ea typeface="Calibri"/>
                <a:cs typeface="Calibri"/>
              </a:rPr>
              <a:t>The MBR unit is equipped with an industrial panel PC in the control cabinet door as interface, visualisation, data storage and remote-control device. All operating parameters, such as permeate flow, level settings, cleaning and backwash time interval can be easily set via touch screen. The unit is controlled by a PLC e.g. Siemens Simatic ET 200SP or equivalent.</a:t>
            </a:r>
            <a:endParaRPr lang="en-US" sz="1200">
              <a:latin typeface="Calibri"/>
              <a:ea typeface="Calibri"/>
              <a:cs typeface="Calibri"/>
            </a:endParaRPr>
          </a:p>
        </p:txBody>
      </p:sp>
      <p:sp>
        <p:nvSpPr>
          <p:cNvPr id="9" name="Text 4">
            <a:extLst>
              <a:ext uri="{FF2B5EF4-FFF2-40B4-BE49-F238E27FC236}">
                <a16:creationId xmlns:a16="http://schemas.microsoft.com/office/drawing/2014/main" id="{05FF0BC4-5AF7-866A-42FF-FA41EAA0D0CC}"/>
              </a:ext>
            </a:extLst>
          </p:cNvPr>
          <p:cNvSpPr/>
          <p:nvPr/>
        </p:nvSpPr>
        <p:spPr>
          <a:xfrm>
            <a:off x="2047875" y="3622589"/>
            <a:ext cx="6936798" cy="1380259"/>
          </a:xfrm>
          <a:prstGeom prst="rect">
            <a:avLst/>
          </a:prstGeom>
          <a:noFill/>
          <a:ln/>
        </p:spPr>
        <p:txBody>
          <a:bodyPr wrap="square" lIns="91440" tIns="45720" rIns="91440" bIns="45720" rtlCol="0" anchor="ctr"/>
          <a:lstStyle/>
          <a:p>
            <a:pPr marL="457200" marR="0" lvl="0" indent="-457200" algn="just" defTabSz="457200" rtl="0" fontAlgn="auto" hangingPunct="1">
              <a:spcBef>
                <a:spcPts val="1200"/>
              </a:spcBef>
              <a:spcAft>
                <a:spcPts val="0"/>
              </a:spcAft>
              <a:buNone/>
              <a:tabLst>
                <a:tab pos="457200" algn="l"/>
              </a:tabLst>
              <a:defRPr sz="1800" b="0" i="0" u="none" strike="noStrike" kern="0" cap="none" spc="0" baseline="0">
                <a:solidFill>
                  <a:srgbClr val="000000"/>
                </a:solidFill>
                <a:uFillTx/>
              </a:defRPr>
            </a:pPr>
            <a:r>
              <a:rPr lang="en-GB" sz="1200" b="1" u="none" strike="noStrike" kern="1200" cap="none" spc="0" baseline="0">
                <a:uFillTx/>
                <a:latin typeface="Calibri"/>
                <a:ea typeface="Calibri"/>
                <a:cs typeface="Calibri"/>
              </a:rPr>
              <a:t>Pretreatment, Prefiltration</a:t>
            </a:r>
            <a:endParaRPr lang="de-AT" sz="1200" b="0" u="none" strike="noStrike" kern="1200" cap="none" spc="0" baseline="0">
              <a:uFillTx/>
              <a:latin typeface="Calibri"/>
              <a:ea typeface="Calibri"/>
              <a:cs typeface="Calibri"/>
            </a:endParaRPr>
          </a:p>
          <a:p>
            <a:pPr marL="0" marR="0" lvl="0" indent="0" defTabSz="457200" rtl="0" fontAlgn="auto" hangingPunct="1">
              <a:spcAft>
                <a:spcPts val="0"/>
              </a:spcAft>
              <a:buNone/>
              <a:tabLst/>
              <a:defRPr sz="1800" b="0" i="0" u="none" strike="noStrike" kern="0" cap="none" spc="0" baseline="0">
                <a:solidFill>
                  <a:srgbClr val="000000"/>
                </a:solidFill>
                <a:uFillTx/>
              </a:defRPr>
            </a:pPr>
            <a:r>
              <a:rPr lang="en-GB" sz="1200" b="0" i="0" u="none" strike="noStrike" kern="1200" cap="none" spc="0" baseline="0">
                <a:uFillTx/>
                <a:latin typeface="Calibri"/>
                <a:ea typeface="Calibri"/>
                <a:cs typeface="Calibri"/>
              </a:rPr>
              <a:t>The feed of the MBR system is carried out by a level controlled submergible pump.</a:t>
            </a:r>
            <a:endParaRPr lang="de-AT" sz="1200" b="0" i="0" u="none" strike="noStrike" kern="1200" cap="none" spc="0" baseline="0">
              <a:uFillTx/>
              <a:latin typeface="Calibri"/>
              <a:ea typeface="Calibri"/>
              <a:cs typeface="Calibri"/>
            </a:endParaRPr>
          </a:p>
          <a:p>
            <a:pPr marL="0" marR="0" lvl="0" indent="0" defTabSz="457200" rtl="0" fontAlgn="auto" hangingPunct="1">
              <a:spcAft>
                <a:spcPts val="0"/>
              </a:spcAft>
              <a:buNone/>
              <a:tabLst/>
              <a:defRPr sz="1800" b="0" i="0" u="none" strike="noStrike" kern="0" cap="none" spc="0" baseline="0">
                <a:solidFill>
                  <a:srgbClr val="000000"/>
                </a:solidFill>
                <a:uFillTx/>
              </a:defRPr>
            </a:pPr>
            <a:r>
              <a:rPr lang="en-GB" sz="1200" b="0" i="0" u="none" strike="noStrike" kern="1200" cap="none" spc="0" baseline="0">
                <a:uFillTx/>
                <a:latin typeface="Calibri"/>
                <a:ea typeface="Calibri"/>
                <a:cs typeface="Calibri"/>
              </a:rPr>
              <a:t>It should be protected with a screen not bigger as 8 mm and mounted on a floater to protect the pump from sucking sediment from the bottom of the basin.</a:t>
            </a:r>
            <a:endParaRPr lang="de-AT" sz="1200" b="0" i="0" u="none" strike="noStrike" kern="1200" cap="none" spc="0" baseline="0">
              <a:uFillTx/>
              <a:latin typeface="Calibri"/>
              <a:ea typeface="Calibri"/>
              <a:cs typeface="Calibri"/>
            </a:endParaRPr>
          </a:p>
          <a:p>
            <a:pPr marL="0" marR="0" lvl="0" indent="0" defTabSz="457200" rtl="0" fontAlgn="auto" hangingPunct="1">
              <a:spcAft>
                <a:spcPts val="0"/>
              </a:spcAft>
              <a:buNone/>
              <a:tabLst/>
              <a:defRPr sz="1800" b="0" i="0" u="none" strike="noStrike" kern="0" cap="none" spc="0" baseline="0">
                <a:solidFill>
                  <a:srgbClr val="000000"/>
                </a:solidFill>
                <a:uFillTx/>
              </a:defRPr>
            </a:pPr>
            <a:r>
              <a:rPr lang="en-GB" sz="1200" b="0" i="0" u="none" strike="noStrike" kern="1200" cap="none" spc="0" baseline="0">
                <a:uFillTx/>
                <a:latin typeface="Calibri"/>
                <a:ea typeface="Calibri"/>
                <a:cs typeface="Calibri"/>
              </a:rPr>
              <a:t>This pump transfers the wastewater to the machinery container, where it </a:t>
            </a:r>
            <a:r>
              <a:rPr lang="en-GB" sz="1200">
                <a:solidFill>
                  <a:srgbClr val="000000"/>
                </a:solidFill>
                <a:latin typeface="Calibri"/>
                <a:ea typeface="Calibri"/>
                <a:cs typeface="Calibri"/>
              </a:rPr>
              <a:t>has to </a:t>
            </a:r>
            <a:r>
              <a:rPr lang="en-GB" sz="1200" b="0" i="0" u="none" strike="noStrike" kern="1200" cap="none" spc="0" baseline="0">
                <a:uFillTx/>
                <a:latin typeface="Calibri"/>
                <a:ea typeface="Calibri"/>
                <a:cs typeface="Calibri"/>
              </a:rPr>
              <a:t>pass an automated backwash filter with a removal rate not higher than 500 µm (metal edge or sieve type).</a:t>
            </a:r>
            <a:endParaRPr lang="de-AT" sz="1200" b="0" i="0" u="none" strike="noStrike" kern="1200" cap="none" spc="0" baseline="0">
              <a:uFillTx/>
              <a:latin typeface="Calibri"/>
              <a:ea typeface="Calibri"/>
              <a:cs typeface="Calibri"/>
            </a:endParaRPr>
          </a:p>
          <a:p>
            <a:pPr algn="just" defTabSz="457200">
              <a:defRPr sz="1800" b="0" i="0" u="none" strike="noStrike" kern="0" cap="none" spc="0" baseline="0">
                <a:solidFill>
                  <a:srgbClr val="000000"/>
                </a:solidFill>
                <a:uFillTx/>
              </a:defRPr>
            </a:pPr>
            <a:r>
              <a:rPr lang="en-GB" sz="1200" b="0" i="0" u="none" strike="noStrike" kern="1200" cap="none" spc="0" baseline="0">
                <a:uFillTx/>
                <a:latin typeface="Calibri"/>
                <a:ea typeface="Calibri"/>
                <a:cs typeface="Calibri"/>
              </a:rPr>
              <a:t>This screen is necessary to protect the membranes against fibres and particles.</a:t>
            </a:r>
            <a:r>
              <a:rPr lang="en-GB" sz="1200">
                <a:latin typeface="Calibri"/>
                <a:ea typeface="Calibri"/>
                <a:cs typeface="Calibri"/>
              </a:rPr>
              <a:t> </a:t>
            </a:r>
            <a:endParaRPr lang="de-AT" sz="1200" b="0" i="0" u="none" strike="noStrike" kern="1200" cap="none" spc="0" baseline="0">
              <a:uFillTx/>
              <a:latin typeface="Calibri"/>
              <a:ea typeface="Calibri"/>
              <a:cs typeface="Calibri"/>
            </a:endParaRPr>
          </a:p>
        </p:txBody>
      </p:sp>
      <p:sp>
        <p:nvSpPr>
          <p:cNvPr id="4" name="Textfeld 3">
            <a:extLst>
              <a:ext uri="{FF2B5EF4-FFF2-40B4-BE49-F238E27FC236}">
                <a16:creationId xmlns:a16="http://schemas.microsoft.com/office/drawing/2014/main" id="{5451286D-55FF-6C51-716F-0F0D865708C7}"/>
              </a:ext>
            </a:extLst>
          </p:cNvPr>
          <p:cNvSpPr txBox="1"/>
          <p:nvPr/>
        </p:nvSpPr>
        <p:spPr>
          <a:xfrm rot="16200000">
            <a:off x="-2091705" y="2269570"/>
            <a:ext cx="4572000" cy="246221"/>
          </a:xfrm>
          <a:prstGeom prst="rect">
            <a:avLst/>
          </a:prstGeom>
          <a:noFill/>
        </p:spPr>
        <p:txBody>
          <a:bodyPr wrap="square">
            <a:spAutoFit/>
          </a:bodyPr>
          <a:lstStyle/>
          <a:p>
            <a:pPr indent="449580" algn="r"/>
            <a:r>
              <a:rPr lang="en-US" sz="1000" b="1">
                <a:solidFill>
                  <a:schemeClr val="bg1">
                    <a:lumMod val="75000"/>
                  </a:schemeClr>
                </a:solidFill>
                <a:effectLst/>
                <a:latin typeface="Corbel" panose="020B0503020204020204" pitchFamily="34" charset="0"/>
                <a:ea typeface="Calibri" panose="020F0502020204030204" pitchFamily="34" charset="0"/>
              </a:rPr>
              <a:t>MBR – membrane Bio-Reactor for water Treatment  | IV</a:t>
            </a:r>
            <a:endParaRPr lang="de-DE" sz="1000" b="1">
              <a:solidFill>
                <a:schemeClr val="bg1">
                  <a:lumMod val="75000"/>
                </a:schemeClr>
              </a:solidFill>
              <a:effectLst/>
              <a:latin typeface="Corbel" panose="020B0503020204020204" pitchFamily="34" charset="0"/>
              <a:ea typeface="Calibri" panose="020F0502020204030204" pitchFamily="34" charset="0"/>
            </a:endParaRPr>
          </a:p>
        </p:txBody>
      </p:sp>
    </p:spTree>
    <p:extLst>
      <p:ext uri="{BB962C8B-B14F-4D97-AF65-F5344CB8AC3E}">
        <p14:creationId xmlns:p14="http://schemas.microsoft.com/office/powerpoint/2010/main" val="2644563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图片包含 室内, 小, 桌子, 摩托车&#10;&#10;描述已自动生成">
            <a:extLst>
              <a:ext uri="{FF2B5EF4-FFF2-40B4-BE49-F238E27FC236}">
                <a16:creationId xmlns:a16="http://schemas.microsoft.com/office/drawing/2014/main" id="{23022555-0224-2FE4-5944-516386CA3CE7}"/>
              </a:ext>
            </a:extLst>
          </p:cNvPr>
          <p:cNvPicPr>
            <a:picLocks noChangeAspect="1"/>
          </p:cNvPicPr>
          <p:nvPr/>
        </p:nvPicPr>
        <p:blipFill rotWithShape="1">
          <a:blip r:embed="rId2"/>
          <a:srcRect l="7186" r="8032" b="-1"/>
          <a:stretch/>
        </p:blipFill>
        <p:spPr>
          <a:xfrm>
            <a:off x="354596" y="-1"/>
            <a:ext cx="4742351" cy="4195244"/>
          </a:xfrm>
          <a:custGeom>
            <a:avLst/>
            <a:gdLst/>
            <a:ahLst/>
            <a:cxnLst/>
            <a:rect l="l" t="t" r="r" b="b"/>
            <a:pathLst>
              <a:path w="6323162" h="5593660">
                <a:moveTo>
                  <a:pt x="2177447" y="0"/>
                </a:move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a:noFill/>
          <a:effectLst>
            <a:outerShdw blurRad="50800" dist="38100" dir="2700000" algn="tl" rotWithShape="0">
              <a:prstClr val="black">
                <a:alpha val="40000"/>
              </a:prstClr>
            </a:outerShdw>
          </a:effectLst>
        </p:spPr>
      </p:pic>
      <p:pic>
        <p:nvPicPr>
          <p:cNvPr id="5" name="图片 4" descr="图片包含 室内, 建筑, 房间, 绿色&#10;&#10;描述已自动生成">
            <a:extLst>
              <a:ext uri="{FF2B5EF4-FFF2-40B4-BE49-F238E27FC236}">
                <a16:creationId xmlns:a16="http://schemas.microsoft.com/office/drawing/2014/main" id="{EB921181-22A9-472E-0B23-98768792477F}"/>
              </a:ext>
            </a:extLst>
          </p:cNvPr>
          <p:cNvPicPr>
            <a:picLocks noChangeAspect="1"/>
          </p:cNvPicPr>
          <p:nvPr/>
        </p:nvPicPr>
        <p:blipFill rotWithShape="1">
          <a:blip r:embed="rId3"/>
          <a:srcRect t="2054" r="-1" b="26051"/>
          <a:stretch/>
        </p:blipFill>
        <p:spPr>
          <a:xfrm>
            <a:off x="5096947" y="1264025"/>
            <a:ext cx="4047053" cy="3879476"/>
          </a:xfrm>
          <a:custGeom>
            <a:avLst/>
            <a:gdLst/>
            <a:ahLst/>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600"/>
                </a:lnTo>
                <a:lnTo>
                  <a:pt x="5396070" y="4888539"/>
                </a:lnTo>
                <a:lnTo>
                  <a:pt x="5373530" y="4924165"/>
                </a:lnTo>
                <a:cubicBezTo>
                  <a:pt x="5310112" y="5013254"/>
                  <a:pt x="5241620" y="5088864"/>
                  <a:pt x="5168684" y="5154829"/>
                </a:cubicBezTo>
                <a:lnTo>
                  <a:pt x="5146924" y="5172635"/>
                </a:lnTo>
                <a:lnTo>
                  <a:pt x="987172" y="5172635"/>
                </a:lnTo>
                <a:lnTo>
                  <a:pt x="842383" y="4959392"/>
                </a:lnTo>
                <a:cubicBezTo>
                  <a:pt x="689919" y="4704655"/>
                  <a:pt x="574982" y="4422821"/>
                  <a:pt x="460051" y="4132485"/>
                </a:cubicBezTo>
                <a:cubicBezTo>
                  <a:pt x="123442" y="3282182"/>
                  <a:pt x="-251427" y="2525854"/>
                  <a:pt x="227408" y="1673941"/>
                </a:cubicBezTo>
                <a:cubicBezTo>
                  <a:pt x="822220" y="615687"/>
                  <a:pt x="1780673" y="-34829"/>
                  <a:pt x="2809770" y="1442"/>
                </a:cubicBezTo>
                <a:close/>
              </a:path>
            </a:pathLst>
          </a:custGeom>
          <a:effectLst>
            <a:outerShdw blurRad="50800" dist="38100" dir="2700000" algn="tl" rotWithShape="0">
              <a:prstClr val="black">
                <a:alpha val="40000"/>
              </a:prstClr>
            </a:outerShdw>
          </a:effectLst>
        </p:spPr>
      </p:pic>
      <p:sp>
        <p:nvSpPr>
          <p:cNvPr id="7" name="文本框 6">
            <a:extLst>
              <a:ext uri="{FF2B5EF4-FFF2-40B4-BE49-F238E27FC236}">
                <a16:creationId xmlns:a16="http://schemas.microsoft.com/office/drawing/2014/main" id="{4715F8E0-A5D7-54B2-667F-90FBAB599CF6}"/>
              </a:ext>
            </a:extLst>
          </p:cNvPr>
          <p:cNvSpPr txBox="1"/>
          <p:nvPr/>
        </p:nvSpPr>
        <p:spPr>
          <a:xfrm>
            <a:off x="6355796" y="883682"/>
            <a:ext cx="2251363" cy="369332"/>
          </a:xfrm>
          <a:prstGeom prst="rect">
            <a:avLst/>
          </a:prstGeom>
          <a:noFill/>
        </p:spPr>
        <p:txBody>
          <a:bodyPr wrap="square" lIns="91440" tIns="45720" rIns="91440" bIns="45720" rtlCol="0" anchor="t">
            <a:spAutoFit/>
          </a:bodyPr>
          <a:lstStyle/>
          <a:p>
            <a:r>
              <a:rPr lang="de-AT" sz="1800" b="0" i="0" u="none" strike="noStrike" kern="1200" cap="none" spc="0" baseline="0">
                <a:uFillTx/>
                <a:latin typeface="Calibri"/>
                <a:ea typeface="Calibri"/>
                <a:cs typeface="Arial"/>
              </a:rPr>
              <a:t>Membrane tank</a:t>
            </a:r>
          </a:p>
        </p:txBody>
      </p:sp>
      <p:sp>
        <p:nvSpPr>
          <p:cNvPr id="8" name="文本框 7">
            <a:extLst>
              <a:ext uri="{FF2B5EF4-FFF2-40B4-BE49-F238E27FC236}">
                <a16:creationId xmlns:a16="http://schemas.microsoft.com/office/drawing/2014/main" id="{910B008E-CB11-3923-C357-52CC6A166717}"/>
              </a:ext>
            </a:extLst>
          </p:cNvPr>
          <p:cNvSpPr txBox="1"/>
          <p:nvPr/>
        </p:nvSpPr>
        <p:spPr>
          <a:xfrm>
            <a:off x="1629242" y="4300040"/>
            <a:ext cx="2417812" cy="369332"/>
          </a:xfrm>
          <a:prstGeom prst="rect">
            <a:avLst/>
          </a:prstGeom>
          <a:noFill/>
        </p:spPr>
        <p:txBody>
          <a:bodyPr wrap="square" lIns="91440" tIns="45720" rIns="91440" bIns="45720" rtlCol="0" anchor="t">
            <a:spAutoFit/>
          </a:bodyPr>
          <a:lstStyle/>
          <a:p>
            <a:r>
              <a:rPr lang="de-AT" sz="1800" b="0" i="0" u="none" strike="noStrike" kern="1200" cap="none" spc="0" baseline="0" err="1">
                <a:uFillTx/>
                <a:latin typeface="Calibri"/>
                <a:ea typeface="Calibri"/>
                <a:cs typeface="Arial"/>
              </a:rPr>
              <a:t>Pre</a:t>
            </a:r>
            <a:r>
              <a:rPr lang="de-AT" sz="1800" b="0" i="0" u="none" strike="noStrike" kern="1200" cap="none" spc="0" baseline="0">
                <a:uFillTx/>
                <a:latin typeface="Calibri"/>
                <a:ea typeface="Calibri"/>
                <a:cs typeface="Arial"/>
              </a:rPr>
              <a:t>-Filtration </a:t>
            </a:r>
            <a:r>
              <a:rPr lang="de-AT" sz="1800" b="0" i="0" u="none" strike="noStrike" kern="1200" cap="none" spc="0" baseline="0" err="1">
                <a:uFillTx/>
                <a:latin typeface="Calibri"/>
                <a:ea typeface="Calibri"/>
                <a:cs typeface="Arial"/>
              </a:rPr>
              <a:t>line</a:t>
            </a:r>
            <a:endParaRPr lang="de-AT" sz="1800" b="0" i="0" u="none" strike="noStrike" kern="1200" cap="none" spc="0" baseline="0">
              <a:uFillTx/>
              <a:latin typeface="Calibri"/>
              <a:ea typeface="Calibri"/>
              <a:cs typeface="Arial"/>
            </a:endParaRPr>
          </a:p>
        </p:txBody>
      </p:sp>
    </p:spTree>
    <p:extLst>
      <p:ext uri="{BB962C8B-B14F-4D97-AF65-F5344CB8AC3E}">
        <p14:creationId xmlns:p14="http://schemas.microsoft.com/office/powerpoint/2010/main" val="32317981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FCA1668-BCAD-CF8F-DFFD-CA90DB8BC611}"/>
              </a:ext>
            </a:extLst>
          </p:cNvPr>
          <p:cNvPicPr>
            <a:picLocks noChangeAspect="1"/>
          </p:cNvPicPr>
          <p:nvPr/>
        </p:nvPicPr>
        <p:blipFill>
          <a:blip r:embed="rId2"/>
          <a:stretch>
            <a:fillRect/>
          </a:stretch>
        </p:blipFill>
        <p:spPr>
          <a:xfrm>
            <a:off x="689610" y="57150"/>
            <a:ext cx="1261765" cy="5143500"/>
          </a:xfrm>
          <a:prstGeom prst="rect">
            <a:avLst/>
          </a:prstGeom>
        </p:spPr>
      </p:pic>
      <p:sp>
        <p:nvSpPr>
          <p:cNvPr id="2" name="Text 0">
            <a:extLst>
              <a:ext uri="{FF2B5EF4-FFF2-40B4-BE49-F238E27FC236}">
                <a16:creationId xmlns:a16="http://schemas.microsoft.com/office/drawing/2014/main" id="{355BA7B8-17B0-E118-24A4-7E0CF261D212}"/>
              </a:ext>
            </a:extLst>
          </p:cNvPr>
          <p:cNvSpPr/>
          <p:nvPr/>
        </p:nvSpPr>
        <p:spPr>
          <a:xfrm>
            <a:off x="762000" y="309563"/>
            <a:ext cx="7806690" cy="552450"/>
          </a:xfrm>
          <a:prstGeom prst="rect">
            <a:avLst/>
          </a:prstGeom>
          <a:noFill/>
          <a:ln/>
        </p:spPr>
        <p:txBody>
          <a:bodyPr wrap="square" rtlCol="0" anchor="ctr"/>
          <a:lstStyle/>
          <a:p>
            <a:pPr marL="0" indent="0" algn="l">
              <a:buNone/>
            </a:pPr>
            <a:endParaRPr lang="en-US" sz="2660" b="1">
              <a:solidFill>
                <a:srgbClr val="0043E6"/>
              </a:solidFill>
              <a:latin typeface="Noto Sans SC" pitchFamily="34" charset="0"/>
              <a:ea typeface="Noto Sans SC" pitchFamily="34" charset="-122"/>
              <a:cs typeface="Noto Sans SC" pitchFamily="34" charset="-120"/>
            </a:endParaRPr>
          </a:p>
        </p:txBody>
      </p:sp>
      <p:pic>
        <p:nvPicPr>
          <p:cNvPr id="3" name="Image 0" descr="https://assets.mindshow.fun/file/7200612/20240402123453_7gh5.png">
            <a:extLst>
              <a:ext uri="{FF2B5EF4-FFF2-40B4-BE49-F238E27FC236}">
                <a16:creationId xmlns:a16="http://schemas.microsoft.com/office/drawing/2014/main" id="{1E3007BC-143D-F259-4B9E-030C142CC7CE}"/>
              </a:ext>
            </a:extLst>
          </p:cNvPr>
          <p:cNvPicPr>
            <a:picLocks noChangeAspect="1"/>
          </p:cNvPicPr>
          <p:nvPr/>
        </p:nvPicPr>
        <p:blipFill>
          <a:blip r:embed="rId3"/>
          <a:stretch>
            <a:fillRect/>
          </a:stretch>
        </p:blipFill>
        <p:spPr>
          <a:xfrm>
            <a:off x="7734300" y="257175"/>
            <a:ext cx="952500" cy="257175"/>
          </a:xfrm>
          <a:prstGeom prst="rect">
            <a:avLst/>
          </a:prstGeom>
        </p:spPr>
      </p:pic>
      <p:sp>
        <p:nvSpPr>
          <p:cNvPr id="6" name="Text 1">
            <a:extLst>
              <a:ext uri="{FF2B5EF4-FFF2-40B4-BE49-F238E27FC236}">
                <a16:creationId xmlns:a16="http://schemas.microsoft.com/office/drawing/2014/main" id="{6E9C40CD-3F84-58A4-6DF7-E30A283DE8EE}"/>
              </a:ext>
            </a:extLst>
          </p:cNvPr>
          <p:cNvSpPr/>
          <p:nvPr/>
        </p:nvSpPr>
        <p:spPr>
          <a:xfrm>
            <a:off x="1953525" y="309563"/>
            <a:ext cx="6260886" cy="1177752"/>
          </a:xfrm>
          <a:prstGeom prst="rect">
            <a:avLst/>
          </a:prstGeom>
          <a:noFill/>
          <a:ln/>
        </p:spPr>
        <p:txBody>
          <a:bodyPr wrap="square" lIns="91440" tIns="45720" rIns="91440" bIns="45720" rtlCol="0" anchor="ctr"/>
          <a:lstStyle/>
          <a:p>
            <a:pPr marL="457200" marR="0" lvl="0" indent="-457200" algn="just" defTabSz="457200" rtl="0" fontAlgn="auto" hangingPunct="1">
              <a:lnSpc>
                <a:spcPct val="100000"/>
              </a:lnSpc>
              <a:spcBef>
                <a:spcPts val="1200"/>
              </a:spcBef>
              <a:spcAft>
                <a:spcPts val="0"/>
              </a:spcAft>
              <a:buNone/>
              <a:tabLst>
                <a:tab pos="457200" algn="l"/>
              </a:tabLst>
              <a:defRPr sz="1800" b="0" i="0" u="none" strike="noStrike" kern="0" cap="none" spc="0" baseline="0">
                <a:solidFill>
                  <a:srgbClr val="000000"/>
                </a:solidFill>
                <a:uFillTx/>
              </a:defRPr>
            </a:pPr>
            <a:r>
              <a:rPr lang="en-GB" sz="1200" b="1" i="1" u="none" strike="noStrike" kern="1200" cap="none" spc="0" baseline="0" dirty="0">
                <a:uFillTx/>
                <a:latin typeface="Calibri"/>
                <a:ea typeface="Times New Roman" pitchFamily="18"/>
                <a:cs typeface="Times New Roman"/>
              </a:rPr>
              <a:t>Membrane bioreactor</a:t>
            </a:r>
            <a:endParaRPr lang="de-AT" sz="1200" b="0" i="0" u="none" strike="noStrike" kern="1200" cap="none" spc="0" baseline="0" dirty="0">
              <a:uFillTx/>
              <a:latin typeface="Calibri"/>
              <a:ea typeface="Calibri" pitchFamily="34"/>
              <a:cs typeface="Times New Roman"/>
            </a:endParaRPr>
          </a:p>
          <a:p>
            <a:pPr algn="just" defTabSz="457200">
              <a:defRPr sz="1800" b="0" i="0" u="none" strike="noStrike" kern="0" cap="none" spc="0" baseline="0">
                <a:solidFill>
                  <a:srgbClr val="000000"/>
                </a:solidFill>
                <a:uFillTx/>
              </a:defRPr>
            </a:pPr>
            <a:r>
              <a:rPr lang="en-GB" sz="1200" b="0" i="0" u="none" strike="noStrike" kern="1200" cap="none" spc="0" baseline="0" dirty="0">
                <a:uFillTx/>
                <a:latin typeface="Calibri"/>
                <a:ea typeface="Times New Roman" pitchFamily="18"/>
                <a:cs typeface="Calibri"/>
              </a:rPr>
              <a:t>By means of a truck crane the membrane module can be elevated directly into the nitrification basin.</a:t>
            </a:r>
            <a:r>
              <a:rPr lang="en-GB" sz="1200" dirty="0">
                <a:latin typeface="Calibri"/>
                <a:ea typeface="Times New Roman" pitchFamily="18"/>
                <a:cs typeface="Calibri"/>
              </a:rPr>
              <a:t> </a:t>
            </a:r>
            <a:endParaRPr lang="de-AT" sz="1200" b="0" i="0" u="none" strike="noStrike" kern="1200" cap="none" spc="0" baseline="0" dirty="0">
              <a:uFillTx/>
              <a:latin typeface="Calibri"/>
              <a:ea typeface="Calibri" pitchFamily="34"/>
              <a:cs typeface="Calibri"/>
            </a:endParaRPr>
          </a:p>
          <a:p>
            <a:pPr marL="0" marR="0" lvl="0" indent="0" defTabSz="457200" rtl="0" fontAlgn="auto" hangingPunct="1">
              <a:lnSpc>
                <a:spcPct val="100000"/>
              </a:lnSpc>
              <a:spcBef>
                <a:spcPts val="600"/>
              </a:spcBef>
              <a:spcAft>
                <a:spcPts val="0"/>
              </a:spcAft>
              <a:buNone/>
              <a:tabLst/>
              <a:defRPr sz="1800" b="0" i="0" u="none" strike="noStrike" kern="0" cap="none" spc="0" baseline="0">
                <a:solidFill>
                  <a:srgbClr val="000000"/>
                </a:solidFill>
                <a:uFillTx/>
              </a:defRPr>
            </a:pPr>
            <a:r>
              <a:rPr lang="en-GB" sz="1200" b="0" i="0" u="none" strike="noStrike" kern="1200" cap="none" spc="0" baseline="0" dirty="0">
                <a:uFillTx/>
                <a:latin typeface="Calibri"/>
                <a:ea typeface="Times New Roman" pitchFamily="18"/>
                <a:cs typeface="Calibri"/>
              </a:rPr>
              <a:t>A pressure transmitter measures the water level and gives command to the feed pump and to the filtrate suction pump. A level switch as additional safety against overfilling is installed.</a:t>
            </a:r>
            <a:endParaRPr lang="de-AT" sz="1200" b="0" i="0" u="none" strike="noStrike" kern="1200" cap="none" spc="0" baseline="0" dirty="0">
              <a:uFillTx/>
              <a:latin typeface="Calibri"/>
              <a:ea typeface="Calibri" pitchFamily="34"/>
              <a:cs typeface="Calibri"/>
            </a:endParaRPr>
          </a:p>
        </p:txBody>
      </p:sp>
      <p:sp>
        <p:nvSpPr>
          <p:cNvPr id="7" name="Text 2">
            <a:extLst>
              <a:ext uri="{FF2B5EF4-FFF2-40B4-BE49-F238E27FC236}">
                <a16:creationId xmlns:a16="http://schemas.microsoft.com/office/drawing/2014/main" id="{464208BC-9246-E8ED-DA3C-25D0086971DE}"/>
              </a:ext>
            </a:extLst>
          </p:cNvPr>
          <p:cNvSpPr/>
          <p:nvPr/>
        </p:nvSpPr>
        <p:spPr>
          <a:xfrm>
            <a:off x="1951375" y="1653074"/>
            <a:ext cx="6253163" cy="1465264"/>
          </a:xfrm>
          <a:prstGeom prst="rect">
            <a:avLst/>
          </a:prstGeom>
          <a:noFill/>
          <a:ln/>
        </p:spPr>
        <p:txBody>
          <a:bodyPr wrap="square" lIns="91440" tIns="45720" rIns="91440" bIns="45720" rtlCol="0" anchor="ctr"/>
          <a:lstStyle/>
          <a:p>
            <a:pPr marL="457200" marR="0" lvl="0" indent="-457200" defTabSz="457200" rtl="0" fontAlgn="auto" hangingPunct="1">
              <a:lnSpc>
                <a:spcPct val="100000"/>
              </a:lnSpc>
              <a:spcBef>
                <a:spcPts val="1200"/>
              </a:spcBef>
              <a:spcAft>
                <a:spcPts val="0"/>
              </a:spcAft>
              <a:buNone/>
              <a:tabLst>
                <a:tab pos="457200" algn="l"/>
              </a:tabLst>
              <a:defRPr sz="1800" b="0" i="0" u="none" strike="noStrike" kern="0" cap="none" spc="0" baseline="0">
                <a:solidFill>
                  <a:srgbClr val="000000"/>
                </a:solidFill>
                <a:uFillTx/>
              </a:defRPr>
            </a:pPr>
            <a:r>
              <a:rPr lang="en-GB" sz="1200" b="1" u="none" strike="noStrike" kern="1200" cap="none" spc="0" baseline="0" dirty="0">
                <a:uFillTx/>
                <a:latin typeface="Calibri"/>
                <a:ea typeface="Times New Roman" pitchFamily="18"/>
                <a:cs typeface="Times New Roman"/>
              </a:rPr>
              <a:t>Filtration</a:t>
            </a:r>
            <a:endParaRPr lang="de-AT" sz="1200" b="0" u="none" strike="noStrike" kern="1200" cap="none" spc="0" baseline="0" dirty="0">
              <a:uFillTx/>
              <a:latin typeface="Times New Roman"/>
              <a:ea typeface="Calibri" pitchFamily="34"/>
              <a:cs typeface="Times New Roman"/>
            </a:endParaRPr>
          </a:p>
          <a:p>
            <a:pPr marL="0" marR="0" lvl="0" indent="0" defTabSz="457200" rtl="0" fontAlgn="auto" hangingPunct="1">
              <a:lnSpc>
                <a:spcPct val="100000"/>
              </a:lnSpc>
              <a:spcBef>
                <a:spcPts val="600"/>
              </a:spcBef>
              <a:spcAft>
                <a:spcPts val="0"/>
              </a:spcAft>
              <a:buNone/>
              <a:tabLst/>
              <a:defRPr sz="1800" b="0" i="0" u="none" strike="noStrike" kern="0" cap="none" spc="0" baseline="0">
                <a:solidFill>
                  <a:srgbClr val="000000"/>
                </a:solidFill>
                <a:uFillTx/>
              </a:defRPr>
            </a:pPr>
            <a:r>
              <a:rPr lang="en-GB" sz="1200" b="0" i="0" u="none" strike="noStrike" kern="1200" cap="none" spc="0" baseline="0" dirty="0">
                <a:uFillTx/>
                <a:latin typeface="Calibri"/>
                <a:ea typeface="Times New Roman" pitchFamily="18"/>
                <a:cs typeface="Calibri"/>
              </a:rPr>
              <a:t>The extraction of the permeate is carried out by a frequency controlled, self-priming centrifugal pump, which provides the necessary negative pressure on the filtrate side. A flow measurement (IDM) for control of the extraction pump and the registration of the total cleaned water are situated before the inlet to the filtrate tank. Filtrate samples can also be drawn in this area.</a:t>
            </a:r>
            <a:endParaRPr lang="de-AT" sz="1200" b="0" i="0" u="none" strike="noStrike" kern="1200" cap="none" spc="0" baseline="0" dirty="0">
              <a:uFillTx/>
              <a:latin typeface="Calibri"/>
              <a:ea typeface="Calibri" pitchFamily="34"/>
              <a:cs typeface="Calibri"/>
            </a:endParaRPr>
          </a:p>
          <a:p>
            <a:pPr marL="0" marR="0" lvl="0" indent="0" defTabSz="457200" rtl="0" fontAlgn="auto" hangingPunct="1">
              <a:lnSpc>
                <a:spcPct val="100000"/>
              </a:lnSpc>
              <a:spcBef>
                <a:spcPts val="600"/>
              </a:spcBef>
              <a:spcAft>
                <a:spcPts val="0"/>
              </a:spcAft>
              <a:buNone/>
              <a:tabLst/>
              <a:defRPr sz="1800" b="0" i="0" u="none" strike="noStrike" kern="0" cap="none" spc="0" baseline="0">
                <a:solidFill>
                  <a:srgbClr val="000000"/>
                </a:solidFill>
                <a:uFillTx/>
              </a:defRPr>
            </a:pPr>
            <a:r>
              <a:rPr lang="en-GB" sz="1200" b="0" i="0" u="none" strike="noStrike" kern="1200" cap="none" spc="0" baseline="0" dirty="0">
                <a:uFillTx/>
                <a:latin typeface="Calibri"/>
                <a:ea typeface="Times New Roman" pitchFamily="18"/>
                <a:cs typeface="Calibri"/>
              </a:rPr>
              <a:t>The suction pressure is measured by a pressure transmitter and protects the membranes against too low or too high pressure.</a:t>
            </a:r>
            <a:endParaRPr lang="de-AT" sz="1200" b="0" i="0" u="none" strike="noStrike" kern="1200" cap="none" spc="0" baseline="0" dirty="0">
              <a:uFillTx/>
              <a:latin typeface="Calibri"/>
              <a:ea typeface="Calibri" pitchFamily="34"/>
              <a:cs typeface="Calibri"/>
            </a:endParaRPr>
          </a:p>
        </p:txBody>
      </p:sp>
      <p:sp>
        <p:nvSpPr>
          <p:cNvPr id="8" name="Text 3">
            <a:extLst>
              <a:ext uri="{FF2B5EF4-FFF2-40B4-BE49-F238E27FC236}">
                <a16:creationId xmlns:a16="http://schemas.microsoft.com/office/drawing/2014/main" id="{13AFCDC8-C4E5-704D-2169-8C016DE435E2}"/>
              </a:ext>
            </a:extLst>
          </p:cNvPr>
          <p:cNvSpPr/>
          <p:nvPr/>
        </p:nvSpPr>
        <p:spPr>
          <a:xfrm>
            <a:off x="1938338" y="3530960"/>
            <a:ext cx="6409026" cy="1213572"/>
          </a:xfrm>
          <a:prstGeom prst="rect">
            <a:avLst/>
          </a:prstGeom>
          <a:noFill/>
          <a:ln/>
        </p:spPr>
        <p:txBody>
          <a:bodyPr wrap="square" lIns="91440" tIns="45720" rIns="91440" bIns="45720" rtlCol="0" anchor="ctr"/>
          <a:lstStyle/>
          <a:p>
            <a:pPr marL="457200" marR="0" lvl="0" indent="-457200" defTabSz="457200" rtl="0" fontAlgn="auto" hangingPunct="1">
              <a:lnSpc>
                <a:spcPct val="100000"/>
              </a:lnSpc>
              <a:spcBef>
                <a:spcPts val="1200"/>
              </a:spcBef>
              <a:spcAft>
                <a:spcPts val="0"/>
              </a:spcAft>
              <a:buNone/>
              <a:tabLst>
                <a:tab pos="457200" algn="l"/>
              </a:tabLst>
              <a:defRPr sz="1800" b="0" i="0" u="none" strike="noStrike" kern="0" cap="none" spc="0" baseline="0">
                <a:solidFill>
                  <a:srgbClr val="000000"/>
                </a:solidFill>
                <a:uFillTx/>
              </a:defRPr>
            </a:pPr>
            <a:r>
              <a:rPr lang="en-GB" sz="1200" b="1" u="none" strike="noStrike" kern="1200" cap="none" spc="0" baseline="0">
                <a:uFillTx/>
                <a:latin typeface="Calibri"/>
                <a:ea typeface="Times New Roman" pitchFamily="18"/>
                <a:cs typeface="Times New Roman"/>
              </a:rPr>
              <a:t>Aeration system</a:t>
            </a:r>
            <a:endParaRPr lang="de-AT" sz="1200" b="0" u="none" strike="noStrike" kern="1200" cap="none" spc="0" baseline="0">
              <a:uFillTx/>
              <a:latin typeface="Times New Roman"/>
              <a:ea typeface="Calibri" pitchFamily="34"/>
              <a:cs typeface="Times New Roman"/>
            </a:endParaRPr>
          </a:p>
          <a:p>
            <a:pPr marL="0" marR="0" lvl="0" indent="0" defTabSz="457200" rtl="0" fontAlgn="auto" hangingPunct="1">
              <a:lnSpc>
                <a:spcPct val="100000"/>
              </a:lnSpc>
              <a:spcBef>
                <a:spcPts val="600"/>
              </a:spcBef>
              <a:spcAft>
                <a:spcPts val="0"/>
              </a:spcAft>
              <a:buNone/>
              <a:tabLst/>
              <a:defRPr sz="1800" b="0" i="0" u="none" strike="noStrike" kern="0" cap="none" spc="0" baseline="0">
                <a:solidFill>
                  <a:srgbClr val="000000"/>
                </a:solidFill>
                <a:uFillTx/>
              </a:defRPr>
            </a:pPr>
            <a:r>
              <a:rPr lang="en-GB" sz="1200" b="0" i="0" u="none" strike="noStrike" kern="1200" cap="none" spc="0" baseline="0">
                <a:uFillTx/>
                <a:latin typeface="Calibri"/>
                <a:ea typeface="Times New Roman" pitchFamily="18"/>
                <a:cs typeface="Calibri"/>
              </a:rPr>
              <a:t>The aeration through the pipes below the membrane module feeds the biology with oxygen on one hand and on the other hand it prevents the membranes from fouling.</a:t>
            </a:r>
            <a:endParaRPr lang="de-AT" sz="1200" b="0" i="0" u="none" strike="noStrike" kern="1200" cap="none" spc="0" baseline="0">
              <a:uFillTx/>
              <a:latin typeface="Calibri"/>
              <a:ea typeface="Calibri" pitchFamily="34"/>
              <a:cs typeface="Calibri"/>
            </a:endParaRPr>
          </a:p>
          <a:p>
            <a:pPr marL="0" marR="0" lvl="0" indent="0" defTabSz="457200" rtl="0" fontAlgn="auto" hangingPunct="1">
              <a:lnSpc>
                <a:spcPct val="100000"/>
              </a:lnSpc>
              <a:spcBef>
                <a:spcPts val="600"/>
              </a:spcBef>
              <a:spcAft>
                <a:spcPts val="0"/>
              </a:spcAft>
              <a:buNone/>
              <a:tabLst/>
              <a:defRPr sz="1800" b="0" i="0" u="none" strike="noStrike" kern="0" cap="none" spc="0" baseline="0">
                <a:solidFill>
                  <a:srgbClr val="000000"/>
                </a:solidFill>
                <a:uFillTx/>
              </a:defRPr>
            </a:pPr>
            <a:r>
              <a:rPr lang="en-GB" sz="1200" b="0" i="0" u="none" strike="noStrike" kern="1200" cap="none" spc="0" baseline="0">
                <a:uFillTx/>
                <a:latin typeface="Calibri"/>
                <a:ea typeface="Times New Roman" pitchFamily="18"/>
                <a:cs typeface="Calibri"/>
              </a:rPr>
              <a:t>The air stream to the membrane module is be indicated and controlled by a flow switch.</a:t>
            </a:r>
            <a:endParaRPr lang="de-AT" sz="1200" b="0" i="0" u="none" strike="noStrike" kern="1200" cap="none" spc="0" baseline="0">
              <a:uFillTx/>
              <a:latin typeface="Calibri"/>
              <a:ea typeface="Calibri" pitchFamily="34"/>
              <a:cs typeface="Calibri"/>
            </a:endParaRPr>
          </a:p>
          <a:p>
            <a:pPr marL="0" marR="0" lvl="0" indent="0" defTabSz="457200" rtl="0" fontAlgn="auto" hangingPunct="1">
              <a:lnSpc>
                <a:spcPct val="100000"/>
              </a:lnSpc>
              <a:spcBef>
                <a:spcPts val="600"/>
              </a:spcBef>
              <a:spcAft>
                <a:spcPts val="0"/>
              </a:spcAft>
              <a:buNone/>
              <a:tabLst/>
              <a:defRPr sz="1800" b="0" i="0" u="none" strike="noStrike" kern="0" cap="none" spc="0" baseline="0">
                <a:solidFill>
                  <a:srgbClr val="000000"/>
                </a:solidFill>
                <a:uFillTx/>
              </a:defRPr>
            </a:pPr>
            <a:r>
              <a:rPr lang="en-GB" sz="1200" b="0" i="0" u="none" strike="noStrike" kern="1200" cap="none" spc="0" baseline="0">
                <a:uFillTx/>
                <a:latin typeface="Calibri"/>
                <a:ea typeface="Times New Roman" pitchFamily="18"/>
                <a:cs typeface="Calibri"/>
              </a:rPr>
              <a:t>A second air stream might be distributed to the nitrification basin by means of a stainless stell pipe-aeration system.</a:t>
            </a:r>
            <a:endParaRPr lang="de-AT" sz="1200" b="0" i="0" u="none" strike="noStrike" kern="1200" cap="none" spc="0" baseline="0">
              <a:uFillTx/>
              <a:latin typeface="Calibri"/>
              <a:ea typeface="Calibri" pitchFamily="34"/>
              <a:cs typeface="Calibri"/>
            </a:endParaRPr>
          </a:p>
        </p:txBody>
      </p:sp>
      <p:sp>
        <p:nvSpPr>
          <p:cNvPr id="4" name="Textfeld 3">
            <a:extLst>
              <a:ext uri="{FF2B5EF4-FFF2-40B4-BE49-F238E27FC236}">
                <a16:creationId xmlns:a16="http://schemas.microsoft.com/office/drawing/2014/main" id="{DB140966-C5E7-8A88-265C-60BC76F3D079}"/>
              </a:ext>
            </a:extLst>
          </p:cNvPr>
          <p:cNvSpPr txBox="1"/>
          <p:nvPr/>
        </p:nvSpPr>
        <p:spPr>
          <a:xfrm rot="16200000">
            <a:off x="-2091705" y="2269570"/>
            <a:ext cx="4572000" cy="246221"/>
          </a:xfrm>
          <a:prstGeom prst="rect">
            <a:avLst/>
          </a:prstGeom>
          <a:noFill/>
        </p:spPr>
        <p:txBody>
          <a:bodyPr wrap="square">
            <a:spAutoFit/>
          </a:bodyPr>
          <a:lstStyle/>
          <a:p>
            <a:pPr indent="449580" algn="r"/>
            <a:r>
              <a:rPr lang="en-US" sz="1000" b="1">
                <a:solidFill>
                  <a:schemeClr val="bg1">
                    <a:lumMod val="75000"/>
                  </a:schemeClr>
                </a:solidFill>
                <a:effectLst/>
                <a:latin typeface="Corbel" panose="020B0503020204020204" pitchFamily="34" charset="0"/>
                <a:ea typeface="Calibri" panose="020F0502020204030204" pitchFamily="34" charset="0"/>
              </a:rPr>
              <a:t>MBR – membrane Bio-Reactor for water Treatment  | IV</a:t>
            </a:r>
            <a:endParaRPr lang="de-DE" sz="1000" b="1">
              <a:solidFill>
                <a:schemeClr val="bg1">
                  <a:lumMod val="75000"/>
                </a:schemeClr>
              </a:solidFill>
              <a:effectLst/>
              <a:latin typeface="Corbel" panose="020B0503020204020204" pitchFamily="34" charset="0"/>
              <a:ea typeface="Calibri" panose="020F0502020204030204" pitchFamily="34" charset="0"/>
            </a:endParaRPr>
          </a:p>
        </p:txBody>
      </p:sp>
    </p:spTree>
    <p:extLst>
      <p:ext uri="{BB962C8B-B14F-4D97-AF65-F5344CB8AC3E}">
        <p14:creationId xmlns:p14="http://schemas.microsoft.com/office/powerpoint/2010/main" val="8666125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3">
            <a:extLst>
              <a:ext uri="{FF2B5EF4-FFF2-40B4-BE49-F238E27FC236}">
                <a16:creationId xmlns:a16="http://schemas.microsoft.com/office/drawing/2014/main" id="{E8DA8621-09E9-3575-5356-078CAA7297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6837" y="817960"/>
            <a:ext cx="7777163" cy="3780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feld 2">
            <a:extLst>
              <a:ext uri="{FF2B5EF4-FFF2-40B4-BE49-F238E27FC236}">
                <a16:creationId xmlns:a16="http://schemas.microsoft.com/office/drawing/2014/main" id="{CD5CB393-8142-A30A-31E9-DFB9FA7959F9}"/>
              </a:ext>
            </a:extLst>
          </p:cNvPr>
          <p:cNvSpPr txBox="1"/>
          <p:nvPr/>
        </p:nvSpPr>
        <p:spPr>
          <a:xfrm>
            <a:off x="2058591" y="288132"/>
            <a:ext cx="4814888" cy="323165"/>
          </a:xfrm>
          <a:prstGeom prst="rect">
            <a:avLst/>
          </a:prstGeom>
          <a:noFill/>
        </p:spPr>
        <p:txBody>
          <a:bodyPr>
            <a:spAutoFit/>
          </a:bodyPr>
          <a:lstStyle/>
          <a:p>
            <a:pPr>
              <a:defRPr/>
            </a:pPr>
            <a:r>
              <a:rPr lang="en-US" sz="1500" dirty="0">
                <a:cs typeface="Arial" charset="0"/>
              </a:rPr>
              <a:t>Membrane module in the bioreactor basin before filling</a:t>
            </a:r>
          </a:p>
        </p:txBody>
      </p:sp>
    </p:spTree>
    <p:extLst>
      <p:ext uri="{BB962C8B-B14F-4D97-AF65-F5344CB8AC3E}">
        <p14:creationId xmlns:p14="http://schemas.microsoft.com/office/powerpoint/2010/main" val="5945847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图片 5" descr="在标志上&#10;&#10;中度可信度描述已自动生成">
            <a:extLst>
              <a:ext uri="{FF2B5EF4-FFF2-40B4-BE49-F238E27FC236}">
                <a16:creationId xmlns:a16="http://schemas.microsoft.com/office/drawing/2014/main" id="{80F681C9-E64D-6812-08C4-5D11514E761E}"/>
              </a:ext>
            </a:extLst>
          </p:cNvPr>
          <p:cNvPicPr>
            <a:picLocks noChangeAspect="1"/>
          </p:cNvPicPr>
          <p:nvPr/>
        </p:nvPicPr>
        <p:blipFill rotWithShape="1">
          <a:blip r:embed="rId3"/>
          <a:srcRect t="33893" r="9093" b="12886"/>
          <a:stretch/>
        </p:blipFill>
        <p:spPr>
          <a:xfrm>
            <a:off x="2642616" y="10"/>
            <a:ext cx="6501384" cy="5143490"/>
          </a:xfrm>
          <a:prstGeom prst="rect">
            <a:avLst/>
          </a:prstGeom>
        </p:spPr>
      </p:pic>
      <p:sp>
        <p:nvSpPr>
          <p:cNvPr id="13" name="Rectangle 12">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17451" cy="51435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0"/>
          <p:cNvSpPr/>
          <p:nvPr/>
        </p:nvSpPr>
        <p:spPr>
          <a:xfrm>
            <a:off x="278320" y="870966"/>
            <a:ext cx="2578608" cy="843534"/>
          </a:xfrm>
          <a:prstGeom prst="rect">
            <a:avLst/>
          </a:prstGeom>
        </p:spPr>
        <p:txBody>
          <a:bodyPr vert="horz" lIns="91440" tIns="45720" rIns="91440" bIns="45720" rtlCol="0" anchor="b">
            <a:normAutofit/>
          </a:bodyPr>
          <a:lstStyle/>
          <a:p>
            <a:pPr marL="0" indent="0">
              <a:lnSpc>
                <a:spcPct val="90000"/>
              </a:lnSpc>
              <a:spcBef>
                <a:spcPct val="0"/>
              </a:spcBef>
              <a:spcAft>
                <a:spcPts val="600"/>
              </a:spcAft>
            </a:pPr>
            <a:endParaRPr lang="en-US" sz="2100" b="1">
              <a:latin typeface="+mj-lt"/>
              <a:ea typeface="+mj-ea"/>
              <a:cs typeface="+mj-cs"/>
            </a:endParaRPr>
          </a:p>
        </p:txBody>
      </p:sp>
      <p:sp>
        <p:nvSpPr>
          <p:cNvPr id="15" name="Rectangle 14">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96919" y="454343"/>
            <a:ext cx="54864" cy="411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7" name="Rectangle 16">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183" y="1832610"/>
            <a:ext cx="2475738" cy="6858"/>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 1"/>
          <p:cNvSpPr/>
          <p:nvPr/>
        </p:nvSpPr>
        <p:spPr>
          <a:xfrm>
            <a:off x="278320" y="2038540"/>
            <a:ext cx="2579180" cy="2405444"/>
          </a:xfrm>
          <a:prstGeom prst="rect">
            <a:avLst/>
          </a:prstGeom>
        </p:spPr>
        <p:txBody>
          <a:bodyPr vert="horz" lIns="91440" tIns="45720" rIns="91440" bIns="45720" rtlCol="0" anchor="t">
            <a:normAutofit/>
          </a:bodyPr>
          <a:lstStyle/>
          <a:p>
            <a:pPr marR="0" lvl="0" fontAlgn="auto">
              <a:lnSpc>
                <a:spcPct val="90000"/>
              </a:lnSpc>
              <a:spcBef>
                <a:spcPts val="0"/>
              </a:spcBef>
              <a:spcAft>
                <a:spcPts val="600"/>
              </a:spcAft>
              <a:tabLst/>
              <a:defRPr sz="1800" b="0" i="0" u="none" strike="noStrike" kern="0" cap="none" spc="0" baseline="0">
                <a:solidFill>
                  <a:srgbClr val="000000"/>
                </a:solidFill>
                <a:uFillTx/>
              </a:defRPr>
            </a:pPr>
            <a:endParaRPr lang="en-US" sz="300" b="0" i="0" u="none" strike="noStrike" cap="none" spc="0" baseline="0">
              <a:uFillTx/>
            </a:endParaRPr>
          </a:p>
        </p:txBody>
      </p:sp>
      <p:pic>
        <p:nvPicPr>
          <p:cNvPr id="4" name="Image 0" descr="https://assets.mindshow.fun/file/7200612/20240402123453_7gh5.png"/>
          <p:cNvPicPr>
            <a:picLocks noChangeAspect="1"/>
          </p:cNvPicPr>
          <p:nvPr/>
        </p:nvPicPr>
        <p:blipFill>
          <a:blip r:embed="rId4"/>
          <a:stretch>
            <a:fillRect/>
          </a:stretch>
        </p:blipFill>
        <p:spPr>
          <a:xfrm>
            <a:off x="7734300" y="257175"/>
            <a:ext cx="952500" cy="257175"/>
          </a:xfrm>
          <a:prstGeom prst="rect">
            <a:avLst/>
          </a:prstGeom>
        </p:spPr>
      </p:pic>
      <p:sp>
        <p:nvSpPr>
          <p:cNvPr id="7" name="Text 0">
            <a:extLst>
              <a:ext uri="{FF2B5EF4-FFF2-40B4-BE49-F238E27FC236}">
                <a16:creationId xmlns:a16="http://schemas.microsoft.com/office/drawing/2014/main" id="{072B0972-15A7-2C14-0C41-282D4B3306D0}"/>
              </a:ext>
            </a:extLst>
          </p:cNvPr>
          <p:cNvSpPr/>
          <p:nvPr/>
        </p:nvSpPr>
        <p:spPr>
          <a:xfrm>
            <a:off x="668655" y="218980"/>
            <a:ext cx="7806690" cy="552450"/>
          </a:xfrm>
          <a:prstGeom prst="rect">
            <a:avLst/>
          </a:prstGeom>
          <a:noFill/>
          <a:ln/>
        </p:spPr>
        <p:txBody>
          <a:bodyPr wrap="square" lIns="91440" tIns="45720" rIns="91440" bIns="45720" rtlCol="0" anchor="ctr"/>
          <a:lstStyle/>
          <a:p>
            <a:pPr marL="0" indent="0" algn="l">
              <a:buNone/>
            </a:pPr>
            <a:r>
              <a:rPr lang="en-US" sz="2650" b="1">
                <a:solidFill>
                  <a:srgbClr val="0043E6"/>
                </a:solidFill>
                <a:latin typeface="Calibri"/>
                <a:ea typeface="Noto Sans SC"/>
              </a:rPr>
              <a:t>Milestones</a:t>
            </a:r>
          </a:p>
        </p:txBody>
      </p:sp>
      <mc:AlternateContent xmlns:mc="http://schemas.openxmlformats.org/markup-compatibility/2006" xmlns:p14="http://schemas.microsoft.com/office/powerpoint/2010/main">
        <mc:Choice Requires="p14">
          <p:contentPart p14:bwMode="auto" r:id="rId5">
            <p14:nvContentPartPr>
              <p14:cNvPr id="8" name="墨迹 7">
                <a:extLst>
                  <a:ext uri="{FF2B5EF4-FFF2-40B4-BE49-F238E27FC236}">
                    <a16:creationId xmlns:a16="http://schemas.microsoft.com/office/drawing/2014/main" id="{A7CAFA85-084F-16D8-41F1-51F4FF99D262}"/>
                  </a:ext>
                </a:extLst>
              </p14:cNvPr>
              <p14:cNvContentPartPr/>
              <p14:nvPr/>
            </p14:nvContentPartPr>
            <p14:xfrm>
              <a:off x="355150" y="657800"/>
              <a:ext cx="366840" cy="28800"/>
            </p14:xfrm>
          </p:contentPart>
        </mc:Choice>
        <mc:Fallback xmlns="">
          <p:pic>
            <p:nvPicPr>
              <p:cNvPr id="8" name="墨迹 7">
                <a:extLst>
                  <a:ext uri="{FF2B5EF4-FFF2-40B4-BE49-F238E27FC236}">
                    <a16:creationId xmlns:a16="http://schemas.microsoft.com/office/drawing/2014/main" id="{A7CAFA85-084F-16D8-41F1-51F4FF99D262}"/>
                  </a:ext>
                </a:extLst>
              </p:cNvPr>
              <p:cNvPicPr/>
              <p:nvPr/>
            </p:nvPicPr>
            <p:blipFill>
              <a:blip r:embed="rId6"/>
              <a:stretch>
                <a:fillRect/>
              </a:stretch>
            </p:blipFill>
            <p:spPr>
              <a:xfrm>
                <a:off x="292150" y="594800"/>
                <a:ext cx="492480" cy="154440"/>
              </a:xfrm>
              <a:prstGeom prst="rect">
                <a:avLst/>
              </a:prstGeom>
            </p:spPr>
          </p:pic>
        </mc:Fallback>
      </mc:AlternateContent>
      <p:pic>
        <p:nvPicPr>
          <p:cNvPr id="14" name="图片 13">
            <a:extLst>
              <a:ext uri="{FF2B5EF4-FFF2-40B4-BE49-F238E27FC236}">
                <a16:creationId xmlns:a16="http://schemas.microsoft.com/office/drawing/2014/main" id="{328D5127-8DE7-ED2D-7DE4-7ECAF8435279}"/>
              </a:ext>
            </a:extLst>
          </p:cNvPr>
          <p:cNvPicPr>
            <a:picLocks noChangeAspect="1"/>
          </p:cNvPicPr>
          <p:nvPr/>
        </p:nvPicPr>
        <p:blipFill>
          <a:blip r:embed="rId7"/>
          <a:stretch>
            <a:fillRect/>
          </a:stretch>
        </p:blipFill>
        <p:spPr>
          <a:xfrm>
            <a:off x="1" y="0"/>
            <a:ext cx="391353" cy="5143500"/>
          </a:xfrm>
          <a:prstGeom prst="rect">
            <a:avLst/>
          </a:prstGeom>
        </p:spPr>
      </p:pic>
      <p:sp>
        <p:nvSpPr>
          <p:cNvPr id="5" name="Textfeld 4">
            <a:extLst>
              <a:ext uri="{FF2B5EF4-FFF2-40B4-BE49-F238E27FC236}">
                <a16:creationId xmlns:a16="http://schemas.microsoft.com/office/drawing/2014/main" id="{2D69032C-4EA3-E5F8-EC9D-90460B5CD9B8}"/>
              </a:ext>
            </a:extLst>
          </p:cNvPr>
          <p:cNvSpPr txBox="1"/>
          <p:nvPr/>
        </p:nvSpPr>
        <p:spPr>
          <a:xfrm rot="16200000">
            <a:off x="-2091705" y="2269570"/>
            <a:ext cx="4572000" cy="246221"/>
          </a:xfrm>
          <a:prstGeom prst="rect">
            <a:avLst/>
          </a:prstGeom>
          <a:noFill/>
        </p:spPr>
        <p:txBody>
          <a:bodyPr wrap="square">
            <a:spAutoFit/>
          </a:bodyPr>
          <a:lstStyle/>
          <a:p>
            <a:pPr indent="449580" algn="r"/>
            <a:r>
              <a:rPr lang="en-US" sz="1000" b="1">
                <a:solidFill>
                  <a:schemeClr val="bg1">
                    <a:lumMod val="75000"/>
                  </a:schemeClr>
                </a:solidFill>
                <a:effectLst/>
                <a:latin typeface="Corbel" panose="020B0503020204020204" pitchFamily="34" charset="0"/>
                <a:ea typeface="Calibri" panose="020F0502020204030204" pitchFamily="34" charset="0"/>
              </a:rPr>
              <a:t>Introduction | I</a:t>
            </a:r>
            <a:endParaRPr lang="de-DE" sz="1000" b="1">
              <a:solidFill>
                <a:schemeClr val="bg1">
                  <a:lumMod val="75000"/>
                </a:schemeClr>
              </a:solidFill>
              <a:effectLst/>
              <a:latin typeface="Corbel" panose="020B0503020204020204" pitchFamily="34" charset="0"/>
              <a:ea typeface="Calibri" panose="020F0502020204030204" pitchFamily="34" charset="0"/>
            </a:endParaRPr>
          </a:p>
        </p:txBody>
      </p:sp>
      <mc:AlternateContent xmlns:mc="http://schemas.openxmlformats.org/markup-compatibility/2006" xmlns:p14="http://schemas.microsoft.com/office/powerpoint/2010/main">
        <mc:Choice Requires="p14">
          <p:contentPart p14:bwMode="auto" r:id="rId8">
            <p14:nvContentPartPr>
              <p14:cNvPr id="9" name="墨迹 8">
                <a:extLst>
                  <a:ext uri="{FF2B5EF4-FFF2-40B4-BE49-F238E27FC236}">
                    <a16:creationId xmlns:a16="http://schemas.microsoft.com/office/drawing/2014/main" id="{CCFF958A-C879-2871-33B0-6DC406566A3D}"/>
                  </a:ext>
                </a:extLst>
              </p14:cNvPr>
              <p14:cNvContentPartPr/>
              <p14:nvPr/>
            </p14:nvContentPartPr>
            <p14:xfrm>
              <a:off x="463378" y="1845791"/>
              <a:ext cx="7722" cy="7722"/>
            </p14:xfrm>
          </p:contentPart>
        </mc:Choice>
        <mc:Fallback xmlns="">
          <p:pic>
            <p:nvPicPr>
              <p:cNvPr id="9" name="墨迹 8">
                <a:extLst>
                  <a:ext uri="{FF2B5EF4-FFF2-40B4-BE49-F238E27FC236}">
                    <a16:creationId xmlns:a16="http://schemas.microsoft.com/office/drawing/2014/main" id="{CCFF958A-C879-2871-33B0-6DC406566A3D}"/>
                  </a:ext>
                </a:extLst>
              </p:cNvPr>
              <p:cNvPicPr/>
              <p:nvPr/>
            </p:nvPicPr>
            <p:blipFill>
              <a:blip r:embed="rId9"/>
              <a:stretch>
                <a:fillRect/>
              </a:stretch>
            </p:blipFill>
            <p:spPr>
              <a:xfrm>
                <a:off x="-887972" y="494441"/>
                <a:ext cx="2702700" cy="27027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2" name="墨迹 11">
                <a:extLst>
                  <a:ext uri="{FF2B5EF4-FFF2-40B4-BE49-F238E27FC236}">
                    <a16:creationId xmlns:a16="http://schemas.microsoft.com/office/drawing/2014/main" id="{6CA7332F-175D-6C35-0EFC-60E98B04471E}"/>
                  </a:ext>
                </a:extLst>
              </p14:cNvPr>
              <p14:cNvContentPartPr/>
              <p14:nvPr/>
            </p14:nvContentPartPr>
            <p14:xfrm>
              <a:off x="486547" y="1845325"/>
              <a:ext cx="2300731" cy="16248"/>
            </p14:xfrm>
          </p:contentPart>
        </mc:Choice>
        <mc:Fallback xmlns="">
          <p:pic>
            <p:nvPicPr>
              <p:cNvPr id="12" name="墨迹 11">
                <a:extLst>
                  <a:ext uri="{FF2B5EF4-FFF2-40B4-BE49-F238E27FC236}">
                    <a16:creationId xmlns:a16="http://schemas.microsoft.com/office/drawing/2014/main" id="{6CA7332F-175D-6C35-0EFC-60E98B04471E}"/>
                  </a:ext>
                </a:extLst>
              </p:cNvPr>
              <p:cNvPicPr/>
              <p:nvPr/>
            </p:nvPicPr>
            <p:blipFill>
              <a:blip r:embed="rId11"/>
              <a:stretch>
                <a:fillRect/>
              </a:stretch>
            </p:blipFill>
            <p:spPr>
              <a:xfrm>
                <a:off x="423558" y="1783512"/>
                <a:ext cx="2426350" cy="139521"/>
              </a:xfrm>
              <a:prstGeom prst="rect">
                <a:avLst/>
              </a:prstGeom>
            </p:spPr>
          </p:pic>
        </mc:Fallback>
      </mc:AlternateContent>
      <p:sp>
        <p:nvSpPr>
          <p:cNvPr id="10" name="文本框 9">
            <a:extLst>
              <a:ext uri="{FF2B5EF4-FFF2-40B4-BE49-F238E27FC236}">
                <a16:creationId xmlns:a16="http://schemas.microsoft.com/office/drawing/2014/main" id="{CFD432C5-5FBE-2500-FAC7-8FEB2554058D}"/>
              </a:ext>
            </a:extLst>
          </p:cNvPr>
          <p:cNvSpPr txBox="1"/>
          <p:nvPr/>
        </p:nvSpPr>
        <p:spPr>
          <a:xfrm>
            <a:off x="529565" y="881514"/>
            <a:ext cx="6782703" cy="3942105"/>
          </a:xfrm>
          <a:prstGeom prst="rect">
            <a:avLst/>
          </a:prstGeom>
          <a:noFill/>
        </p:spPr>
        <p:txBody>
          <a:bodyPr wrap="square" lIns="91440" tIns="45720" rIns="91440" bIns="45720" rtlCol="0" anchor="ctr">
            <a:spAutoFit/>
          </a:bodyPr>
          <a:lstStyle/>
          <a:p>
            <a:pPr marR="0" lvl="0" indent="-359410" defTabSz="457200" rtl="0" fontAlgn="auto" hangingPunct="1">
              <a:lnSpc>
                <a:spcPct val="100000"/>
              </a:lnSpc>
              <a:spcBef>
                <a:spcPts val="0"/>
              </a:spcBef>
              <a:spcAft>
                <a:spcPts val="500"/>
              </a:spcAft>
              <a:buNone/>
              <a:tabLst/>
              <a:defRPr sz="1800" b="0" i="0" u="none" strike="noStrike" kern="0" cap="none" spc="0" baseline="0">
                <a:solidFill>
                  <a:srgbClr val="000000"/>
                </a:solidFill>
                <a:uFillTx/>
              </a:defRPr>
            </a:pPr>
            <a:r>
              <a:rPr lang="en-GB" sz="1400" b="1" i="0" u="none" strike="noStrike" kern="1200" cap="none" spc="0" baseline="0" dirty="0">
                <a:uFillTx/>
                <a:latin typeface="Calibri"/>
                <a:cs typeface="Arial"/>
              </a:rPr>
              <a:t>1993</a:t>
            </a:r>
            <a:r>
              <a:rPr lang="en-GB" sz="1400" b="0" i="0" u="none" strike="noStrike" kern="1200" cap="none" spc="0" baseline="0" dirty="0">
                <a:uFillTx/>
                <a:latin typeface="Calibri"/>
                <a:cs typeface="Arial"/>
              </a:rPr>
              <a:t>: 	Exclusive representation of DT products in Austria</a:t>
            </a:r>
            <a:endParaRPr lang="de-DE" dirty="0">
              <a:ea typeface="Calibri" panose="020F0502020204030204"/>
              <a:cs typeface="Calibri" panose="020F0502020204030204"/>
            </a:endParaRPr>
          </a:p>
          <a:p>
            <a:pPr marR="0" lvl="0" indent="-359410" defTabSz="457200" rtl="0" fontAlgn="auto" hangingPunct="1">
              <a:lnSpc>
                <a:spcPct val="100000"/>
              </a:lnSpc>
              <a:spcBef>
                <a:spcPts val="0"/>
              </a:spcBef>
              <a:spcAft>
                <a:spcPts val="500"/>
              </a:spcAft>
              <a:buNone/>
              <a:tabLst/>
              <a:defRPr sz="1800" b="0" i="0" u="none" strike="noStrike" kern="0" cap="none" spc="0" baseline="0">
                <a:solidFill>
                  <a:srgbClr val="000000"/>
                </a:solidFill>
                <a:uFillTx/>
              </a:defRPr>
            </a:pPr>
            <a:r>
              <a:rPr lang="en-GB" sz="1400" b="1" i="0" u="none" strike="noStrike" kern="1200" cap="none" spc="0" baseline="0" dirty="0">
                <a:uFillTx/>
                <a:latin typeface="Calibri"/>
                <a:cs typeface="Arial"/>
              </a:rPr>
              <a:t>1999</a:t>
            </a:r>
            <a:r>
              <a:rPr lang="en-GB" sz="1400" b="0" i="0" u="none" strike="noStrike" kern="1200" cap="none" spc="0" baseline="0" dirty="0">
                <a:uFillTx/>
                <a:latin typeface="Calibri"/>
                <a:cs typeface="Arial"/>
              </a:rPr>
              <a:t>: 	Market leader Austria, 16 landfill leachate systems</a:t>
            </a:r>
            <a:endParaRPr lang="en-GB" sz="1400" b="0" i="0" u="none" strike="noStrike" kern="1200" cap="none" spc="0" baseline="0" dirty="0">
              <a:uFillTx/>
              <a:latin typeface="Calibri"/>
              <a:ea typeface="Calibri"/>
              <a:cs typeface="Arial"/>
            </a:endParaRPr>
          </a:p>
          <a:p>
            <a:pPr indent="-359410" defTabSz="457200">
              <a:spcAft>
                <a:spcPts val="500"/>
              </a:spcAft>
              <a:defRPr sz="1800" b="0" i="0" u="none" strike="noStrike" kern="0" cap="none" spc="0" baseline="0">
                <a:solidFill>
                  <a:srgbClr val="000000"/>
                </a:solidFill>
                <a:uFillTx/>
              </a:defRPr>
            </a:pPr>
            <a:r>
              <a:rPr lang="en-GB" sz="1400" b="1" i="0" u="none" strike="noStrike" kern="1200" cap="none" spc="0" baseline="0" dirty="0">
                <a:uFillTx/>
                <a:latin typeface="Calibri"/>
                <a:cs typeface="Arial"/>
              </a:rPr>
              <a:t>2001</a:t>
            </a:r>
            <a:r>
              <a:rPr lang="en-GB" sz="1400" b="0" i="0" u="none" strike="noStrike" kern="1200" cap="none" spc="0" baseline="0" dirty="0">
                <a:uFillTx/>
                <a:latin typeface="Calibri"/>
                <a:cs typeface="Arial"/>
              </a:rPr>
              <a:t>: 	RCDT 1.0 disc, 65bar + 120bar module,</a:t>
            </a:r>
            <a:r>
              <a:rPr lang="en-GB" sz="1400" dirty="0">
                <a:latin typeface="Calibri"/>
                <a:cs typeface="Arial"/>
              </a:rPr>
              <a:t> </a:t>
            </a:r>
            <a:r>
              <a:rPr lang="en-GB" sz="1400" b="0" i="0" u="none" strike="noStrike" kern="1200" cap="none" spc="0" baseline="0" dirty="0">
                <a:uFillTx/>
                <a:latin typeface="Calibri"/>
                <a:cs typeface="Arial"/>
              </a:rPr>
              <a:t>7.6m² membrane area</a:t>
            </a:r>
            <a:endParaRPr lang="en-GB" sz="1400" b="0" i="0" u="none" strike="noStrike" kern="1200" cap="none" spc="0" baseline="0" dirty="0">
              <a:uFillTx/>
              <a:latin typeface="Calibri"/>
              <a:ea typeface="Calibri"/>
              <a:cs typeface="Arial" pitchFamily="34"/>
            </a:endParaRPr>
          </a:p>
          <a:p>
            <a:pPr indent="-359410" defTabSz="457200">
              <a:spcAft>
                <a:spcPts val="500"/>
              </a:spcAft>
              <a:defRPr sz="1800" b="0" i="0" u="none" strike="noStrike" kern="0" cap="none" spc="0" baseline="0">
                <a:solidFill>
                  <a:srgbClr val="000000"/>
                </a:solidFill>
                <a:uFillTx/>
              </a:defRPr>
            </a:pPr>
            <a:r>
              <a:rPr lang="en-GB" sz="1400" b="1" i="0" u="none" strike="noStrike" kern="1200" cap="none" spc="0" baseline="0" dirty="0">
                <a:uFillTx/>
                <a:latin typeface="Calibri"/>
                <a:cs typeface="Arial"/>
              </a:rPr>
              <a:t>2001</a:t>
            </a:r>
            <a:r>
              <a:rPr lang="en-GB" sz="1400" b="0" i="0" u="none" strike="noStrike" kern="1200" cap="none" spc="0" baseline="0" dirty="0">
                <a:uFillTx/>
                <a:latin typeface="Calibri"/>
                <a:cs typeface="Arial"/>
              </a:rPr>
              <a:t>: 	Construction </a:t>
            </a:r>
            <a:r>
              <a:rPr lang="en-GB" sz="1400" dirty="0">
                <a:latin typeface="Calibri"/>
                <a:cs typeface="Arial"/>
              </a:rPr>
              <a:t>&amp;</a:t>
            </a:r>
            <a:r>
              <a:rPr lang="en-GB" sz="1400" kern="0" dirty="0">
                <a:latin typeface="Calibri"/>
                <a:cs typeface="Arial"/>
              </a:rPr>
              <a:t> </a:t>
            </a:r>
            <a:r>
              <a:rPr lang="en-GB" sz="1400" b="0" i="0" u="none" strike="noStrike" kern="1200" cap="none" spc="0" baseline="0" dirty="0">
                <a:uFillTx/>
                <a:latin typeface="Calibri"/>
                <a:cs typeface="Arial"/>
              </a:rPr>
              <a:t>operation of 1st MBR plant for municipal wastewater in Austria</a:t>
            </a:r>
            <a:endParaRPr lang="en-GB" sz="1400" b="0" i="0" u="none" strike="noStrike" kern="1200" cap="none" spc="0" baseline="0" dirty="0">
              <a:uFillTx/>
              <a:latin typeface="Calibri"/>
              <a:ea typeface="Calibri"/>
              <a:cs typeface="Arial"/>
            </a:endParaRPr>
          </a:p>
          <a:p>
            <a:pPr marR="0" lvl="0" indent="-359410" defTabSz="457200" rtl="0" fontAlgn="auto" hangingPunct="1">
              <a:lnSpc>
                <a:spcPct val="100000"/>
              </a:lnSpc>
              <a:spcBef>
                <a:spcPts val="0"/>
              </a:spcBef>
              <a:spcAft>
                <a:spcPts val="500"/>
              </a:spcAft>
              <a:buNone/>
              <a:tabLst/>
              <a:defRPr sz="1800" b="0" i="0" u="none" strike="noStrike" kern="0" cap="none" spc="0" baseline="0">
                <a:solidFill>
                  <a:srgbClr val="000000"/>
                </a:solidFill>
                <a:uFillTx/>
              </a:defRPr>
            </a:pPr>
            <a:r>
              <a:rPr lang="en-GB" sz="1400" b="1" i="0" u="none" strike="noStrike" kern="1200" cap="none" spc="0" baseline="0" dirty="0">
                <a:uFillTx/>
                <a:latin typeface="Calibri"/>
                <a:cs typeface="Arial"/>
              </a:rPr>
              <a:t>2006</a:t>
            </a:r>
            <a:r>
              <a:rPr lang="en-GB" sz="1400" b="0" i="0" u="none" strike="noStrike" kern="1200" cap="none" spc="0" baseline="0" dirty="0">
                <a:uFillTx/>
                <a:latin typeface="Calibri"/>
                <a:cs typeface="Arial"/>
              </a:rPr>
              <a:t>: 	RCDT 1.0 XL with 9.6m² membrane area/module</a:t>
            </a:r>
            <a:endParaRPr lang="en-GB" sz="1400" b="0" i="0" u="none" strike="noStrike" kern="1200" cap="none" spc="0" baseline="0" dirty="0">
              <a:uFillTx/>
              <a:latin typeface="Calibri"/>
              <a:ea typeface="Calibri"/>
              <a:cs typeface="Arial"/>
            </a:endParaRPr>
          </a:p>
          <a:p>
            <a:pPr marR="0" lvl="0" indent="-359410" defTabSz="457200" rtl="0" fontAlgn="auto" hangingPunct="1">
              <a:lnSpc>
                <a:spcPct val="100000"/>
              </a:lnSpc>
              <a:spcBef>
                <a:spcPts val="0"/>
              </a:spcBef>
              <a:spcAft>
                <a:spcPts val="500"/>
              </a:spcAft>
              <a:buNone/>
              <a:tabLst/>
              <a:defRPr sz="1800" b="0" i="0" u="none" strike="noStrike" kern="0" cap="none" spc="0" baseline="0">
                <a:solidFill>
                  <a:srgbClr val="000000"/>
                </a:solidFill>
                <a:uFillTx/>
              </a:defRPr>
            </a:pPr>
            <a:r>
              <a:rPr lang="en-GB" sz="1400" b="1" i="0" u="none" strike="noStrike" kern="1200" cap="none" spc="0" baseline="0" dirty="0">
                <a:uFillTx/>
                <a:latin typeface="Calibri"/>
                <a:cs typeface="Arial"/>
              </a:rPr>
              <a:t>2007</a:t>
            </a:r>
            <a:r>
              <a:rPr lang="en-GB" sz="1400" b="0" i="0" u="none" strike="noStrike" kern="1200" cap="none" spc="0" baseline="0" dirty="0">
                <a:uFillTx/>
                <a:latin typeface="Calibri"/>
                <a:cs typeface="Arial"/>
              </a:rPr>
              <a:t>: 	90 bar operating pressure for all RCDT modules</a:t>
            </a:r>
            <a:endParaRPr lang="en-GB" sz="1400" b="0" i="0" u="none" strike="noStrike" kern="1200" cap="none" spc="0" baseline="0" dirty="0">
              <a:uFillTx/>
              <a:latin typeface="Calibri"/>
              <a:ea typeface="Calibri"/>
              <a:cs typeface="Arial"/>
            </a:endParaRPr>
          </a:p>
          <a:p>
            <a:pPr marR="0" lvl="0" indent="-359410" defTabSz="457200" rtl="0" fontAlgn="auto" hangingPunct="1">
              <a:lnSpc>
                <a:spcPct val="100000"/>
              </a:lnSpc>
              <a:spcBef>
                <a:spcPts val="0"/>
              </a:spcBef>
              <a:spcAft>
                <a:spcPts val="500"/>
              </a:spcAft>
              <a:buNone/>
              <a:tabLst/>
              <a:defRPr sz="1800" b="0" i="0" u="none" strike="noStrike" kern="0" cap="none" spc="0" baseline="0">
                <a:solidFill>
                  <a:srgbClr val="000000"/>
                </a:solidFill>
                <a:uFillTx/>
              </a:defRPr>
            </a:pPr>
            <a:r>
              <a:rPr lang="en-GB" sz="1400" b="1" i="0" u="none" strike="noStrike" kern="1200" cap="none" spc="0" baseline="0" dirty="0">
                <a:uFillTx/>
                <a:latin typeface="Calibri"/>
                <a:cs typeface="Arial"/>
              </a:rPr>
              <a:t>2008</a:t>
            </a:r>
            <a:r>
              <a:rPr lang="en-GB" sz="1400" b="0" i="0" u="none" strike="noStrike" kern="1200" cap="none" spc="0" baseline="0" dirty="0">
                <a:uFillTx/>
                <a:latin typeface="Calibri"/>
                <a:cs typeface="Arial"/>
              </a:rPr>
              <a:t>: 	"Easy Click" system for membrane replacement</a:t>
            </a:r>
            <a:endParaRPr lang="en-GB" sz="1400" b="0" i="0" u="none" strike="noStrike" kern="1200" cap="none" spc="0" baseline="0" dirty="0">
              <a:uFillTx/>
              <a:latin typeface="Calibri"/>
              <a:ea typeface="Calibri"/>
              <a:cs typeface="Arial"/>
            </a:endParaRPr>
          </a:p>
          <a:p>
            <a:pPr marR="0" lvl="0" indent="-359410" defTabSz="457200" rtl="0" fontAlgn="auto" hangingPunct="1">
              <a:lnSpc>
                <a:spcPct val="100000"/>
              </a:lnSpc>
              <a:spcBef>
                <a:spcPts val="0"/>
              </a:spcBef>
              <a:spcAft>
                <a:spcPts val="500"/>
              </a:spcAft>
              <a:buNone/>
              <a:tabLst/>
              <a:defRPr sz="1800" b="0" i="0" u="none" strike="noStrike" kern="0" cap="none" spc="0" baseline="0">
                <a:solidFill>
                  <a:srgbClr val="000000"/>
                </a:solidFill>
                <a:uFillTx/>
              </a:defRPr>
            </a:pPr>
            <a:r>
              <a:rPr lang="en-GB" sz="1400" b="1" i="0" u="none" strike="noStrike" kern="1200" cap="none" spc="0" baseline="0" dirty="0">
                <a:uFillTx/>
                <a:latin typeface="Calibri"/>
                <a:cs typeface="Arial"/>
              </a:rPr>
              <a:t>2011</a:t>
            </a:r>
            <a:r>
              <a:rPr lang="en-GB" sz="1400" b="0" i="0" u="none" strike="noStrike" kern="1200" cap="none" spc="0" baseline="0" dirty="0">
                <a:uFillTx/>
                <a:latin typeface="Calibri"/>
                <a:cs typeface="Arial"/>
              </a:rPr>
              <a:t>: 	RCDT 1.0 XXL with 12m² membrane area/module</a:t>
            </a:r>
            <a:endParaRPr lang="en-GB" sz="1400" b="0" i="0" u="none" strike="noStrike" kern="1200" cap="none" spc="0" baseline="0" dirty="0">
              <a:uFillTx/>
              <a:latin typeface="Calibri"/>
              <a:ea typeface="Calibri"/>
              <a:cs typeface="Arial"/>
            </a:endParaRPr>
          </a:p>
          <a:p>
            <a:pPr marR="0" lvl="0" indent="-359410" defTabSz="457200" rtl="0" fontAlgn="auto" hangingPunct="1">
              <a:lnSpc>
                <a:spcPct val="100000"/>
              </a:lnSpc>
              <a:spcBef>
                <a:spcPts val="0"/>
              </a:spcBef>
              <a:spcAft>
                <a:spcPts val="500"/>
              </a:spcAft>
              <a:buNone/>
              <a:tabLst/>
              <a:defRPr sz="1800" b="0" i="0" u="none" strike="noStrike" kern="0" cap="none" spc="0" baseline="0">
                <a:solidFill>
                  <a:srgbClr val="000000"/>
                </a:solidFill>
                <a:uFillTx/>
              </a:defRPr>
            </a:pPr>
            <a:r>
              <a:rPr lang="en-GB" sz="1400" b="1" i="0" u="none" strike="noStrike" kern="1200" cap="none" spc="0" baseline="0" dirty="0">
                <a:uFillTx/>
                <a:latin typeface="Calibri"/>
                <a:cs typeface="Arial"/>
              </a:rPr>
              <a:t>2015</a:t>
            </a:r>
            <a:r>
              <a:rPr lang="en-GB" sz="1400" b="0" i="0" u="none" strike="noStrike" kern="1200" cap="none" spc="0" baseline="0" dirty="0">
                <a:uFillTx/>
                <a:latin typeface="Calibri"/>
                <a:cs typeface="Arial"/>
              </a:rPr>
              <a:t>: 	RCDT 2.0 disc and round membrane weld</a:t>
            </a:r>
            <a:endParaRPr lang="en-GB" sz="1400" b="0" i="0" u="none" strike="noStrike" kern="1200" cap="none" spc="0" baseline="0" dirty="0">
              <a:uFillTx/>
              <a:latin typeface="Calibri"/>
              <a:ea typeface="Calibri"/>
              <a:cs typeface="Arial"/>
            </a:endParaRPr>
          </a:p>
          <a:p>
            <a:pPr indent="-359410" defTabSz="457200">
              <a:spcAft>
                <a:spcPts val="500"/>
              </a:spcAft>
              <a:defRPr sz="1800" b="0" i="0" u="none" strike="noStrike" kern="0" cap="none" spc="0" baseline="0">
                <a:solidFill>
                  <a:srgbClr val="000000"/>
                </a:solidFill>
                <a:uFillTx/>
              </a:defRPr>
            </a:pPr>
            <a:r>
              <a:rPr lang="en-GB" sz="1400" b="1" i="0" u="none" strike="noStrike" kern="1200" cap="none" spc="0" baseline="0" dirty="0">
                <a:uFillTx/>
                <a:latin typeface="Calibri"/>
                <a:cs typeface="Arial"/>
              </a:rPr>
              <a:t>2016</a:t>
            </a:r>
            <a:r>
              <a:rPr lang="en-GB" sz="1400" b="0" i="0" u="none" strike="noStrike" kern="1200" cap="none" spc="0" baseline="0" dirty="0">
                <a:uFillTx/>
                <a:latin typeface="Calibri"/>
                <a:cs typeface="Arial"/>
              </a:rPr>
              <a:t>: 	Cooperation with Mitsubishi for hollow </a:t>
            </a:r>
            <a:r>
              <a:rPr lang="en-GB" sz="1400" b="0" i="0" u="none" strike="noStrike" kern="1200" cap="none" spc="0" baseline="0" dirty="0" err="1">
                <a:uFillTx/>
                <a:latin typeface="Calibri"/>
                <a:cs typeface="Arial"/>
              </a:rPr>
              <a:t>fiber</a:t>
            </a:r>
            <a:r>
              <a:rPr lang="en-GB" sz="1400" dirty="0">
                <a:latin typeface="Calibri"/>
                <a:cs typeface="Arial"/>
              </a:rPr>
              <a:t> </a:t>
            </a:r>
            <a:r>
              <a:rPr lang="en-GB" sz="1400" b="0" i="0" u="none" strike="noStrike" kern="1200" cap="none" spc="0" baseline="0" dirty="0">
                <a:uFillTx/>
                <a:latin typeface="Calibri"/>
                <a:cs typeface="Arial"/>
              </a:rPr>
              <a:t>modules used in MBR</a:t>
            </a:r>
            <a:endParaRPr lang="en-GB" sz="1400" b="0" i="0" u="none" strike="noStrike" kern="1200" cap="none" spc="0" baseline="0" dirty="0">
              <a:uFillTx/>
              <a:latin typeface="Calibri"/>
              <a:ea typeface="Calibri"/>
              <a:cs typeface="Arial"/>
            </a:endParaRPr>
          </a:p>
          <a:p>
            <a:pPr indent="-359410" defTabSz="457200">
              <a:spcAft>
                <a:spcPts val="500"/>
              </a:spcAft>
              <a:defRPr sz="1800" b="0" i="0" u="none" strike="noStrike" kern="0" cap="none" spc="0" baseline="0">
                <a:solidFill>
                  <a:srgbClr val="000000"/>
                </a:solidFill>
                <a:uFillTx/>
              </a:defRPr>
            </a:pPr>
            <a:r>
              <a:rPr lang="en-GB" sz="1400" b="1" i="0" u="none" strike="noStrike" kern="1200" cap="none" spc="0" baseline="0" dirty="0">
                <a:uFillTx/>
                <a:latin typeface="Calibri"/>
                <a:cs typeface="Arial"/>
              </a:rPr>
              <a:t>2018</a:t>
            </a:r>
            <a:r>
              <a:rPr lang="en-GB" sz="1400" b="0" i="0" u="none" strike="noStrike" kern="1200" cap="none" spc="0" baseline="0" dirty="0">
                <a:uFillTx/>
                <a:latin typeface="Calibri"/>
                <a:cs typeface="Arial"/>
              </a:rPr>
              <a:t>: 	</a:t>
            </a:r>
            <a:r>
              <a:rPr lang="en-GB" sz="1400" dirty="0">
                <a:latin typeface="Calibri"/>
                <a:cs typeface="Arial"/>
              </a:rPr>
              <a:t>25</a:t>
            </a:r>
            <a:r>
              <a:rPr lang="en-GB" sz="1400" baseline="30000" dirty="0">
                <a:latin typeface="Calibri"/>
                <a:cs typeface="Arial"/>
              </a:rPr>
              <a:t>th</a:t>
            </a:r>
            <a:r>
              <a:rPr lang="en-GB" sz="1400" b="0" i="0" u="none" strike="noStrike" kern="1200" cap="none" spc="0" baseline="0" dirty="0">
                <a:uFillTx/>
                <a:latin typeface="Calibri"/>
                <a:cs typeface="Arial"/>
              </a:rPr>
              <a:t> anniversary</a:t>
            </a:r>
            <a:endParaRPr lang="en-GB" sz="1400" b="0" i="0" u="none" strike="noStrike" kern="1200" cap="none" spc="0" baseline="0" dirty="0">
              <a:uFillTx/>
              <a:latin typeface="Calibri"/>
              <a:ea typeface="Calibri"/>
              <a:cs typeface="Arial"/>
            </a:endParaRPr>
          </a:p>
          <a:p>
            <a:pPr marR="0" lvl="0" indent="-359410" defTabSz="457200" rtl="0" fontAlgn="auto" hangingPunct="1">
              <a:lnSpc>
                <a:spcPct val="100000"/>
              </a:lnSpc>
              <a:spcBef>
                <a:spcPts val="0"/>
              </a:spcBef>
              <a:spcAft>
                <a:spcPts val="500"/>
              </a:spcAft>
              <a:buNone/>
              <a:tabLst/>
              <a:defRPr sz="1800" b="0" i="0" u="none" strike="noStrike" kern="0" cap="none" spc="0" baseline="0">
                <a:solidFill>
                  <a:srgbClr val="000000"/>
                </a:solidFill>
                <a:uFillTx/>
              </a:defRPr>
            </a:pPr>
            <a:r>
              <a:rPr lang="en-GB" sz="1400" b="1" i="0" u="none" strike="noStrike" kern="1200" cap="none" spc="0" baseline="0" dirty="0">
                <a:uFillTx/>
                <a:latin typeface="Calibri"/>
                <a:cs typeface="Arial"/>
              </a:rPr>
              <a:t>2022</a:t>
            </a:r>
            <a:r>
              <a:rPr lang="en-GB" sz="1400" b="0" i="0" u="none" strike="noStrike" kern="1200" cap="none" spc="0" baseline="0" dirty="0">
                <a:uFillTx/>
                <a:latin typeface="Calibri"/>
                <a:cs typeface="Arial"/>
              </a:rPr>
              <a:t>: 	RCDT 3.0 with up to 13m² membrane area/module</a:t>
            </a:r>
            <a:endParaRPr lang="en-GB" sz="1400" b="0" i="0" u="none" strike="noStrike" kern="1200" cap="none" spc="0" baseline="0" dirty="0">
              <a:uFillTx/>
              <a:latin typeface="Calibri"/>
              <a:ea typeface="Calibri"/>
              <a:cs typeface="Arial" pitchFamily="34"/>
            </a:endParaRPr>
          </a:p>
          <a:p>
            <a:pPr indent="-359410">
              <a:spcAft>
                <a:spcPts val="500"/>
              </a:spcAft>
            </a:pPr>
            <a:r>
              <a:rPr lang="en-GB" sz="1400" b="1" dirty="0">
                <a:cs typeface="Calibri"/>
              </a:rPr>
              <a:t>2023</a:t>
            </a:r>
            <a:r>
              <a:rPr lang="en-GB" sz="1400" dirty="0">
                <a:cs typeface="Calibri"/>
              </a:rPr>
              <a:t>: 30</a:t>
            </a:r>
            <a:r>
              <a:rPr lang="en-GB" sz="1400" baseline="30000" dirty="0">
                <a:cs typeface="Calibri"/>
              </a:rPr>
              <a:t>th</a:t>
            </a:r>
            <a:r>
              <a:rPr lang="en-GB" sz="1400" dirty="0">
                <a:cs typeface="Calibri"/>
              </a:rPr>
              <a:t> anniversary &amp; merge with </a:t>
            </a:r>
            <a:r>
              <a:rPr lang="en-GB" sz="1400" dirty="0" err="1">
                <a:cs typeface="Calibri"/>
              </a:rPr>
              <a:t>Hydreatio</a:t>
            </a:r>
            <a:r>
              <a:rPr lang="en-GB" sz="1400" dirty="0">
                <a:cs typeface="Calibri"/>
              </a:rPr>
              <a:t> Group</a:t>
            </a:r>
            <a:endParaRPr lang="en-GB" dirty="0">
              <a:ea typeface="Calibri" panose="020F0502020204030204"/>
              <a:cs typeface="Calibri" panose="020F0502020204030204"/>
            </a:endParaRPr>
          </a:p>
          <a:p>
            <a:pPr indent="-359410">
              <a:spcAft>
                <a:spcPts val="500"/>
              </a:spcAft>
            </a:pPr>
            <a:r>
              <a:rPr lang="en-GB" sz="1400" b="1" dirty="0">
                <a:cs typeface="Calibri"/>
              </a:rPr>
              <a:t>2023</a:t>
            </a:r>
            <a:r>
              <a:rPr lang="en-GB" sz="1400" dirty="0">
                <a:cs typeface="Calibri"/>
              </a:rPr>
              <a:t>: Development of ecofriendly membrane cleaners with Ravago</a:t>
            </a:r>
            <a:endParaRPr lang="en-GB" dirty="0">
              <a:ea typeface="Calibri" panose="020F0502020204030204"/>
              <a:cs typeface="Calibri" panose="020F0502020204030204"/>
            </a:endParaRPr>
          </a:p>
        </p:txBody>
      </p:sp>
    </p:spTree>
    <p:extLst>
      <p:ext uri="{BB962C8B-B14F-4D97-AF65-F5344CB8AC3E}">
        <p14:creationId xmlns:p14="http://schemas.microsoft.com/office/powerpoint/2010/main" val="27070444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3">
            <a:extLst>
              <a:ext uri="{FF2B5EF4-FFF2-40B4-BE49-F238E27FC236}">
                <a16:creationId xmlns:a16="http://schemas.microsoft.com/office/drawing/2014/main" id="{55D5E1CF-E772-63DD-89F4-59646ED404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3569" y="814388"/>
            <a:ext cx="6717506" cy="3780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feld 2">
            <a:extLst>
              <a:ext uri="{FF2B5EF4-FFF2-40B4-BE49-F238E27FC236}">
                <a16:creationId xmlns:a16="http://schemas.microsoft.com/office/drawing/2014/main" id="{F4DCF85B-382B-CB18-FD5A-F9866FA19B80}"/>
              </a:ext>
            </a:extLst>
          </p:cNvPr>
          <p:cNvSpPr txBox="1"/>
          <p:nvPr/>
        </p:nvSpPr>
        <p:spPr>
          <a:xfrm>
            <a:off x="2058591" y="288131"/>
            <a:ext cx="5043488" cy="553998"/>
          </a:xfrm>
          <a:prstGeom prst="rect">
            <a:avLst/>
          </a:prstGeom>
          <a:noFill/>
        </p:spPr>
        <p:txBody>
          <a:bodyPr>
            <a:spAutoFit/>
          </a:bodyPr>
          <a:lstStyle/>
          <a:p>
            <a:pPr>
              <a:defRPr/>
            </a:pPr>
            <a:r>
              <a:rPr lang="en-US" sz="1500" dirty="0">
                <a:cs typeface="Arial" charset="0"/>
              </a:rPr>
              <a:t>Membrane modules in the membrane tank before filling </a:t>
            </a:r>
          </a:p>
          <a:p>
            <a:pPr>
              <a:defRPr/>
            </a:pPr>
            <a:r>
              <a:rPr lang="en-US" sz="1500" dirty="0">
                <a:cs typeface="Arial" charset="0"/>
              </a:rPr>
              <a:t>2 x 800m² membrane area</a:t>
            </a:r>
          </a:p>
        </p:txBody>
      </p:sp>
    </p:spTree>
    <p:extLst>
      <p:ext uri="{BB962C8B-B14F-4D97-AF65-F5344CB8AC3E}">
        <p14:creationId xmlns:p14="http://schemas.microsoft.com/office/powerpoint/2010/main" val="41516684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0">
            <a:extLst>
              <a:ext uri="{FF2B5EF4-FFF2-40B4-BE49-F238E27FC236}">
                <a16:creationId xmlns:a16="http://schemas.microsoft.com/office/drawing/2014/main" id="{355BA7B8-17B0-E118-24A4-7E0CF261D212}"/>
              </a:ext>
            </a:extLst>
          </p:cNvPr>
          <p:cNvSpPr/>
          <p:nvPr/>
        </p:nvSpPr>
        <p:spPr>
          <a:xfrm>
            <a:off x="762000" y="309563"/>
            <a:ext cx="7806690" cy="552450"/>
          </a:xfrm>
          <a:prstGeom prst="rect">
            <a:avLst/>
          </a:prstGeom>
          <a:noFill/>
          <a:ln/>
        </p:spPr>
        <p:txBody>
          <a:bodyPr wrap="square" rtlCol="0" anchor="ctr"/>
          <a:lstStyle/>
          <a:p>
            <a:pPr marL="0" indent="0" algn="l">
              <a:buNone/>
            </a:pPr>
            <a:endParaRPr lang="en-US" sz="2660" b="1">
              <a:solidFill>
                <a:srgbClr val="0043E6"/>
              </a:solidFill>
              <a:latin typeface="Noto Sans SC" pitchFamily="34" charset="0"/>
              <a:ea typeface="Noto Sans SC" pitchFamily="34" charset="-122"/>
              <a:cs typeface="Noto Sans SC" pitchFamily="34" charset="-120"/>
            </a:endParaRPr>
          </a:p>
        </p:txBody>
      </p:sp>
      <p:pic>
        <p:nvPicPr>
          <p:cNvPr id="3" name="Image 0" descr="https://assets.mindshow.fun/file/7200612/20240402123453_7gh5.png">
            <a:extLst>
              <a:ext uri="{FF2B5EF4-FFF2-40B4-BE49-F238E27FC236}">
                <a16:creationId xmlns:a16="http://schemas.microsoft.com/office/drawing/2014/main" id="{1E3007BC-143D-F259-4B9E-030C142CC7CE}"/>
              </a:ext>
            </a:extLst>
          </p:cNvPr>
          <p:cNvPicPr>
            <a:picLocks noChangeAspect="1"/>
          </p:cNvPicPr>
          <p:nvPr/>
        </p:nvPicPr>
        <p:blipFill>
          <a:blip r:embed="rId2"/>
          <a:stretch>
            <a:fillRect/>
          </a:stretch>
        </p:blipFill>
        <p:spPr>
          <a:xfrm>
            <a:off x="7734300" y="257175"/>
            <a:ext cx="952500" cy="257175"/>
          </a:xfrm>
          <a:prstGeom prst="rect">
            <a:avLst/>
          </a:prstGeom>
        </p:spPr>
      </p:pic>
      <p:pic>
        <p:nvPicPr>
          <p:cNvPr id="5" name="图片 4">
            <a:extLst>
              <a:ext uri="{FF2B5EF4-FFF2-40B4-BE49-F238E27FC236}">
                <a16:creationId xmlns:a16="http://schemas.microsoft.com/office/drawing/2014/main" id="{A81150ED-2640-A5AA-99CB-3E7D44FCBBBD}"/>
              </a:ext>
            </a:extLst>
          </p:cNvPr>
          <p:cNvPicPr>
            <a:picLocks noChangeAspect="1"/>
          </p:cNvPicPr>
          <p:nvPr/>
        </p:nvPicPr>
        <p:blipFill>
          <a:blip r:embed="rId3"/>
          <a:stretch>
            <a:fillRect/>
          </a:stretch>
        </p:blipFill>
        <p:spPr>
          <a:xfrm>
            <a:off x="762000" y="186035"/>
            <a:ext cx="1228571" cy="4771429"/>
          </a:xfrm>
          <a:prstGeom prst="rect">
            <a:avLst/>
          </a:prstGeom>
        </p:spPr>
      </p:pic>
      <p:sp>
        <p:nvSpPr>
          <p:cNvPr id="6" name="Text 1">
            <a:extLst>
              <a:ext uri="{FF2B5EF4-FFF2-40B4-BE49-F238E27FC236}">
                <a16:creationId xmlns:a16="http://schemas.microsoft.com/office/drawing/2014/main" id="{643D668C-A671-8F77-DE36-C8F1F20C9635}"/>
              </a:ext>
            </a:extLst>
          </p:cNvPr>
          <p:cNvSpPr/>
          <p:nvPr/>
        </p:nvSpPr>
        <p:spPr>
          <a:xfrm>
            <a:off x="2060810" y="591410"/>
            <a:ext cx="6253163" cy="3297382"/>
          </a:xfrm>
          <a:prstGeom prst="rect">
            <a:avLst/>
          </a:prstGeom>
          <a:noFill/>
          <a:ln/>
        </p:spPr>
        <p:txBody>
          <a:bodyPr wrap="square" lIns="91440" tIns="45720" rIns="91440" bIns="45720" rtlCol="0" anchor="ctr"/>
          <a:lstStyle/>
          <a:p>
            <a:pPr marL="457200" marR="0" lvl="0" indent="-457200" algn="just" defTabSz="457200" rtl="0" fontAlgn="auto" hangingPunct="1">
              <a:lnSpc>
                <a:spcPct val="100000"/>
              </a:lnSpc>
              <a:spcBef>
                <a:spcPts val="1200"/>
              </a:spcBef>
              <a:spcAft>
                <a:spcPts val="0"/>
              </a:spcAft>
              <a:buNone/>
              <a:tabLst>
                <a:tab pos="457200" algn="l"/>
              </a:tabLst>
              <a:defRPr sz="1800" b="0" i="0" u="none" strike="noStrike" kern="0" cap="none" spc="0" baseline="0">
                <a:solidFill>
                  <a:srgbClr val="000000"/>
                </a:solidFill>
                <a:uFillTx/>
              </a:defRPr>
            </a:pPr>
            <a:r>
              <a:rPr lang="en-GB" sz="1200" b="1" u="none" strike="noStrike" kern="1200" cap="none" spc="0" baseline="0">
                <a:uFillTx/>
                <a:latin typeface="Calibri"/>
                <a:ea typeface="Times New Roman" pitchFamily="18"/>
                <a:cs typeface="Times New Roman"/>
              </a:rPr>
              <a:t>Backwashing and Cleaning</a:t>
            </a:r>
            <a:endParaRPr lang="de-AT" sz="1200" b="0" u="none" strike="noStrike" kern="1200" cap="none" spc="0" baseline="0">
              <a:uFillTx/>
              <a:latin typeface="Times New Roman"/>
              <a:ea typeface="Calibri" pitchFamily="34"/>
              <a:cs typeface="Times New Roman"/>
            </a:endParaRPr>
          </a:p>
          <a:p>
            <a:pPr marL="0" marR="0" lvl="0" indent="0" algn="just" defTabSz="457200" rtl="0" fontAlgn="auto" hangingPunct="1">
              <a:lnSpc>
                <a:spcPct val="100000"/>
              </a:lnSpc>
              <a:spcAft>
                <a:spcPts val="0"/>
              </a:spcAft>
              <a:buNone/>
              <a:tabLst/>
              <a:defRPr sz="1800" b="0" i="0" u="none" strike="noStrike" kern="0" cap="none" spc="0" baseline="0">
                <a:solidFill>
                  <a:srgbClr val="000000"/>
                </a:solidFill>
                <a:uFillTx/>
              </a:defRPr>
            </a:pPr>
            <a:r>
              <a:rPr lang="en-GB" sz="1200" b="0" i="0" u="none" strike="noStrike" kern="1200" cap="none" spc="0" baseline="0">
                <a:uFillTx/>
                <a:latin typeface="Calibri"/>
                <a:ea typeface="Times New Roman" pitchFamily="18"/>
                <a:cs typeface="Calibri"/>
              </a:rPr>
              <a:t>As a precaution the membranes are cleaned by soft chemical cleaning periodically. Therefore, an alkaline/ acidic cleaning solvent and filtrate are pumped converse to the usual operation mode (backwashing).</a:t>
            </a:r>
            <a:endParaRPr lang="de-AT" sz="1200" b="0" i="0" u="none" strike="noStrike" kern="1200" cap="none" spc="0" baseline="0">
              <a:uFillTx/>
              <a:latin typeface="Calibri" pitchFamily="34"/>
              <a:ea typeface="Calibri" pitchFamily="34"/>
              <a:cs typeface="Calibri"/>
            </a:endParaRPr>
          </a:p>
          <a:p>
            <a:pPr marL="0" marR="0" lvl="0" indent="0" algn="just" defTabSz="457200" rtl="0" fontAlgn="auto" hangingPunct="1">
              <a:lnSpc>
                <a:spcPct val="100000"/>
              </a:lnSpc>
              <a:spcAft>
                <a:spcPts val="0"/>
              </a:spcAft>
              <a:buNone/>
              <a:tabLst/>
              <a:defRPr sz="1800" b="0" i="0" u="none" strike="noStrike" kern="0" cap="none" spc="0" baseline="0">
                <a:solidFill>
                  <a:srgbClr val="000000"/>
                </a:solidFill>
                <a:uFillTx/>
              </a:defRPr>
            </a:pPr>
            <a:r>
              <a:rPr lang="en-GB" sz="1200" b="0" i="0" u="none" strike="noStrike" kern="1200" cap="none" spc="0" baseline="0">
                <a:uFillTx/>
                <a:latin typeface="Calibri"/>
                <a:ea typeface="Times New Roman" pitchFamily="18"/>
                <a:cs typeface="Calibri"/>
              </a:rPr>
              <a:t>The filtrate is be stored in a tank or communicating tanks before it leaves the container by overflow from these tanks.</a:t>
            </a:r>
            <a:endParaRPr lang="de-AT" sz="1200" b="0" i="0" u="none" strike="noStrike" kern="1200" cap="none" spc="0" baseline="0">
              <a:uFillTx/>
              <a:latin typeface="Calibri" pitchFamily="34"/>
              <a:ea typeface="Calibri" pitchFamily="34"/>
              <a:cs typeface="Calibri"/>
            </a:endParaRPr>
          </a:p>
          <a:p>
            <a:pPr algn="just" defTabSz="457200">
              <a:defRPr sz="1800" b="0" i="0" u="none" strike="noStrike" kern="0" cap="none" spc="0" baseline="0">
                <a:solidFill>
                  <a:srgbClr val="000000"/>
                </a:solidFill>
                <a:uFillTx/>
              </a:defRPr>
            </a:pPr>
            <a:r>
              <a:rPr lang="en-GB" sz="1200" b="0" i="0" u="none" strike="noStrike" kern="1200" cap="none" spc="0" baseline="0">
                <a:uFillTx/>
                <a:latin typeface="Calibri"/>
                <a:ea typeface="Times New Roman" pitchFamily="18"/>
                <a:cs typeface="Calibri"/>
              </a:rPr>
              <a:t>The backwash pump (circular) takes water from the filtrate tank. The membranes </a:t>
            </a:r>
            <a:r>
              <a:rPr lang="en-GB" sz="1200">
                <a:latin typeface="Calibri"/>
                <a:ea typeface="Times New Roman" pitchFamily="18"/>
                <a:cs typeface="Calibri"/>
              </a:rPr>
              <a:t>must </a:t>
            </a:r>
            <a:r>
              <a:rPr lang="en-GB" sz="1200" b="0" i="0" u="none" strike="noStrike" kern="1200" cap="none" spc="0" baseline="0">
                <a:uFillTx/>
                <a:latin typeface="Calibri"/>
                <a:ea typeface="Times New Roman" pitchFamily="18"/>
                <a:cs typeface="Calibri"/>
              </a:rPr>
              <a:t>be protected from particles during backwash by means of a bag or cartridge filter with a removal rate of &lt;50 µm.</a:t>
            </a:r>
            <a:endParaRPr lang="de-AT" sz="1200" b="0" i="0" u="none" strike="noStrike" kern="1200" cap="none" spc="0" baseline="0">
              <a:uFillTx/>
              <a:latin typeface="Times New Roman"/>
              <a:ea typeface="Calibri" pitchFamily="34"/>
              <a:cs typeface="Calibri"/>
            </a:endParaRPr>
          </a:p>
          <a:p>
            <a:pPr marL="0" marR="0" lvl="0" indent="0" algn="just" defTabSz="457200" rtl="0" fontAlgn="auto" hangingPunct="1">
              <a:lnSpc>
                <a:spcPct val="100000"/>
              </a:lnSpc>
              <a:spcAft>
                <a:spcPts val="0"/>
              </a:spcAft>
              <a:buNone/>
              <a:tabLst/>
              <a:defRPr sz="1800" b="0" i="0" u="none" strike="noStrike" kern="0" cap="none" spc="0" baseline="0">
                <a:solidFill>
                  <a:srgbClr val="000000"/>
                </a:solidFill>
                <a:uFillTx/>
              </a:defRPr>
            </a:pPr>
            <a:r>
              <a:rPr lang="en-GB" sz="1200" b="0" i="0" u="none" strike="noStrike" kern="1200" cap="none" spc="0" baseline="0">
                <a:uFillTx/>
                <a:latin typeface="Calibri"/>
                <a:ea typeface="Times New Roman" pitchFamily="18"/>
                <a:cs typeface="Calibri"/>
              </a:rPr>
              <a:t>As cleaning agents are used:</a:t>
            </a:r>
            <a:endParaRPr lang="de-AT" sz="1200" b="0" i="0" u="none" strike="noStrike" kern="1200" cap="none" spc="0" baseline="0">
              <a:uFillTx/>
              <a:latin typeface="Calibri" pitchFamily="34"/>
              <a:ea typeface="Calibri" pitchFamily="34"/>
              <a:cs typeface="Calibri"/>
            </a:endParaRPr>
          </a:p>
          <a:p>
            <a:pPr marL="342900" marR="0" lvl="0" algn="just" defTabSz="457200" rtl="0" fontAlgn="auto" hangingPunct="1">
              <a:lnSpc>
                <a:spcPct val="100000"/>
              </a:lnSpc>
              <a:spcAft>
                <a:spcPts val="0"/>
              </a:spcAft>
              <a:buSzPct val="100000"/>
              <a:buFont typeface="Symbol" pitchFamily="18"/>
              <a:buChar char=""/>
              <a:tabLst/>
              <a:defRPr sz="1800" b="0" i="0" u="none" strike="noStrike" kern="0" cap="none" spc="0" baseline="0">
                <a:solidFill>
                  <a:srgbClr val="000000"/>
                </a:solidFill>
                <a:uFillTx/>
              </a:defRPr>
            </a:pPr>
            <a:r>
              <a:rPr lang="en-GB" sz="1200" b="0" i="0" u="none" strike="noStrike" kern="1200" cap="none" spc="0" baseline="0" err="1">
                <a:uFillTx/>
                <a:latin typeface="Calibri"/>
                <a:ea typeface="Times New Roman" pitchFamily="18"/>
                <a:cs typeface="Calibri"/>
              </a:rPr>
              <a:t>NaOCl</a:t>
            </a:r>
            <a:r>
              <a:rPr lang="en-GB" sz="1200" b="0" i="0" u="none" strike="noStrike" kern="1200" cap="none" spc="0" baseline="0">
                <a:uFillTx/>
                <a:latin typeface="Calibri"/>
                <a:ea typeface="Times New Roman" pitchFamily="18"/>
                <a:cs typeface="Calibri"/>
              </a:rPr>
              <a:t> – can be stored in transport cans on a safety containment and will be dosed inline to the backwash stream.</a:t>
            </a:r>
            <a:endParaRPr lang="de-AT" sz="1200" b="0" i="0" u="none" strike="noStrike" kern="1200" cap="none" spc="0" baseline="0">
              <a:uFillTx/>
              <a:latin typeface="Calibri"/>
              <a:ea typeface="Times New Roman" pitchFamily="18"/>
              <a:cs typeface="Calibri"/>
            </a:endParaRPr>
          </a:p>
          <a:p>
            <a:pPr marL="342900" marR="0" lvl="0" defTabSz="457200" rtl="0" fontAlgn="auto" hangingPunct="1">
              <a:lnSpc>
                <a:spcPct val="100000"/>
              </a:lnSpc>
              <a:spcAft>
                <a:spcPts val="0"/>
              </a:spcAft>
              <a:buSzPct val="100000"/>
              <a:buFont typeface="Symbol" pitchFamily="18"/>
              <a:buChar char=""/>
              <a:tabLst/>
              <a:defRPr sz="1800" b="0" i="0" u="none" strike="noStrike" kern="0" cap="none" spc="0" baseline="0">
                <a:solidFill>
                  <a:srgbClr val="000000"/>
                </a:solidFill>
                <a:uFillTx/>
              </a:defRPr>
            </a:pPr>
            <a:r>
              <a:rPr lang="en-GB" sz="1200" b="0" i="0" u="none" strike="noStrike" kern="1200" cap="none" spc="0" baseline="0">
                <a:uFillTx/>
                <a:latin typeface="Calibri"/>
                <a:ea typeface="Times New Roman" pitchFamily="18"/>
                <a:cs typeface="Calibri"/>
              </a:rPr>
              <a:t>Citric acid – a sufficient tank with mixer for preparing the adequate cleaning solution with citric acid monohydrate and a pump for dosing inline to the backwash stream will be installed.</a:t>
            </a:r>
            <a:endParaRPr lang="de-AT" sz="1200" b="0" i="0" u="none" strike="noStrike" kern="1200" cap="none" spc="0" baseline="0">
              <a:uFillTx/>
              <a:latin typeface="Calibri"/>
              <a:ea typeface="Times New Roman" pitchFamily="18"/>
              <a:cs typeface="Calibri"/>
            </a:endParaRPr>
          </a:p>
          <a:p>
            <a:pPr marL="0" marR="0" lvl="0" indent="0" algn="just" defTabSz="457200" rtl="0" fontAlgn="auto" hangingPunct="1">
              <a:lnSpc>
                <a:spcPct val="100000"/>
              </a:lnSpc>
              <a:spcAft>
                <a:spcPts val="0"/>
              </a:spcAft>
              <a:buNone/>
              <a:tabLst/>
              <a:defRPr sz="1800" b="0" i="0" u="none" strike="noStrike" kern="0" cap="none" spc="0" baseline="0">
                <a:solidFill>
                  <a:srgbClr val="000000"/>
                </a:solidFill>
                <a:uFillTx/>
              </a:defRPr>
            </a:pPr>
            <a:r>
              <a:rPr lang="en-GB" sz="1200" b="0" i="0" u="none" strike="noStrike" kern="1200" cap="none" spc="0" baseline="0">
                <a:uFillTx/>
                <a:latin typeface="Calibri"/>
                <a:ea typeface="Times New Roman" pitchFamily="18"/>
                <a:cs typeface="Calibri"/>
              </a:rPr>
              <a:t>The backwash flow </a:t>
            </a:r>
            <a:r>
              <a:rPr lang="en-GB" sz="1200">
                <a:latin typeface="Calibri"/>
                <a:ea typeface="Times New Roman" pitchFamily="18"/>
                <a:cs typeface="Calibri"/>
              </a:rPr>
              <a:t>must</a:t>
            </a:r>
            <a:r>
              <a:rPr lang="en-GB" sz="1200" b="0" i="0" u="none" strike="noStrike" kern="1200" cap="none" spc="0" baseline="0">
                <a:uFillTx/>
                <a:latin typeface="Calibri"/>
                <a:ea typeface="Times New Roman" pitchFamily="18"/>
                <a:cs typeface="Calibri"/>
              </a:rPr>
              <a:t> be adjustable and is indicated.</a:t>
            </a:r>
            <a:endParaRPr lang="de-AT" sz="1200" b="0" i="0" u="none" strike="noStrike" kern="1200" cap="none" spc="0" baseline="0">
              <a:uFillTx/>
              <a:latin typeface="Times New Roman"/>
              <a:ea typeface="Calibri" pitchFamily="34"/>
              <a:cs typeface="Calibri"/>
            </a:endParaRPr>
          </a:p>
          <a:p>
            <a:pPr marL="0" marR="0" lvl="0" indent="0" algn="just" defTabSz="457200" rtl="0" fontAlgn="auto" hangingPunct="1">
              <a:lnSpc>
                <a:spcPct val="100000"/>
              </a:lnSpc>
              <a:spcAft>
                <a:spcPts val="0"/>
              </a:spcAft>
              <a:buNone/>
              <a:tabLst/>
              <a:defRPr sz="1800" b="0" i="0" u="none" strike="noStrike" kern="0" cap="none" spc="0" baseline="0">
                <a:solidFill>
                  <a:srgbClr val="000000"/>
                </a:solidFill>
                <a:uFillTx/>
              </a:defRPr>
            </a:pPr>
            <a:r>
              <a:rPr lang="en-GB" sz="1200" b="0" i="0" u="none" strike="noStrike" kern="1200" cap="none" spc="0" baseline="0">
                <a:uFillTx/>
                <a:latin typeface="Calibri"/>
                <a:ea typeface="Times New Roman" pitchFamily="18"/>
                <a:cs typeface="Calibri"/>
              </a:rPr>
              <a:t>For purposes of extern cleaning processes or maintenance the modules can be lifted out of the basin by truck crane, or a fix installed crane.</a:t>
            </a:r>
            <a:endParaRPr lang="de-AT" sz="1200" b="0" i="0" u="none" strike="noStrike" kern="1200" cap="none" spc="0" baseline="0">
              <a:uFillTx/>
              <a:latin typeface="Calibri" pitchFamily="34"/>
              <a:ea typeface="Calibri" pitchFamily="34"/>
              <a:cs typeface="Calibri"/>
            </a:endParaRPr>
          </a:p>
          <a:p>
            <a:pPr marL="0" indent="0" algn="l">
              <a:lnSpc>
                <a:spcPct val="150000"/>
              </a:lnSpc>
              <a:buNone/>
            </a:pPr>
            <a:endParaRPr lang="en-US" sz="1200"/>
          </a:p>
        </p:txBody>
      </p:sp>
      <p:pic>
        <p:nvPicPr>
          <p:cNvPr id="8" name="图片 7">
            <a:extLst>
              <a:ext uri="{FF2B5EF4-FFF2-40B4-BE49-F238E27FC236}">
                <a16:creationId xmlns:a16="http://schemas.microsoft.com/office/drawing/2014/main" id="{FBFD0718-AE3D-2906-969F-994AA95994DA}"/>
              </a:ext>
            </a:extLst>
          </p:cNvPr>
          <p:cNvPicPr>
            <a:picLocks noChangeAspect="1"/>
          </p:cNvPicPr>
          <p:nvPr/>
        </p:nvPicPr>
        <p:blipFill>
          <a:blip r:embed="rId4"/>
          <a:stretch>
            <a:fillRect/>
          </a:stretch>
        </p:blipFill>
        <p:spPr>
          <a:xfrm>
            <a:off x="1150856" y="4273319"/>
            <a:ext cx="839715" cy="211635"/>
          </a:xfrm>
          <a:prstGeom prst="rect">
            <a:avLst/>
          </a:prstGeom>
        </p:spPr>
      </p:pic>
      <mc:AlternateContent xmlns:mc="http://schemas.openxmlformats.org/markup-compatibility/2006" xmlns:p14="http://schemas.microsoft.com/office/powerpoint/2010/main">
        <mc:Choice Requires="p14">
          <p:contentPart p14:bwMode="auto" r:id="rId5">
            <p14:nvContentPartPr>
              <p14:cNvPr id="9" name="墨迹 8">
                <a:extLst>
                  <a:ext uri="{FF2B5EF4-FFF2-40B4-BE49-F238E27FC236}">
                    <a16:creationId xmlns:a16="http://schemas.microsoft.com/office/drawing/2014/main" id="{27EAD43E-5FB1-E0A3-E431-34D4F210E407}"/>
                  </a:ext>
                </a:extLst>
              </p14:cNvPr>
              <p14:cNvContentPartPr/>
              <p14:nvPr/>
            </p14:nvContentPartPr>
            <p14:xfrm>
              <a:off x="1180990" y="3301640"/>
              <a:ext cx="692640" cy="83880"/>
            </p14:xfrm>
          </p:contentPart>
        </mc:Choice>
        <mc:Fallback xmlns="">
          <p:pic>
            <p:nvPicPr>
              <p:cNvPr id="9" name="墨迹 8">
                <a:extLst>
                  <a:ext uri="{FF2B5EF4-FFF2-40B4-BE49-F238E27FC236}">
                    <a16:creationId xmlns:a16="http://schemas.microsoft.com/office/drawing/2014/main" id="{27EAD43E-5FB1-E0A3-E431-34D4F210E407}"/>
                  </a:ext>
                </a:extLst>
              </p:cNvPr>
              <p:cNvPicPr/>
              <p:nvPr/>
            </p:nvPicPr>
            <p:blipFill>
              <a:blip r:embed="rId6"/>
              <a:stretch>
                <a:fillRect/>
              </a:stretch>
            </p:blipFill>
            <p:spPr>
              <a:xfrm>
                <a:off x="1117990" y="3238640"/>
                <a:ext cx="818280" cy="209520"/>
              </a:xfrm>
              <a:prstGeom prst="rect">
                <a:avLst/>
              </a:prstGeom>
            </p:spPr>
          </p:pic>
        </mc:Fallback>
      </mc:AlternateContent>
      <p:sp>
        <p:nvSpPr>
          <p:cNvPr id="10" name="Text 2">
            <a:extLst>
              <a:ext uri="{FF2B5EF4-FFF2-40B4-BE49-F238E27FC236}">
                <a16:creationId xmlns:a16="http://schemas.microsoft.com/office/drawing/2014/main" id="{291B5844-D772-60B4-BB53-C3DE3854ECD5}"/>
              </a:ext>
            </a:extLst>
          </p:cNvPr>
          <p:cNvSpPr/>
          <p:nvPr/>
        </p:nvSpPr>
        <p:spPr>
          <a:xfrm>
            <a:off x="2060809" y="4024398"/>
            <a:ext cx="6253163" cy="714375"/>
          </a:xfrm>
          <a:prstGeom prst="rect">
            <a:avLst/>
          </a:prstGeom>
          <a:noFill/>
          <a:ln/>
        </p:spPr>
        <p:txBody>
          <a:bodyPr wrap="square" lIns="91440" tIns="45720" rIns="91440" bIns="45720" rtlCol="0" anchor="ctr"/>
          <a:lstStyle/>
          <a:p>
            <a:pPr marR="0" lvl="0" defTabSz="457200" rtl="0" fontAlgn="auto" hangingPunct="1">
              <a:lnSpc>
                <a:spcPct val="100000"/>
              </a:lnSpc>
              <a:spcBef>
                <a:spcPts val="400"/>
              </a:spcBef>
              <a:spcAft>
                <a:spcPts val="0"/>
              </a:spcAft>
              <a:buNone/>
              <a:tabLst>
                <a:tab pos="457200" algn="l"/>
              </a:tabLst>
              <a:defRPr sz="1800" b="0" i="0" u="none" strike="noStrike" kern="0" cap="none" spc="0" baseline="0">
                <a:solidFill>
                  <a:srgbClr val="000000"/>
                </a:solidFill>
                <a:uFillTx/>
              </a:defRPr>
            </a:pPr>
            <a:r>
              <a:rPr lang="en-GB" sz="1200" b="1" u="none" strike="noStrike" kern="1200" cap="none" spc="0" baseline="0">
                <a:uFillTx/>
                <a:latin typeface="Calibri"/>
                <a:ea typeface="Times New Roman" pitchFamily="18"/>
                <a:cs typeface="Times New Roman"/>
              </a:rPr>
              <a:t>Anti foam device</a:t>
            </a:r>
            <a:endParaRPr lang="de-AT" sz="1200" b="0" u="none" strike="noStrike" kern="1200" cap="none" spc="0" baseline="0">
              <a:uFillTx/>
              <a:latin typeface="Times New Roman"/>
              <a:ea typeface="Calibri" pitchFamily="34"/>
              <a:cs typeface="Calibri"/>
            </a:endParaRPr>
          </a:p>
          <a:p>
            <a:pPr defTabSz="457200">
              <a:spcBef>
                <a:spcPts val="400"/>
              </a:spcBef>
              <a:defRPr sz="1800" b="0" i="0" u="none" strike="noStrike" kern="0" cap="none" spc="0" baseline="0">
                <a:solidFill>
                  <a:srgbClr val="000000"/>
                </a:solidFill>
                <a:uFillTx/>
              </a:defRPr>
            </a:pPr>
            <a:r>
              <a:rPr lang="en-GB" sz="1200" b="0" i="0" u="none" strike="noStrike" kern="1200" cap="none" spc="0" baseline="0">
                <a:uFillTx/>
                <a:latin typeface="Calibri"/>
                <a:ea typeface="Times New Roman" pitchFamily="18"/>
                <a:cs typeface="Calibri"/>
              </a:rPr>
              <a:t>High organic wastewater can generate massive foaming when it is aerated. </a:t>
            </a:r>
            <a:r>
              <a:rPr lang="en-GB" sz="1200">
                <a:latin typeface="Calibri"/>
                <a:ea typeface="Times New Roman" pitchFamily="18"/>
                <a:cs typeface="Calibri"/>
              </a:rPr>
              <a:t>To</a:t>
            </a:r>
            <a:r>
              <a:rPr lang="en-GB" sz="1200" b="0" i="0" u="none" strike="noStrike" kern="1200" cap="none" spc="0" baseline="0">
                <a:uFillTx/>
                <a:latin typeface="Calibri"/>
                <a:ea typeface="Times New Roman" pitchFamily="18"/>
                <a:cs typeface="Calibri"/>
              </a:rPr>
              <a:t> protect the nitrification basin from foaming, a submergible circulation pump with spray-nozzle above the water surface can be installed. It is activated automatically, by a foam detection sensor.</a:t>
            </a:r>
            <a:r>
              <a:rPr lang="en-GB" sz="1200">
                <a:latin typeface="Calibri"/>
                <a:ea typeface="Times New Roman" pitchFamily="18"/>
                <a:cs typeface="Calibri"/>
              </a:rPr>
              <a:t> </a:t>
            </a:r>
            <a:endParaRPr lang="de-AT" sz="1200" b="0" i="0" u="none" strike="noStrike" cap="none" spc="0" baseline="0">
              <a:uFillTx/>
              <a:latin typeface="Times New Roman"/>
              <a:ea typeface="Calibri"/>
              <a:cs typeface="Arial"/>
            </a:endParaRPr>
          </a:p>
        </p:txBody>
      </p:sp>
      <p:sp>
        <p:nvSpPr>
          <p:cNvPr id="4" name="Textfeld 3">
            <a:extLst>
              <a:ext uri="{FF2B5EF4-FFF2-40B4-BE49-F238E27FC236}">
                <a16:creationId xmlns:a16="http://schemas.microsoft.com/office/drawing/2014/main" id="{0C9245E8-9A59-1C10-51F3-37C841E6367D}"/>
              </a:ext>
            </a:extLst>
          </p:cNvPr>
          <p:cNvSpPr txBox="1"/>
          <p:nvPr/>
        </p:nvSpPr>
        <p:spPr>
          <a:xfrm rot="16200000">
            <a:off x="-2091705" y="2269570"/>
            <a:ext cx="4572000" cy="246221"/>
          </a:xfrm>
          <a:prstGeom prst="rect">
            <a:avLst/>
          </a:prstGeom>
          <a:noFill/>
        </p:spPr>
        <p:txBody>
          <a:bodyPr wrap="square">
            <a:spAutoFit/>
          </a:bodyPr>
          <a:lstStyle/>
          <a:p>
            <a:pPr indent="449580" algn="r"/>
            <a:r>
              <a:rPr lang="en-US" sz="1000" b="1">
                <a:solidFill>
                  <a:schemeClr val="bg1">
                    <a:lumMod val="75000"/>
                  </a:schemeClr>
                </a:solidFill>
                <a:effectLst/>
                <a:latin typeface="Corbel" panose="020B0503020204020204" pitchFamily="34" charset="0"/>
                <a:ea typeface="Calibri" panose="020F0502020204030204" pitchFamily="34" charset="0"/>
              </a:rPr>
              <a:t>MBR – membrane Bio-Reactor for water Treatment  | IV</a:t>
            </a:r>
            <a:endParaRPr lang="de-DE" sz="1000" b="1">
              <a:solidFill>
                <a:schemeClr val="bg1">
                  <a:lumMod val="75000"/>
                </a:schemeClr>
              </a:solidFill>
              <a:effectLst/>
              <a:latin typeface="Corbel" panose="020B0503020204020204" pitchFamily="34" charset="0"/>
              <a:ea typeface="Calibri" panose="020F0502020204030204" pitchFamily="34" charset="0"/>
            </a:endParaRPr>
          </a:p>
        </p:txBody>
      </p:sp>
    </p:spTree>
    <p:extLst>
      <p:ext uri="{BB962C8B-B14F-4D97-AF65-F5344CB8AC3E}">
        <p14:creationId xmlns:p14="http://schemas.microsoft.com/office/powerpoint/2010/main" val="258933096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4">
            <a:extLst>
              <a:ext uri="{FF2B5EF4-FFF2-40B4-BE49-F238E27FC236}">
                <a16:creationId xmlns:a16="http://schemas.microsoft.com/office/drawing/2014/main" id="{334C0B53-627B-74D4-CFD5-4664DC0340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813" y="782241"/>
            <a:ext cx="7233047" cy="3779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feld 2">
            <a:extLst>
              <a:ext uri="{FF2B5EF4-FFF2-40B4-BE49-F238E27FC236}">
                <a16:creationId xmlns:a16="http://schemas.microsoft.com/office/drawing/2014/main" id="{7770438A-DEF9-D04C-FE89-B27C20D843AD}"/>
              </a:ext>
            </a:extLst>
          </p:cNvPr>
          <p:cNvSpPr txBox="1"/>
          <p:nvPr/>
        </p:nvSpPr>
        <p:spPr>
          <a:xfrm>
            <a:off x="2058592" y="288132"/>
            <a:ext cx="3393281" cy="323165"/>
          </a:xfrm>
          <a:prstGeom prst="rect">
            <a:avLst/>
          </a:prstGeom>
          <a:noFill/>
        </p:spPr>
        <p:txBody>
          <a:bodyPr>
            <a:spAutoFit/>
          </a:bodyPr>
          <a:lstStyle/>
          <a:p>
            <a:pPr>
              <a:defRPr/>
            </a:pPr>
            <a:r>
              <a:rPr lang="de-AT" sz="1500" dirty="0" err="1">
                <a:cs typeface="Arial" charset="0"/>
              </a:rPr>
              <a:t>Containerized</a:t>
            </a:r>
            <a:r>
              <a:rPr lang="de-AT" sz="1500" dirty="0">
                <a:cs typeface="Arial" charset="0"/>
              </a:rPr>
              <a:t> System </a:t>
            </a:r>
            <a:r>
              <a:rPr lang="de-AT" sz="1500" dirty="0" err="1">
                <a:cs typeface="Arial" charset="0"/>
              </a:rPr>
              <a:t>inside</a:t>
            </a:r>
            <a:endParaRPr lang="de-AT" sz="1500" dirty="0">
              <a:cs typeface="Arial" charset="0"/>
            </a:endParaRPr>
          </a:p>
        </p:txBody>
      </p:sp>
    </p:spTree>
    <p:extLst>
      <p:ext uri="{BB962C8B-B14F-4D97-AF65-F5344CB8AC3E}">
        <p14:creationId xmlns:p14="http://schemas.microsoft.com/office/powerpoint/2010/main" val="377332771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a:extLst>
              <a:ext uri="{FF2B5EF4-FFF2-40B4-BE49-F238E27FC236}">
                <a16:creationId xmlns:a16="http://schemas.microsoft.com/office/drawing/2014/main" id="{92897717-BDCC-15D5-6431-780F96D0D90D}"/>
              </a:ext>
            </a:extLst>
          </p:cNvPr>
          <p:cNvSpPr/>
          <p:nvPr/>
        </p:nvSpPr>
        <p:spPr>
          <a:xfrm>
            <a:off x="762000" y="309563"/>
            <a:ext cx="7806690" cy="552450"/>
          </a:xfrm>
          <a:prstGeom prst="rect">
            <a:avLst/>
          </a:prstGeom>
          <a:noFill/>
          <a:ln/>
        </p:spPr>
        <p:txBody>
          <a:bodyPr wrap="square" lIns="91440" tIns="45720" rIns="91440" bIns="45720" rtlCol="0" anchor="ctr"/>
          <a:lstStyle/>
          <a:p>
            <a:r>
              <a:rPr lang="en-US" sz="2650" b="1">
                <a:solidFill>
                  <a:srgbClr val="0043E6"/>
                </a:solidFill>
                <a:latin typeface="Calibri"/>
                <a:ea typeface="Noto Sans SC"/>
                <a:cs typeface="Noto Sans SC" pitchFamily="34" charset="-120"/>
              </a:rPr>
              <a:t>Water management and Circular Economy</a:t>
            </a:r>
            <a:endParaRPr lang="en-US" sz="1600" b="1">
              <a:latin typeface="Calibri"/>
              <a:ea typeface="Noto Sans SC"/>
              <a:cs typeface="Noto Sans SC" pitchFamily="34" charset="-120"/>
            </a:endParaRPr>
          </a:p>
        </p:txBody>
      </p:sp>
      <p:pic>
        <p:nvPicPr>
          <p:cNvPr id="3" name="Image 0" descr="https://assets.mindshow.fun/file/7200612/20240402123453_7gh5.png">
            <a:extLst>
              <a:ext uri="{FF2B5EF4-FFF2-40B4-BE49-F238E27FC236}">
                <a16:creationId xmlns:a16="http://schemas.microsoft.com/office/drawing/2014/main" id="{CD2F2E07-F642-C6BB-6685-500F0C2CCE38}"/>
              </a:ext>
            </a:extLst>
          </p:cNvPr>
          <p:cNvPicPr>
            <a:picLocks noChangeAspect="1"/>
          </p:cNvPicPr>
          <p:nvPr/>
        </p:nvPicPr>
        <p:blipFill>
          <a:blip r:embed="rId3"/>
          <a:stretch>
            <a:fillRect/>
          </a:stretch>
        </p:blipFill>
        <p:spPr>
          <a:xfrm>
            <a:off x="7734300" y="257175"/>
            <a:ext cx="952500" cy="257175"/>
          </a:xfrm>
          <a:prstGeom prst="rect">
            <a:avLst/>
          </a:prstGeom>
        </p:spPr>
      </p:pic>
      <p:sp>
        <p:nvSpPr>
          <p:cNvPr id="4" name="文本框 4">
            <a:extLst>
              <a:ext uri="{FF2B5EF4-FFF2-40B4-BE49-F238E27FC236}">
                <a16:creationId xmlns:a16="http://schemas.microsoft.com/office/drawing/2014/main" id="{4ECEE127-A20C-392D-A14B-2E5E9ED7BF39}"/>
              </a:ext>
            </a:extLst>
          </p:cNvPr>
          <p:cNvSpPr txBox="1"/>
          <p:nvPr/>
        </p:nvSpPr>
        <p:spPr>
          <a:xfrm>
            <a:off x="1093068" y="4127776"/>
            <a:ext cx="7593732" cy="923330"/>
          </a:xfrm>
          <a:prstGeom prst="rect">
            <a:avLst/>
          </a:prstGeom>
          <a:noFill/>
        </p:spPr>
        <p:txBody>
          <a:bodyPr wrap="square" lIns="91440" tIns="45720" rIns="91440" bIns="45720" rtlCol="0" anchor="t">
            <a:sp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a:uFillTx/>
                <a:latin typeface="Calibri"/>
                <a:ea typeface="Calibri"/>
                <a:cs typeface="Calibri"/>
              </a:rPr>
              <a:t>We think, that water management in a circular economy is only affordable by smart (and digital) technologies, intelligent membrane separation processes, and a higher public awareness about the </a:t>
            </a:r>
            <a:r>
              <a:rPr lang="en-US" b="1" dirty="0">
                <a:latin typeface="Calibri"/>
                <a:ea typeface="Calibri"/>
                <a:cs typeface="Calibri"/>
              </a:rPr>
              <a:t>true</a:t>
            </a:r>
            <a:r>
              <a:rPr lang="en-US" sz="1800" b="1" i="0" u="none" strike="noStrike" kern="1200" cap="none" spc="0" baseline="0">
                <a:uFillTx/>
                <a:latin typeface="Calibri"/>
                <a:ea typeface="Calibri"/>
                <a:cs typeface="Calibri"/>
              </a:rPr>
              <a:t> value of potable water</a:t>
            </a:r>
          </a:p>
        </p:txBody>
      </p:sp>
      <p:pic>
        <p:nvPicPr>
          <p:cNvPr id="8" name="Grafik 7" descr="Ein Bild, das Text, Kopfhörer, Screenshot, Design enthält.&#10;&#10;Automatisch generierte Beschreibung">
            <a:extLst>
              <a:ext uri="{FF2B5EF4-FFF2-40B4-BE49-F238E27FC236}">
                <a16:creationId xmlns:a16="http://schemas.microsoft.com/office/drawing/2014/main" id="{64D274DA-FAF0-F8AE-C16B-849638CFB225}"/>
              </a:ext>
            </a:extLst>
          </p:cNvPr>
          <p:cNvPicPr>
            <a:picLocks noChangeAspect="1"/>
          </p:cNvPicPr>
          <p:nvPr/>
        </p:nvPicPr>
        <p:blipFill>
          <a:blip r:embed="rId4"/>
          <a:stretch>
            <a:fillRect/>
          </a:stretch>
        </p:blipFill>
        <p:spPr>
          <a:xfrm>
            <a:off x="2153552" y="862013"/>
            <a:ext cx="4514850" cy="3190875"/>
          </a:xfrm>
          <a:prstGeom prst="rect">
            <a:avLst/>
          </a:prstGeom>
        </p:spPr>
      </p:pic>
    </p:spTree>
    <p:extLst>
      <p:ext uri="{BB962C8B-B14F-4D97-AF65-F5344CB8AC3E}">
        <p14:creationId xmlns:p14="http://schemas.microsoft.com/office/powerpoint/2010/main" val="4267123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 0">
            <a:extLst>
              <a:ext uri="{FF2B5EF4-FFF2-40B4-BE49-F238E27FC236}">
                <a16:creationId xmlns:a16="http://schemas.microsoft.com/office/drawing/2014/main" id="{92897717-BDCC-15D5-6431-780F96D0D90D}"/>
              </a:ext>
            </a:extLst>
          </p:cNvPr>
          <p:cNvSpPr/>
          <p:nvPr/>
        </p:nvSpPr>
        <p:spPr>
          <a:xfrm>
            <a:off x="6115050" y="846070"/>
            <a:ext cx="2575635" cy="1061453"/>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2200" b="1" kern="1200" dirty="0">
                <a:solidFill>
                  <a:schemeClr val="tx1"/>
                </a:solidFill>
                <a:latin typeface="+mj-lt"/>
                <a:ea typeface="+mj-ea"/>
                <a:cs typeface="+mj-cs"/>
              </a:rPr>
              <a:t>Water reuse scenario (NL)</a:t>
            </a:r>
          </a:p>
        </p:txBody>
      </p:sp>
      <p:sp>
        <p:nvSpPr>
          <p:cNvPr id="11" name="Rectangle 10">
            <a:extLst>
              <a:ext uri="{FF2B5EF4-FFF2-40B4-BE49-F238E27FC236}">
                <a16:creationId xmlns:a16="http://schemas.microsoft.com/office/drawing/2014/main" id="{7ED7575E-88D2-B771-681D-46A7E55415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682342" cy="5143500"/>
          </a:xfrm>
          <a:prstGeom prst="rect">
            <a:avLst/>
          </a:prstGeom>
          <a:solidFill>
            <a:schemeClr val="bg1">
              <a:lumMod val="9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fik 5">
            <a:extLst>
              <a:ext uri="{FF2B5EF4-FFF2-40B4-BE49-F238E27FC236}">
                <a16:creationId xmlns:a16="http://schemas.microsoft.com/office/drawing/2014/main" id="{F4A267FE-9B06-AD34-F43A-5F3B38DF1DB1}"/>
              </a:ext>
            </a:extLst>
          </p:cNvPr>
          <p:cNvPicPr>
            <a:picLocks noChangeAspect="1"/>
          </p:cNvPicPr>
          <p:nvPr/>
        </p:nvPicPr>
        <p:blipFill>
          <a:blip r:embed="rId3"/>
          <a:stretch>
            <a:fillRect/>
          </a:stretch>
        </p:blipFill>
        <p:spPr>
          <a:xfrm>
            <a:off x="454790" y="396585"/>
            <a:ext cx="5148321" cy="4350329"/>
          </a:xfrm>
          <a:prstGeom prst="rect">
            <a:avLst/>
          </a:prstGeom>
        </p:spPr>
      </p:pic>
      <p:cxnSp>
        <p:nvCxnSpPr>
          <p:cNvPr id="13" name="Straight Connector 12">
            <a:extLst>
              <a:ext uri="{FF2B5EF4-FFF2-40B4-BE49-F238E27FC236}">
                <a16:creationId xmlns:a16="http://schemas.microsoft.com/office/drawing/2014/main" id="{249EDD1B-F94D-B4E6-ACAA-566B9A26FDE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49542" y="653359"/>
            <a:ext cx="552704"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4" name="文本框 4">
            <a:extLst>
              <a:ext uri="{FF2B5EF4-FFF2-40B4-BE49-F238E27FC236}">
                <a16:creationId xmlns:a16="http://schemas.microsoft.com/office/drawing/2014/main" id="{4ECEE127-A20C-392D-A14B-2E5E9ED7BF39}"/>
              </a:ext>
            </a:extLst>
          </p:cNvPr>
          <p:cNvSpPr txBox="1"/>
          <p:nvPr/>
        </p:nvSpPr>
        <p:spPr>
          <a:xfrm>
            <a:off x="6115050" y="1907523"/>
            <a:ext cx="2575635" cy="2699264"/>
          </a:xfrm>
          <a:prstGeom prst="rect">
            <a:avLst/>
          </a:prstGeom>
        </p:spPr>
        <p:txBody>
          <a:bodyPr vert="horz" lIns="91440" tIns="45720" rIns="91440" bIns="45720" rtlCol="0">
            <a:normAutofit/>
          </a:bodyPr>
          <a:lstStyle/>
          <a:p>
            <a:r>
              <a:rPr lang="en-US" sz="1100" dirty="0"/>
              <a:t>Scenario: Water system of the Netherlands excluding cooling water: </a:t>
            </a:r>
          </a:p>
          <a:p>
            <a:r>
              <a:rPr lang="en-US" sz="1100" dirty="0"/>
              <a:t>Reuse of WWTP-effluent for irrigation , reuse of industrial effluent for irrigation </a:t>
            </a:r>
            <a:endParaRPr lang="en-US" sz="1500" b="1" i="0" u="none" strike="noStrike" cap="none" spc="0" baseline="0" dirty="0">
              <a:uFillTx/>
            </a:endParaRPr>
          </a:p>
        </p:txBody>
      </p:sp>
      <p:pic>
        <p:nvPicPr>
          <p:cNvPr id="3" name="Image 0" descr="https://assets.mindshow.fun/file/7200612/20240402123453_7gh5.png">
            <a:extLst>
              <a:ext uri="{FF2B5EF4-FFF2-40B4-BE49-F238E27FC236}">
                <a16:creationId xmlns:a16="http://schemas.microsoft.com/office/drawing/2014/main" id="{CD2F2E07-F642-C6BB-6685-500F0C2CCE38}"/>
              </a:ext>
            </a:extLst>
          </p:cNvPr>
          <p:cNvPicPr>
            <a:picLocks noChangeAspect="1"/>
          </p:cNvPicPr>
          <p:nvPr/>
        </p:nvPicPr>
        <p:blipFill>
          <a:blip r:embed="rId4"/>
          <a:stretch>
            <a:fillRect/>
          </a:stretch>
        </p:blipFill>
        <p:spPr>
          <a:xfrm>
            <a:off x="7734300" y="257175"/>
            <a:ext cx="952500" cy="257175"/>
          </a:xfrm>
          <a:prstGeom prst="rect">
            <a:avLst/>
          </a:prstGeom>
        </p:spPr>
      </p:pic>
    </p:spTree>
    <p:extLst>
      <p:ext uri="{BB962C8B-B14F-4D97-AF65-F5344CB8AC3E}">
        <p14:creationId xmlns:p14="http://schemas.microsoft.com/office/powerpoint/2010/main" val="24607527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图片 4" descr="桌子上放着蓝色的机器&#10;&#10;低可信度描述已自动生成">
            <a:extLst>
              <a:ext uri="{FF2B5EF4-FFF2-40B4-BE49-F238E27FC236}">
                <a16:creationId xmlns:a16="http://schemas.microsoft.com/office/drawing/2014/main" id="{11D80B55-1933-CF58-F4D7-41769D95E098}"/>
              </a:ext>
            </a:extLst>
          </p:cNvPr>
          <p:cNvPicPr>
            <a:picLocks noChangeAspect="1"/>
          </p:cNvPicPr>
          <p:nvPr/>
        </p:nvPicPr>
        <p:blipFill rotWithShape="1">
          <a:blip r:embed="rId3"/>
          <a:srcRect t="7604" r="2" b="13155"/>
          <a:stretch/>
        </p:blipFill>
        <p:spPr>
          <a:xfrm>
            <a:off x="2924684" y="10"/>
            <a:ext cx="6219316" cy="5143490"/>
          </a:xfrm>
          <a:prstGeom prst="rect">
            <a:avLst/>
          </a:prstGeom>
        </p:spPr>
      </p:pic>
      <p:sp>
        <p:nvSpPr>
          <p:cNvPr id="3" name="Text 1"/>
          <p:cNvSpPr/>
          <p:nvPr/>
        </p:nvSpPr>
        <p:spPr>
          <a:xfrm>
            <a:off x="4861394" y="175022"/>
            <a:ext cx="2415706" cy="678656"/>
          </a:xfrm>
          <a:prstGeom prst="rect">
            <a:avLst/>
          </a:prstGeom>
          <a:noFill/>
        </p:spPr>
        <p:txBody>
          <a:bodyPr vert="horz" lIns="91440" tIns="45720" rIns="91440" bIns="45720" rtlCol="0" anchor="b">
            <a:noAutofit/>
          </a:bodyPr>
          <a:lstStyle/>
          <a:p>
            <a:pPr marL="0" indent="0">
              <a:lnSpc>
                <a:spcPct val="90000"/>
              </a:lnSpc>
              <a:spcBef>
                <a:spcPct val="0"/>
              </a:spcBef>
              <a:spcAft>
                <a:spcPts val="600"/>
              </a:spcAft>
            </a:pPr>
            <a:r>
              <a:rPr lang="en-US" sz="4000" b="1" dirty="0">
                <a:solidFill>
                  <a:srgbClr val="0043E6"/>
                </a:solidFill>
                <a:latin typeface="Calibri"/>
                <a:ea typeface="Noto Sans SC"/>
                <a:cs typeface="Calibri"/>
              </a:rPr>
              <a:t>THANKS</a:t>
            </a:r>
          </a:p>
        </p:txBody>
      </p:sp>
      <p:sp>
        <p:nvSpPr>
          <p:cNvPr id="2" name="Text 0"/>
          <p:cNvSpPr/>
          <p:nvPr/>
        </p:nvSpPr>
        <p:spPr>
          <a:xfrm>
            <a:off x="5196453" y="813504"/>
            <a:ext cx="1311479" cy="446025"/>
          </a:xfrm>
          <a:prstGeom prst="rect">
            <a:avLst/>
          </a:prstGeom>
          <a:noFill/>
        </p:spPr>
        <p:txBody>
          <a:bodyPr vert="horz" lIns="91440" tIns="45720" rIns="91440" bIns="45720" rtlCol="0" anchor="t">
            <a:normAutofit/>
          </a:bodyPr>
          <a:lstStyle/>
          <a:p>
            <a:pPr>
              <a:lnSpc>
                <a:spcPct val="90000"/>
              </a:lnSpc>
              <a:spcBef>
                <a:spcPts val="1000"/>
              </a:spcBef>
            </a:pPr>
            <a:r>
              <a:rPr lang="en-US" sz="2400" b="1" dirty="0"/>
              <a:t>THE END</a:t>
            </a:r>
            <a:endParaRPr lang="en-US" sz="2400" dirty="0"/>
          </a:p>
        </p:txBody>
      </p:sp>
      <p:pic>
        <p:nvPicPr>
          <p:cNvPr id="6" name="Image 0" descr="https://assets.mindshow.fun/file/7200612/20240402123453_7gh5.png">
            <a:extLst>
              <a:ext uri="{FF2B5EF4-FFF2-40B4-BE49-F238E27FC236}">
                <a16:creationId xmlns:a16="http://schemas.microsoft.com/office/drawing/2014/main" id="{DB18C017-E1E8-3E5C-E7DC-AA7A315FB6FB}"/>
              </a:ext>
            </a:extLst>
          </p:cNvPr>
          <p:cNvPicPr>
            <a:picLocks noChangeAspect="1"/>
          </p:cNvPicPr>
          <p:nvPr/>
        </p:nvPicPr>
        <p:blipFill>
          <a:blip r:embed="rId4"/>
          <a:stretch>
            <a:fillRect/>
          </a:stretch>
        </p:blipFill>
        <p:spPr>
          <a:xfrm>
            <a:off x="7734300" y="257175"/>
            <a:ext cx="952500" cy="257175"/>
          </a:xfrm>
          <a:prstGeom prst="rect">
            <a:avLst/>
          </a:prstGeom>
        </p:spPr>
      </p:pic>
      <p:sp>
        <p:nvSpPr>
          <p:cNvPr id="4" name="Text 0">
            <a:extLst>
              <a:ext uri="{FF2B5EF4-FFF2-40B4-BE49-F238E27FC236}">
                <a16:creationId xmlns:a16="http://schemas.microsoft.com/office/drawing/2014/main" id="{06D990AB-2258-4A2A-60EC-56A845385FD6}"/>
              </a:ext>
            </a:extLst>
          </p:cNvPr>
          <p:cNvSpPr/>
          <p:nvPr/>
        </p:nvSpPr>
        <p:spPr>
          <a:xfrm>
            <a:off x="371389" y="698872"/>
            <a:ext cx="2553295" cy="1108267"/>
          </a:xfrm>
          <a:prstGeom prst="rect">
            <a:avLst/>
          </a:prstGeom>
          <a:noFill/>
          <a:ln/>
        </p:spPr>
        <p:txBody>
          <a:bodyPr wrap="square" lIns="91440" tIns="45720" rIns="91440" bIns="45720" rtlCol="0" anchor="t"/>
          <a:lstStyle/>
          <a:p>
            <a:pPr algn="ctr"/>
            <a:r>
              <a:rPr lang="en-US" sz="1600" b="1" dirty="0">
                <a:solidFill>
                  <a:srgbClr val="0043E6"/>
                </a:solidFill>
                <a:latin typeface="Calibri"/>
                <a:ea typeface="Noto Sans SC"/>
                <a:cs typeface="Calibri"/>
              </a:rPr>
              <a:t>Further information:	</a:t>
            </a:r>
          </a:p>
          <a:p>
            <a:pPr algn="ctr"/>
            <a:endParaRPr lang="zh-CN" altLang="en-US" sz="1600" b="1" dirty="0">
              <a:solidFill>
                <a:srgbClr val="0043E6"/>
              </a:solidFill>
              <a:latin typeface="Calibri"/>
              <a:ea typeface="Noto Sans SC"/>
              <a:cs typeface="Calibri"/>
            </a:endParaRPr>
          </a:p>
          <a:p>
            <a:pPr algn="ctr"/>
            <a:r>
              <a:rPr lang="en-US" sz="1600" b="1" dirty="0">
                <a:latin typeface="Calibri"/>
                <a:ea typeface="Noto Sans SC"/>
                <a:cs typeface="Calibri"/>
              </a:rPr>
              <a:t>Janette Santon</a:t>
            </a:r>
          </a:p>
          <a:p>
            <a:pPr algn="ctr"/>
            <a:r>
              <a:rPr lang="en-US" sz="1400" dirty="0">
                <a:latin typeface="Calibri"/>
                <a:ea typeface="Noto Sans SC"/>
                <a:cs typeface="Calibri"/>
              </a:rPr>
              <a:t>Key account manager</a:t>
            </a:r>
            <a:endParaRPr lang="en-US" sz="1600" b="1" dirty="0">
              <a:solidFill>
                <a:srgbClr val="0043E6"/>
              </a:solidFill>
              <a:latin typeface="Calibri"/>
              <a:ea typeface="Noto Sans SC"/>
              <a:cs typeface="Calibri"/>
            </a:endParaRPr>
          </a:p>
          <a:p>
            <a:pPr algn="ctr"/>
            <a:r>
              <a:rPr lang="en-US" sz="1600" b="1" dirty="0">
                <a:solidFill>
                  <a:srgbClr val="0043E6"/>
                </a:solidFill>
                <a:latin typeface="Calibri"/>
                <a:ea typeface="Noto Sans SC"/>
                <a:cs typeface="Calibri"/>
              </a:rPr>
              <a:t>janette.santon@rotreat.net</a:t>
            </a:r>
          </a:p>
        </p:txBody>
      </p:sp>
      <p:pic>
        <p:nvPicPr>
          <p:cNvPr id="8" name="Grafik 7" descr="Ein Bild, das Menschliches Gesicht, Kleidung, Person, Anzug enthält.&#10;&#10;Automatisch generierte Beschreibung">
            <a:extLst>
              <a:ext uri="{FF2B5EF4-FFF2-40B4-BE49-F238E27FC236}">
                <a16:creationId xmlns:a16="http://schemas.microsoft.com/office/drawing/2014/main" id="{7412B1B0-12B2-C998-7BE8-2053A6E04206}"/>
              </a:ext>
            </a:extLst>
          </p:cNvPr>
          <p:cNvPicPr>
            <a:picLocks noChangeAspect="1"/>
          </p:cNvPicPr>
          <p:nvPr/>
        </p:nvPicPr>
        <p:blipFill>
          <a:blip r:embed="rId5"/>
          <a:stretch>
            <a:fillRect/>
          </a:stretch>
        </p:blipFill>
        <p:spPr>
          <a:xfrm>
            <a:off x="745112" y="2180929"/>
            <a:ext cx="1805850" cy="2263699"/>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40">
            <a:extLst>
              <a:ext uri="{FF2B5EF4-FFF2-40B4-BE49-F238E27FC236}">
                <a16:creationId xmlns:a16="http://schemas.microsoft.com/office/drawing/2014/main" id="{247C73EA-6685-9D71-6476-6391B13C335A}"/>
              </a:ext>
            </a:extLst>
          </p:cNvPr>
          <p:cNvGrpSpPr>
            <a:grpSpLocks/>
          </p:cNvGrpSpPr>
          <p:nvPr/>
        </p:nvGrpSpPr>
        <p:grpSpPr bwMode="auto">
          <a:xfrm>
            <a:off x="787921" y="1013032"/>
            <a:ext cx="6829074" cy="3727575"/>
            <a:chOff x="1396" y="1422"/>
            <a:chExt cx="3620" cy="2050"/>
          </a:xfrm>
        </p:grpSpPr>
        <p:grpSp>
          <p:nvGrpSpPr>
            <p:cNvPr id="3" name="Group 21">
              <a:extLst>
                <a:ext uri="{FF2B5EF4-FFF2-40B4-BE49-F238E27FC236}">
                  <a16:creationId xmlns:a16="http://schemas.microsoft.com/office/drawing/2014/main" id="{9A6C7C12-9BC2-F5DD-2E13-57B023D31E63}"/>
                </a:ext>
              </a:extLst>
            </p:cNvPr>
            <p:cNvGrpSpPr>
              <a:grpSpLocks/>
            </p:cNvGrpSpPr>
            <p:nvPr/>
          </p:nvGrpSpPr>
          <p:grpSpPr bwMode="auto">
            <a:xfrm>
              <a:off x="2608" y="1865"/>
              <a:ext cx="133" cy="118"/>
              <a:chOff x="1872" y="2592"/>
              <a:chExt cx="192" cy="192"/>
            </a:xfrm>
          </p:grpSpPr>
          <p:sp>
            <p:nvSpPr>
              <p:cNvPr id="119" name="Oval 22">
                <a:extLst>
                  <a:ext uri="{FF2B5EF4-FFF2-40B4-BE49-F238E27FC236}">
                    <a16:creationId xmlns:a16="http://schemas.microsoft.com/office/drawing/2014/main" id="{56CAEFAA-0DFB-DC60-C842-7728DA0C067E}"/>
                  </a:ext>
                </a:extLst>
              </p:cNvPr>
              <p:cNvSpPr>
                <a:spLocks noChangeArrowheads="1"/>
              </p:cNvSpPr>
              <p:nvPr/>
            </p:nvSpPr>
            <p:spPr bwMode="auto">
              <a:xfrm>
                <a:off x="1872" y="2592"/>
                <a:ext cx="192" cy="192"/>
              </a:xfrm>
              <a:prstGeom prst="ellipse">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endParaRPr lang="de-AT" altLang="de-DE">
                  <a:latin typeface="Calibri"/>
                  <a:cs typeface="Calibri"/>
                </a:endParaRPr>
              </a:p>
            </p:txBody>
          </p:sp>
          <p:sp>
            <p:nvSpPr>
              <p:cNvPr id="120" name="Line 23">
                <a:extLst>
                  <a:ext uri="{FF2B5EF4-FFF2-40B4-BE49-F238E27FC236}">
                    <a16:creationId xmlns:a16="http://schemas.microsoft.com/office/drawing/2014/main" id="{5EB46E28-0343-11E3-B3AE-57CD4BC851EF}"/>
                  </a:ext>
                </a:extLst>
              </p:cNvPr>
              <p:cNvSpPr>
                <a:spLocks noChangeShapeType="1"/>
              </p:cNvSpPr>
              <p:nvPr/>
            </p:nvSpPr>
            <p:spPr bwMode="auto">
              <a:xfrm>
                <a:off x="1902" y="2625"/>
                <a:ext cx="135" cy="126"/>
              </a:xfrm>
              <a:prstGeom prst="line">
                <a:avLst/>
              </a:prstGeom>
              <a:noFill/>
              <a:ln w="9525">
                <a:solidFill>
                  <a:srgbClr val="000000"/>
                </a:solidFill>
                <a:prstDash val="dash"/>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121" name="Line 24">
                <a:extLst>
                  <a:ext uri="{FF2B5EF4-FFF2-40B4-BE49-F238E27FC236}">
                    <a16:creationId xmlns:a16="http://schemas.microsoft.com/office/drawing/2014/main" id="{6881A269-9532-8FED-2036-95529D7A22AD}"/>
                  </a:ext>
                </a:extLst>
              </p:cNvPr>
              <p:cNvSpPr>
                <a:spLocks noChangeShapeType="1"/>
              </p:cNvSpPr>
              <p:nvPr/>
            </p:nvSpPr>
            <p:spPr bwMode="auto">
              <a:xfrm flipV="1">
                <a:off x="1896" y="2622"/>
                <a:ext cx="138" cy="141"/>
              </a:xfrm>
              <a:prstGeom prst="line">
                <a:avLst/>
              </a:prstGeom>
              <a:noFill/>
              <a:ln w="9525">
                <a:solidFill>
                  <a:srgbClr val="000000"/>
                </a:solidFill>
                <a:prstDash val="dash"/>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grpSp>
        <p:sp>
          <p:nvSpPr>
            <p:cNvPr id="4" name="Line 25">
              <a:extLst>
                <a:ext uri="{FF2B5EF4-FFF2-40B4-BE49-F238E27FC236}">
                  <a16:creationId xmlns:a16="http://schemas.microsoft.com/office/drawing/2014/main" id="{AEEE4EEE-EA10-07E1-FC99-D3EAE4DD79BC}"/>
                </a:ext>
              </a:extLst>
            </p:cNvPr>
            <p:cNvSpPr>
              <a:spLocks noChangeShapeType="1"/>
            </p:cNvSpPr>
            <p:nvPr/>
          </p:nvSpPr>
          <p:spPr bwMode="auto">
            <a:xfrm>
              <a:off x="2048" y="1855"/>
              <a:ext cx="133" cy="0"/>
            </a:xfrm>
            <a:prstGeom prst="line">
              <a:avLst/>
            </a:prstGeom>
            <a:noFill/>
            <a:ln w="9525">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lstStyle/>
            <a:p>
              <a:endParaRPr lang="de-DE"/>
            </a:p>
          </p:txBody>
        </p:sp>
        <p:grpSp>
          <p:nvGrpSpPr>
            <p:cNvPr id="5" name="Group 26">
              <a:extLst>
                <a:ext uri="{FF2B5EF4-FFF2-40B4-BE49-F238E27FC236}">
                  <a16:creationId xmlns:a16="http://schemas.microsoft.com/office/drawing/2014/main" id="{309EE04A-7587-9A0F-ECE3-BCBF6FEAD92B}"/>
                </a:ext>
              </a:extLst>
            </p:cNvPr>
            <p:cNvGrpSpPr>
              <a:grpSpLocks/>
            </p:cNvGrpSpPr>
            <p:nvPr/>
          </p:nvGrpSpPr>
          <p:grpSpPr bwMode="auto">
            <a:xfrm>
              <a:off x="1915" y="1704"/>
              <a:ext cx="2423" cy="385"/>
              <a:chOff x="960" y="1626"/>
              <a:chExt cx="3504" cy="630"/>
            </a:xfrm>
          </p:grpSpPr>
          <p:sp>
            <p:nvSpPr>
              <p:cNvPr id="75" name="Line 27">
                <a:extLst>
                  <a:ext uri="{FF2B5EF4-FFF2-40B4-BE49-F238E27FC236}">
                    <a16:creationId xmlns:a16="http://schemas.microsoft.com/office/drawing/2014/main" id="{B322BE23-8DA1-A5EC-482B-E9040119E50A}"/>
                  </a:ext>
                </a:extLst>
              </p:cNvPr>
              <p:cNvSpPr>
                <a:spLocks noChangeShapeType="1"/>
              </p:cNvSpPr>
              <p:nvPr/>
            </p:nvSpPr>
            <p:spPr bwMode="auto">
              <a:xfrm>
                <a:off x="1152" y="1776"/>
                <a:ext cx="0" cy="336"/>
              </a:xfrm>
              <a:prstGeom prst="line">
                <a:avLst/>
              </a:prstGeom>
              <a:noFill/>
              <a:ln w="1905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76" name="Line 28">
                <a:extLst>
                  <a:ext uri="{FF2B5EF4-FFF2-40B4-BE49-F238E27FC236}">
                    <a16:creationId xmlns:a16="http://schemas.microsoft.com/office/drawing/2014/main" id="{794A77FE-BE68-0586-19A5-5165F86A74B6}"/>
                  </a:ext>
                </a:extLst>
              </p:cNvPr>
              <p:cNvSpPr>
                <a:spLocks noChangeShapeType="1"/>
              </p:cNvSpPr>
              <p:nvPr/>
            </p:nvSpPr>
            <p:spPr bwMode="auto">
              <a:xfrm>
                <a:off x="1152" y="2112"/>
                <a:ext cx="192" cy="0"/>
              </a:xfrm>
              <a:prstGeom prst="line">
                <a:avLst/>
              </a:prstGeom>
              <a:noFill/>
              <a:ln w="1905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77" name="Line 29">
                <a:extLst>
                  <a:ext uri="{FF2B5EF4-FFF2-40B4-BE49-F238E27FC236}">
                    <a16:creationId xmlns:a16="http://schemas.microsoft.com/office/drawing/2014/main" id="{6668D489-6DF3-A280-1BF8-187A4BCD0ACA}"/>
                  </a:ext>
                </a:extLst>
              </p:cNvPr>
              <p:cNvSpPr>
                <a:spLocks noChangeShapeType="1"/>
              </p:cNvSpPr>
              <p:nvPr/>
            </p:nvSpPr>
            <p:spPr bwMode="auto">
              <a:xfrm flipV="1">
                <a:off x="1344" y="1776"/>
                <a:ext cx="0" cy="336"/>
              </a:xfrm>
              <a:prstGeom prst="line">
                <a:avLst/>
              </a:prstGeom>
              <a:noFill/>
              <a:ln w="1905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78" name="Line 30">
                <a:extLst>
                  <a:ext uri="{FF2B5EF4-FFF2-40B4-BE49-F238E27FC236}">
                    <a16:creationId xmlns:a16="http://schemas.microsoft.com/office/drawing/2014/main" id="{E4A2C2D0-CB1F-78CC-9842-18795ECC6BCE}"/>
                  </a:ext>
                </a:extLst>
              </p:cNvPr>
              <p:cNvSpPr>
                <a:spLocks noChangeShapeType="1"/>
              </p:cNvSpPr>
              <p:nvPr/>
            </p:nvSpPr>
            <p:spPr bwMode="auto">
              <a:xfrm>
                <a:off x="1344" y="1872"/>
                <a:ext cx="288" cy="0"/>
              </a:xfrm>
              <a:prstGeom prst="line">
                <a:avLst/>
              </a:prstGeom>
              <a:noFill/>
              <a:ln w="19050">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79" name="Line 31">
                <a:extLst>
                  <a:ext uri="{FF2B5EF4-FFF2-40B4-BE49-F238E27FC236}">
                    <a16:creationId xmlns:a16="http://schemas.microsoft.com/office/drawing/2014/main" id="{E427D950-F8EB-1AE3-A659-FA8E80E2F9EB}"/>
                  </a:ext>
                </a:extLst>
              </p:cNvPr>
              <p:cNvSpPr>
                <a:spLocks noChangeShapeType="1"/>
              </p:cNvSpPr>
              <p:nvPr/>
            </p:nvSpPr>
            <p:spPr bwMode="auto">
              <a:xfrm>
                <a:off x="1632" y="1776"/>
                <a:ext cx="0" cy="336"/>
              </a:xfrm>
              <a:prstGeom prst="line">
                <a:avLst/>
              </a:prstGeom>
              <a:noFill/>
              <a:ln w="1905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80" name="Line 32">
                <a:extLst>
                  <a:ext uri="{FF2B5EF4-FFF2-40B4-BE49-F238E27FC236}">
                    <a16:creationId xmlns:a16="http://schemas.microsoft.com/office/drawing/2014/main" id="{03065AE3-A08B-AEB2-F4C2-E7627BD9FBB7}"/>
                  </a:ext>
                </a:extLst>
              </p:cNvPr>
              <p:cNvSpPr>
                <a:spLocks noChangeShapeType="1"/>
              </p:cNvSpPr>
              <p:nvPr/>
            </p:nvSpPr>
            <p:spPr bwMode="auto">
              <a:xfrm>
                <a:off x="1632" y="2112"/>
                <a:ext cx="288" cy="0"/>
              </a:xfrm>
              <a:prstGeom prst="line">
                <a:avLst/>
              </a:prstGeom>
              <a:noFill/>
              <a:ln w="1905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81" name="Line 33">
                <a:extLst>
                  <a:ext uri="{FF2B5EF4-FFF2-40B4-BE49-F238E27FC236}">
                    <a16:creationId xmlns:a16="http://schemas.microsoft.com/office/drawing/2014/main" id="{804BD08C-50B5-5D37-2963-701BB9FD7FEE}"/>
                  </a:ext>
                </a:extLst>
              </p:cNvPr>
              <p:cNvSpPr>
                <a:spLocks noChangeShapeType="1"/>
              </p:cNvSpPr>
              <p:nvPr/>
            </p:nvSpPr>
            <p:spPr bwMode="auto">
              <a:xfrm>
                <a:off x="1924" y="1768"/>
                <a:ext cx="0" cy="336"/>
              </a:xfrm>
              <a:prstGeom prst="line">
                <a:avLst/>
              </a:prstGeom>
              <a:noFill/>
              <a:ln w="1905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82" name="Line 34">
                <a:extLst>
                  <a:ext uri="{FF2B5EF4-FFF2-40B4-BE49-F238E27FC236}">
                    <a16:creationId xmlns:a16="http://schemas.microsoft.com/office/drawing/2014/main" id="{9978E80E-73C0-05AB-012D-BF6E98040B14}"/>
                  </a:ext>
                </a:extLst>
              </p:cNvPr>
              <p:cNvSpPr>
                <a:spLocks noChangeShapeType="1"/>
              </p:cNvSpPr>
              <p:nvPr/>
            </p:nvSpPr>
            <p:spPr bwMode="auto">
              <a:xfrm>
                <a:off x="1924" y="2113"/>
                <a:ext cx="288" cy="0"/>
              </a:xfrm>
              <a:prstGeom prst="line">
                <a:avLst/>
              </a:prstGeom>
              <a:noFill/>
              <a:ln w="1905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83" name="Line 35">
                <a:extLst>
                  <a:ext uri="{FF2B5EF4-FFF2-40B4-BE49-F238E27FC236}">
                    <a16:creationId xmlns:a16="http://schemas.microsoft.com/office/drawing/2014/main" id="{BDE0DCDB-2590-6A87-180D-9A62EEB5D891}"/>
                  </a:ext>
                </a:extLst>
              </p:cNvPr>
              <p:cNvSpPr>
                <a:spLocks noChangeShapeType="1"/>
              </p:cNvSpPr>
              <p:nvPr/>
            </p:nvSpPr>
            <p:spPr bwMode="auto">
              <a:xfrm>
                <a:off x="2208" y="1776"/>
                <a:ext cx="0" cy="336"/>
              </a:xfrm>
              <a:prstGeom prst="line">
                <a:avLst/>
              </a:prstGeom>
              <a:noFill/>
              <a:ln w="1905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84" name="Line 36">
                <a:extLst>
                  <a:ext uri="{FF2B5EF4-FFF2-40B4-BE49-F238E27FC236}">
                    <a16:creationId xmlns:a16="http://schemas.microsoft.com/office/drawing/2014/main" id="{B9D3463B-B818-6C12-8258-96D3E92CF292}"/>
                  </a:ext>
                </a:extLst>
              </p:cNvPr>
              <p:cNvSpPr>
                <a:spLocks noChangeShapeType="1"/>
              </p:cNvSpPr>
              <p:nvPr/>
            </p:nvSpPr>
            <p:spPr bwMode="auto">
              <a:xfrm>
                <a:off x="2208" y="2112"/>
                <a:ext cx="288" cy="0"/>
              </a:xfrm>
              <a:prstGeom prst="line">
                <a:avLst/>
              </a:prstGeom>
              <a:noFill/>
              <a:ln w="1905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85" name="Line 37">
                <a:extLst>
                  <a:ext uri="{FF2B5EF4-FFF2-40B4-BE49-F238E27FC236}">
                    <a16:creationId xmlns:a16="http://schemas.microsoft.com/office/drawing/2014/main" id="{B09D6ED7-753D-E73C-157F-7C5D020D7F3F}"/>
                  </a:ext>
                </a:extLst>
              </p:cNvPr>
              <p:cNvSpPr>
                <a:spLocks noChangeShapeType="1"/>
              </p:cNvSpPr>
              <p:nvPr/>
            </p:nvSpPr>
            <p:spPr bwMode="auto">
              <a:xfrm flipV="1">
                <a:off x="2496" y="1776"/>
                <a:ext cx="0" cy="336"/>
              </a:xfrm>
              <a:prstGeom prst="line">
                <a:avLst/>
              </a:prstGeom>
              <a:noFill/>
              <a:ln w="1905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86" name="Line 38">
                <a:extLst>
                  <a:ext uri="{FF2B5EF4-FFF2-40B4-BE49-F238E27FC236}">
                    <a16:creationId xmlns:a16="http://schemas.microsoft.com/office/drawing/2014/main" id="{F2292368-E05E-D7EC-EDF0-E7F5B22F3AAD}"/>
                  </a:ext>
                </a:extLst>
              </p:cNvPr>
              <p:cNvSpPr>
                <a:spLocks noChangeShapeType="1"/>
              </p:cNvSpPr>
              <p:nvPr/>
            </p:nvSpPr>
            <p:spPr bwMode="auto">
              <a:xfrm>
                <a:off x="1632" y="1872"/>
                <a:ext cx="864" cy="0"/>
              </a:xfrm>
              <a:prstGeom prst="line">
                <a:avLst/>
              </a:prstGeom>
              <a:noFill/>
              <a:ln w="1270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grpSp>
            <p:nvGrpSpPr>
              <p:cNvPr id="87" name="Group 39">
                <a:extLst>
                  <a:ext uri="{FF2B5EF4-FFF2-40B4-BE49-F238E27FC236}">
                    <a16:creationId xmlns:a16="http://schemas.microsoft.com/office/drawing/2014/main" id="{8A8FD603-3EA8-7BB2-AF96-545DF3EF6CEE}"/>
                  </a:ext>
                </a:extLst>
              </p:cNvPr>
              <p:cNvGrpSpPr>
                <a:grpSpLocks/>
              </p:cNvGrpSpPr>
              <p:nvPr/>
            </p:nvGrpSpPr>
            <p:grpSpPr bwMode="auto">
              <a:xfrm>
                <a:off x="1677" y="1893"/>
                <a:ext cx="192" cy="192"/>
                <a:chOff x="1872" y="2592"/>
                <a:chExt cx="192" cy="192"/>
              </a:xfrm>
            </p:grpSpPr>
            <p:sp>
              <p:nvSpPr>
                <p:cNvPr id="116" name="Oval 40">
                  <a:extLst>
                    <a:ext uri="{FF2B5EF4-FFF2-40B4-BE49-F238E27FC236}">
                      <a16:creationId xmlns:a16="http://schemas.microsoft.com/office/drawing/2014/main" id="{5C1DFEE4-CCAD-B2EC-8FB2-86C8BC92511B}"/>
                    </a:ext>
                  </a:extLst>
                </p:cNvPr>
                <p:cNvSpPr>
                  <a:spLocks noChangeArrowheads="1"/>
                </p:cNvSpPr>
                <p:nvPr/>
              </p:nvSpPr>
              <p:spPr bwMode="auto">
                <a:xfrm>
                  <a:off x="1872" y="2592"/>
                  <a:ext cx="192" cy="192"/>
                </a:xfrm>
                <a:prstGeom prst="ellipse">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endParaRPr lang="de-AT" altLang="de-DE">
                    <a:latin typeface="Calibri"/>
                    <a:cs typeface="Calibri"/>
                  </a:endParaRPr>
                </a:p>
              </p:txBody>
            </p:sp>
            <p:sp>
              <p:nvSpPr>
                <p:cNvPr id="117" name="Line 41">
                  <a:extLst>
                    <a:ext uri="{FF2B5EF4-FFF2-40B4-BE49-F238E27FC236}">
                      <a16:creationId xmlns:a16="http://schemas.microsoft.com/office/drawing/2014/main" id="{6D2D9CE3-6557-0DEE-7E36-9D0064927FF6}"/>
                    </a:ext>
                  </a:extLst>
                </p:cNvPr>
                <p:cNvSpPr>
                  <a:spLocks noChangeShapeType="1"/>
                </p:cNvSpPr>
                <p:nvPr/>
              </p:nvSpPr>
              <p:spPr bwMode="auto">
                <a:xfrm>
                  <a:off x="1902" y="2625"/>
                  <a:ext cx="135" cy="126"/>
                </a:xfrm>
                <a:prstGeom prst="line">
                  <a:avLst/>
                </a:prstGeom>
                <a:noFill/>
                <a:ln w="9525">
                  <a:solidFill>
                    <a:srgbClr val="000000"/>
                  </a:solidFill>
                  <a:prstDash val="dash"/>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118" name="Line 42">
                  <a:extLst>
                    <a:ext uri="{FF2B5EF4-FFF2-40B4-BE49-F238E27FC236}">
                      <a16:creationId xmlns:a16="http://schemas.microsoft.com/office/drawing/2014/main" id="{1D8B7921-18C5-F164-2FA8-8A0708C755FB}"/>
                    </a:ext>
                  </a:extLst>
                </p:cNvPr>
                <p:cNvSpPr>
                  <a:spLocks noChangeShapeType="1"/>
                </p:cNvSpPr>
                <p:nvPr/>
              </p:nvSpPr>
              <p:spPr bwMode="auto">
                <a:xfrm flipV="1">
                  <a:off x="1896" y="2622"/>
                  <a:ext cx="138" cy="141"/>
                </a:xfrm>
                <a:prstGeom prst="line">
                  <a:avLst/>
                </a:prstGeom>
                <a:noFill/>
                <a:ln w="9525">
                  <a:solidFill>
                    <a:srgbClr val="000000"/>
                  </a:solidFill>
                  <a:prstDash val="dash"/>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grpSp>
          <p:grpSp>
            <p:nvGrpSpPr>
              <p:cNvPr id="88" name="Group 43">
                <a:extLst>
                  <a:ext uri="{FF2B5EF4-FFF2-40B4-BE49-F238E27FC236}">
                    <a16:creationId xmlns:a16="http://schemas.microsoft.com/office/drawing/2014/main" id="{6E6AF22D-6231-F455-6F16-1AC6157C3C9B}"/>
                  </a:ext>
                </a:extLst>
              </p:cNvPr>
              <p:cNvGrpSpPr>
                <a:grpSpLocks/>
              </p:cNvGrpSpPr>
              <p:nvPr/>
            </p:nvGrpSpPr>
            <p:grpSpPr bwMode="auto">
              <a:xfrm>
                <a:off x="2253" y="1896"/>
                <a:ext cx="192" cy="192"/>
                <a:chOff x="1872" y="2592"/>
                <a:chExt cx="192" cy="192"/>
              </a:xfrm>
            </p:grpSpPr>
            <p:sp>
              <p:nvSpPr>
                <p:cNvPr id="113" name="Oval 44">
                  <a:extLst>
                    <a:ext uri="{FF2B5EF4-FFF2-40B4-BE49-F238E27FC236}">
                      <a16:creationId xmlns:a16="http://schemas.microsoft.com/office/drawing/2014/main" id="{14C1A7E4-B49C-D42C-FAA8-73BD3C06BCB1}"/>
                    </a:ext>
                  </a:extLst>
                </p:cNvPr>
                <p:cNvSpPr>
                  <a:spLocks noChangeArrowheads="1"/>
                </p:cNvSpPr>
                <p:nvPr/>
              </p:nvSpPr>
              <p:spPr bwMode="auto">
                <a:xfrm>
                  <a:off x="1872" y="2592"/>
                  <a:ext cx="192" cy="192"/>
                </a:xfrm>
                <a:prstGeom prst="ellipse">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endParaRPr lang="de-AT" altLang="de-DE">
                    <a:latin typeface="Calibri"/>
                    <a:cs typeface="Calibri"/>
                  </a:endParaRPr>
                </a:p>
              </p:txBody>
            </p:sp>
            <p:sp>
              <p:nvSpPr>
                <p:cNvPr id="114" name="Line 45">
                  <a:extLst>
                    <a:ext uri="{FF2B5EF4-FFF2-40B4-BE49-F238E27FC236}">
                      <a16:creationId xmlns:a16="http://schemas.microsoft.com/office/drawing/2014/main" id="{424BBEF6-0033-B9A4-5BD6-1BDDEA7EE4CF}"/>
                    </a:ext>
                  </a:extLst>
                </p:cNvPr>
                <p:cNvSpPr>
                  <a:spLocks noChangeShapeType="1"/>
                </p:cNvSpPr>
                <p:nvPr/>
              </p:nvSpPr>
              <p:spPr bwMode="auto">
                <a:xfrm>
                  <a:off x="1902" y="2625"/>
                  <a:ext cx="135" cy="126"/>
                </a:xfrm>
                <a:prstGeom prst="line">
                  <a:avLst/>
                </a:prstGeom>
                <a:noFill/>
                <a:ln w="9525">
                  <a:solidFill>
                    <a:srgbClr val="000000"/>
                  </a:solidFill>
                  <a:prstDash val="dash"/>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115" name="Line 46">
                  <a:extLst>
                    <a:ext uri="{FF2B5EF4-FFF2-40B4-BE49-F238E27FC236}">
                      <a16:creationId xmlns:a16="http://schemas.microsoft.com/office/drawing/2014/main" id="{DBA8A422-B1C3-6946-D0D3-1E97408A0E90}"/>
                    </a:ext>
                  </a:extLst>
                </p:cNvPr>
                <p:cNvSpPr>
                  <a:spLocks noChangeShapeType="1"/>
                </p:cNvSpPr>
                <p:nvPr/>
              </p:nvSpPr>
              <p:spPr bwMode="auto">
                <a:xfrm flipV="1">
                  <a:off x="1896" y="2622"/>
                  <a:ext cx="138" cy="141"/>
                </a:xfrm>
                <a:prstGeom prst="line">
                  <a:avLst/>
                </a:prstGeom>
                <a:noFill/>
                <a:ln w="9525">
                  <a:solidFill>
                    <a:srgbClr val="000000"/>
                  </a:solidFill>
                  <a:prstDash val="dash"/>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grpSp>
          <p:sp>
            <p:nvSpPr>
              <p:cNvPr id="89" name="Line 47">
                <a:extLst>
                  <a:ext uri="{FF2B5EF4-FFF2-40B4-BE49-F238E27FC236}">
                    <a16:creationId xmlns:a16="http://schemas.microsoft.com/office/drawing/2014/main" id="{D7205C5A-E93B-C3E0-2E04-5053D7D973FB}"/>
                  </a:ext>
                </a:extLst>
              </p:cNvPr>
              <p:cNvSpPr>
                <a:spLocks noChangeShapeType="1"/>
              </p:cNvSpPr>
              <p:nvPr/>
            </p:nvSpPr>
            <p:spPr bwMode="auto">
              <a:xfrm>
                <a:off x="960" y="1872"/>
                <a:ext cx="192" cy="0"/>
              </a:xfrm>
              <a:prstGeom prst="line">
                <a:avLst/>
              </a:prstGeom>
              <a:noFill/>
              <a:ln w="19050">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90" name="Rectangle 48">
                <a:extLst>
                  <a:ext uri="{FF2B5EF4-FFF2-40B4-BE49-F238E27FC236}">
                    <a16:creationId xmlns:a16="http://schemas.microsoft.com/office/drawing/2014/main" id="{C1306BF3-C2D5-6BD9-FA03-31A23D630595}"/>
                  </a:ext>
                </a:extLst>
              </p:cNvPr>
              <p:cNvSpPr>
                <a:spLocks noChangeArrowheads="1"/>
              </p:cNvSpPr>
              <p:nvPr/>
            </p:nvSpPr>
            <p:spPr bwMode="auto">
              <a:xfrm>
                <a:off x="1212" y="1626"/>
                <a:ext cx="63" cy="75"/>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009999"/>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endParaRPr lang="de-AT" altLang="de-DE">
                  <a:latin typeface="Calibri"/>
                  <a:cs typeface="Calibri"/>
                </a:endParaRPr>
              </a:p>
            </p:txBody>
          </p:sp>
          <p:sp>
            <p:nvSpPr>
              <p:cNvPr id="91" name="Line 49">
                <a:extLst>
                  <a:ext uri="{FF2B5EF4-FFF2-40B4-BE49-F238E27FC236}">
                    <a16:creationId xmlns:a16="http://schemas.microsoft.com/office/drawing/2014/main" id="{A5D7FE7D-6349-DC90-9B7C-0D20FC756814}"/>
                  </a:ext>
                </a:extLst>
              </p:cNvPr>
              <p:cNvSpPr>
                <a:spLocks noChangeShapeType="1"/>
              </p:cNvSpPr>
              <p:nvPr/>
            </p:nvSpPr>
            <p:spPr bwMode="auto">
              <a:xfrm>
                <a:off x="1224" y="1707"/>
                <a:ext cx="0" cy="207"/>
              </a:xfrm>
              <a:prstGeom prst="line">
                <a:avLst/>
              </a:prstGeom>
              <a:noFill/>
              <a:ln w="9525">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92" name="Line 50">
                <a:extLst>
                  <a:ext uri="{FF2B5EF4-FFF2-40B4-BE49-F238E27FC236}">
                    <a16:creationId xmlns:a16="http://schemas.microsoft.com/office/drawing/2014/main" id="{2365AA46-D9B0-2BD2-CEC9-99E0E5F0FB8B}"/>
                  </a:ext>
                </a:extLst>
              </p:cNvPr>
              <p:cNvSpPr>
                <a:spLocks noChangeShapeType="1"/>
              </p:cNvSpPr>
              <p:nvPr/>
            </p:nvSpPr>
            <p:spPr bwMode="auto">
              <a:xfrm flipH="1">
                <a:off x="1260" y="1704"/>
                <a:ext cx="0" cy="192"/>
              </a:xfrm>
              <a:prstGeom prst="line">
                <a:avLst/>
              </a:prstGeom>
              <a:noFill/>
              <a:ln w="9525">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93" name="Line 51">
                <a:extLst>
                  <a:ext uri="{FF2B5EF4-FFF2-40B4-BE49-F238E27FC236}">
                    <a16:creationId xmlns:a16="http://schemas.microsoft.com/office/drawing/2014/main" id="{0503042B-7179-0A2E-A320-2C079C9276D3}"/>
                  </a:ext>
                </a:extLst>
              </p:cNvPr>
              <p:cNvSpPr>
                <a:spLocks noChangeShapeType="1"/>
              </p:cNvSpPr>
              <p:nvPr/>
            </p:nvSpPr>
            <p:spPr bwMode="auto">
              <a:xfrm>
                <a:off x="1173" y="1905"/>
                <a:ext cx="0" cy="96"/>
              </a:xfrm>
              <a:prstGeom prst="line">
                <a:avLst/>
              </a:prstGeom>
              <a:noFill/>
              <a:ln w="41275">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94" name="Line 52">
                <a:extLst>
                  <a:ext uri="{FF2B5EF4-FFF2-40B4-BE49-F238E27FC236}">
                    <a16:creationId xmlns:a16="http://schemas.microsoft.com/office/drawing/2014/main" id="{C47ACF69-41F8-D0FC-FC73-29CE2B985027}"/>
                  </a:ext>
                </a:extLst>
              </p:cNvPr>
              <p:cNvSpPr>
                <a:spLocks noChangeShapeType="1"/>
              </p:cNvSpPr>
              <p:nvPr/>
            </p:nvSpPr>
            <p:spPr bwMode="auto">
              <a:xfrm>
                <a:off x="1221" y="1905"/>
                <a:ext cx="0" cy="96"/>
              </a:xfrm>
              <a:prstGeom prst="line">
                <a:avLst/>
              </a:prstGeom>
              <a:noFill/>
              <a:ln w="41275">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95" name="Line 53">
                <a:extLst>
                  <a:ext uri="{FF2B5EF4-FFF2-40B4-BE49-F238E27FC236}">
                    <a16:creationId xmlns:a16="http://schemas.microsoft.com/office/drawing/2014/main" id="{54FCE354-1493-6DAB-F0BE-510A09826475}"/>
                  </a:ext>
                </a:extLst>
              </p:cNvPr>
              <p:cNvSpPr>
                <a:spLocks noChangeShapeType="1"/>
              </p:cNvSpPr>
              <p:nvPr/>
            </p:nvSpPr>
            <p:spPr bwMode="auto">
              <a:xfrm>
                <a:off x="1263" y="1905"/>
                <a:ext cx="0" cy="96"/>
              </a:xfrm>
              <a:prstGeom prst="line">
                <a:avLst/>
              </a:prstGeom>
              <a:noFill/>
              <a:ln w="41275">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96" name="Line 54">
                <a:extLst>
                  <a:ext uri="{FF2B5EF4-FFF2-40B4-BE49-F238E27FC236}">
                    <a16:creationId xmlns:a16="http://schemas.microsoft.com/office/drawing/2014/main" id="{0C765496-3DA7-B2E4-A75A-5ADC7F28AF73}"/>
                  </a:ext>
                </a:extLst>
              </p:cNvPr>
              <p:cNvSpPr>
                <a:spLocks noChangeShapeType="1"/>
              </p:cNvSpPr>
              <p:nvPr/>
            </p:nvSpPr>
            <p:spPr bwMode="auto">
              <a:xfrm>
                <a:off x="1314" y="1905"/>
                <a:ext cx="0" cy="96"/>
              </a:xfrm>
              <a:prstGeom prst="line">
                <a:avLst/>
              </a:prstGeom>
              <a:noFill/>
              <a:ln w="41275">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97" name="Line 55">
                <a:extLst>
                  <a:ext uri="{FF2B5EF4-FFF2-40B4-BE49-F238E27FC236}">
                    <a16:creationId xmlns:a16="http://schemas.microsoft.com/office/drawing/2014/main" id="{519C6154-4FAB-DB97-77BA-F651D0D17492}"/>
                  </a:ext>
                </a:extLst>
              </p:cNvPr>
              <p:cNvSpPr>
                <a:spLocks noChangeShapeType="1"/>
              </p:cNvSpPr>
              <p:nvPr/>
            </p:nvSpPr>
            <p:spPr bwMode="auto">
              <a:xfrm>
                <a:off x="1164" y="1911"/>
                <a:ext cx="165" cy="3"/>
              </a:xfrm>
              <a:prstGeom prst="line">
                <a:avLst/>
              </a:prstGeom>
              <a:noFill/>
              <a:ln w="41275">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98" name="Line 56">
                <a:extLst>
                  <a:ext uri="{FF2B5EF4-FFF2-40B4-BE49-F238E27FC236}">
                    <a16:creationId xmlns:a16="http://schemas.microsoft.com/office/drawing/2014/main" id="{968060E5-DE7A-2278-2971-CA6663851C3D}"/>
                  </a:ext>
                </a:extLst>
              </p:cNvPr>
              <p:cNvSpPr>
                <a:spLocks noChangeShapeType="1"/>
              </p:cNvSpPr>
              <p:nvPr/>
            </p:nvSpPr>
            <p:spPr bwMode="auto">
              <a:xfrm>
                <a:off x="2502" y="1872"/>
                <a:ext cx="288" cy="0"/>
              </a:xfrm>
              <a:prstGeom prst="line">
                <a:avLst/>
              </a:prstGeom>
              <a:noFill/>
              <a:ln w="19050">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99" name="Line 57">
                <a:extLst>
                  <a:ext uri="{FF2B5EF4-FFF2-40B4-BE49-F238E27FC236}">
                    <a16:creationId xmlns:a16="http://schemas.microsoft.com/office/drawing/2014/main" id="{D8D5BC6D-F305-8C44-CB01-F36D0ED37D28}"/>
                  </a:ext>
                </a:extLst>
              </p:cNvPr>
              <p:cNvSpPr>
                <a:spLocks noChangeShapeType="1"/>
              </p:cNvSpPr>
              <p:nvPr/>
            </p:nvSpPr>
            <p:spPr bwMode="auto">
              <a:xfrm>
                <a:off x="2784" y="1776"/>
                <a:ext cx="0" cy="480"/>
              </a:xfrm>
              <a:prstGeom prst="line">
                <a:avLst/>
              </a:prstGeom>
              <a:noFill/>
              <a:ln w="1905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100" name="Line 58">
                <a:extLst>
                  <a:ext uri="{FF2B5EF4-FFF2-40B4-BE49-F238E27FC236}">
                    <a16:creationId xmlns:a16="http://schemas.microsoft.com/office/drawing/2014/main" id="{E88D6C48-EA22-0132-FFB7-886C0FAC4C98}"/>
                  </a:ext>
                </a:extLst>
              </p:cNvPr>
              <p:cNvSpPr>
                <a:spLocks noChangeShapeType="1"/>
              </p:cNvSpPr>
              <p:nvPr/>
            </p:nvSpPr>
            <p:spPr bwMode="auto">
              <a:xfrm flipV="1">
                <a:off x="2784" y="2112"/>
                <a:ext cx="720" cy="144"/>
              </a:xfrm>
              <a:prstGeom prst="line">
                <a:avLst/>
              </a:prstGeom>
              <a:noFill/>
              <a:ln w="9525">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101" name="Line 59">
                <a:extLst>
                  <a:ext uri="{FF2B5EF4-FFF2-40B4-BE49-F238E27FC236}">
                    <a16:creationId xmlns:a16="http://schemas.microsoft.com/office/drawing/2014/main" id="{CDA7E688-EBAF-526D-B165-6BD2657D462B}"/>
                  </a:ext>
                </a:extLst>
              </p:cNvPr>
              <p:cNvSpPr>
                <a:spLocks noChangeShapeType="1"/>
              </p:cNvSpPr>
              <p:nvPr/>
            </p:nvSpPr>
            <p:spPr bwMode="auto">
              <a:xfrm flipV="1">
                <a:off x="3504" y="1776"/>
                <a:ext cx="0" cy="336"/>
              </a:xfrm>
              <a:prstGeom prst="line">
                <a:avLst/>
              </a:prstGeom>
              <a:noFill/>
              <a:ln w="1905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102" name="Line 60">
                <a:extLst>
                  <a:ext uri="{FF2B5EF4-FFF2-40B4-BE49-F238E27FC236}">
                    <a16:creationId xmlns:a16="http://schemas.microsoft.com/office/drawing/2014/main" id="{4E875181-2EAC-D078-C638-D78104C17B4D}"/>
                  </a:ext>
                </a:extLst>
              </p:cNvPr>
              <p:cNvSpPr>
                <a:spLocks noChangeShapeType="1"/>
              </p:cNvSpPr>
              <p:nvPr/>
            </p:nvSpPr>
            <p:spPr bwMode="auto">
              <a:xfrm>
                <a:off x="3504" y="1866"/>
                <a:ext cx="288" cy="0"/>
              </a:xfrm>
              <a:prstGeom prst="line">
                <a:avLst/>
              </a:prstGeom>
              <a:noFill/>
              <a:ln w="19050">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103" name="Line 61">
                <a:extLst>
                  <a:ext uri="{FF2B5EF4-FFF2-40B4-BE49-F238E27FC236}">
                    <a16:creationId xmlns:a16="http://schemas.microsoft.com/office/drawing/2014/main" id="{5BDB2D0A-F311-2184-50EA-C23A120F39F4}"/>
                  </a:ext>
                </a:extLst>
              </p:cNvPr>
              <p:cNvSpPr>
                <a:spLocks noChangeShapeType="1"/>
              </p:cNvSpPr>
              <p:nvPr/>
            </p:nvSpPr>
            <p:spPr bwMode="auto">
              <a:xfrm>
                <a:off x="3792" y="1776"/>
                <a:ext cx="0" cy="432"/>
              </a:xfrm>
              <a:prstGeom prst="line">
                <a:avLst/>
              </a:prstGeom>
              <a:noFill/>
              <a:ln w="1905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104" name="Line 62">
                <a:extLst>
                  <a:ext uri="{FF2B5EF4-FFF2-40B4-BE49-F238E27FC236}">
                    <a16:creationId xmlns:a16="http://schemas.microsoft.com/office/drawing/2014/main" id="{9106C6AF-DF6E-18D5-D8D5-C285A4810186}"/>
                  </a:ext>
                </a:extLst>
              </p:cNvPr>
              <p:cNvSpPr>
                <a:spLocks noChangeShapeType="1"/>
              </p:cNvSpPr>
              <p:nvPr/>
            </p:nvSpPr>
            <p:spPr bwMode="auto">
              <a:xfrm>
                <a:off x="3792" y="2208"/>
                <a:ext cx="240" cy="0"/>
              </a:xfrm>
              <a:prstGeom prst="line">
                <a:avLst/>
              </a:prstGeom>
              <a:noFill/>
              <a:ln w="1905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105" name="Line 63">
                <a:extLst>
                  <a:ext uri="{FF2B5EF4-FFF2-40B4-BE49-F238E27FC236}">
                    <a16:creationId xmlns:a16="http://schemas.microsoft.com/office/drawing/2014/main" id="{C028C25C-3812-EB1B-3F47-DB2AD43A1E94}"/>
                  </a:ext>
                </a:extLst>
              </p:cNvPr>
              <p:cNvSpPr>
                <a:spLocks noChangeShapeType="1"/>
              </p:cNvSpPr>
              <p:nvPr/>
            </p:nvSpPr>
            <p:spPr bwMode="auto">
              <a:xfrm flipV="1">
                <a:off x="4032" y="1776"/>
                <a:ext cx="0" cy="432"/>
              </a:xfrm>
              <a:prstGeom prst="line">
                <a:avLst/>
              </a:prstGeom>
              <a:noFill/>
              <a:ln w="1905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106" name="Line 64">
                <a:extLst>
                  <a:ext uri="{FF2B5EF4-FFF2-40B4-BE49-F238E27FC236}">
                    <a16:creationId xmlns:a16="http://schemas.microsoft.com/office/drawing/2014/main" id="{A8BE11BA-EE04-D246-301F-6F12FC4759FC}"/>
                  </a:ext>
                </a:extLst>
              </p:cNvPr>
              <p:cNvSpPr>
                <a:spLocks noChangeShapeType="1"/>
              </p:cNvSpPr>
              <p:nvPr/>
            </p:nvSpPr>
            <p:spPr bwMode="auto">
              <a:xfrm>
                <a:off x="4032" y="2160"/>
                <a:ext cx="144" cy="0"/>
              </a:xfrm>
              <a:prstGeom prst="line">
                <a:avLst/>
              </a:prstGeom>
              <a:noFill/>
              <a:ln w="1905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107" name="Line 65">
                <a:extLst>
                  <a:ext uri="{FF2B5EF4-FFF2-40B4-BE49-F238E27FC236}">
                    <a16:creationId xmlns:a16="http://schemas.microsoft.com/office/drawing/2014/main" id="{339D0171-02BC-7B49-29A2-483171AA6AE0}"/>
                  </a:ext>
                </a:extLst>
              </p:cNvPr>
              <p:cNvSpPr>
                <a:spLocks noChangeShapeType="1"/>
              </p:cNvSpPr>
              <p:nvPr/>
            </p:nvSpPr>
            <p:spPr bwMode="auto">
              <a:xfrm flipV="1">
                <a:off x="4176" y="1872"/>
                <a:ext cx="0" cy="288"/>
              </a:xfrm>
              <a:prstGeom prst="line">
                <a:avLst/>
              </a:prstGeom>
              <a:noFill/>
              <a:ln w="1905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108" name="Rectangle 66" descr="25%">
                <a:extLst>
                  <a:ext uri="{FF2B5EF4-FFF2-40B4-BE49-F238E27FC236}">
                    <a16:creationId xmlns:a16="http://schemas.microsoft.com/office/drawing/2014/main" id="{DE740EB0-D12D-CC09-9E56-955AB128C764}"/>
                  </a:ext>
                </a:extLst>
              </p:cNvPr>
              <p:cNvSpPr>
                <a:spLocks noChangeArrowheads="1"/>
              </p:cNvSpPr>
              <p:nvPr/>
            </p:nvSpPr>
            <p:spPr bwMode="auto">
              <a:xfrm>
                <a:off x="3792" y="1872"/>
                <a:ext cx="240" cy="192"/>
              </a:xfrm>
              <a:prstGeom prst="rect">
                <a:avLst/>
              </a:prstGeom>
              <a:pattFill prst="pct25">
                <a:fgClr>
                  <a:srgbClr val="0D0C0B"/>
                </a:fgClr>
                <a:bgClr>
                  <a:srgbClr val="FFFFFF"/>
                </a:bgClr>
              </a:pattFill>
              <a:ln w="1905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endParaRPr lang="de-AT" altLang="de-DE">
                  <a:latin typeface="Calibri"/>
                  <a:cs typeface="Calibri"/>
                </a:endParaRPr>
              </a:p>
            </p:txBody>
          </p:sp>
          <p:sp>
            <p:nvSpPr>
              <p:cNvPr id="109" name="Rectangle 67" descr="70%">
                <a:extLst>
                  <a:ext uri="{FF2B5EF4-FFF2-40B4-BE49-F238E27FC236}">
                    <a16:creationId xmlns:a16="http://schemas.microsoft.com/office/drawing/2014/main" id="{204D2EE0-419E-8E0C-B1A9-8382E3AC2B9D}"/>
                  </a:ext>
                </a:extLst>
              </p:cNvPr>
              <p:cNvSpPr>
                <a:spLocks noChangeArrowheads="1"/>
              </p:cNvSpPr>
              <p:nvPr/>
            </p:nvSpPr>
            <p:spPr bwMode="auto">
              <a:xfrm>
                <a:off x="3792" y="2064"/>
                <a:ext cx="240" cy="54"/>
              </a:xfrm>
              <a:prstGeom prst="rect">
                <a:avLst/>
              </a:prstGeom>
              <a:pattFill prst="pct70">
                <a:fgClr>
                  <a:srgbClr val="0D0C0B"/>
                </a:fgClr>
                <a:bgClr>
                  <a:srgbClr val="FFFFFF"/>
                </a:bgClr>
              </a:pattFill>
              <a:ln w="19050">
                <a:solidFill>
                  <a:srgbClr val="0D0C0B"/>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endParaRPr lang="de-AT" altLang="de-DE">
                  <a:latin typeface="Calibri"/>
                  <a:cs typeface="Calibri"/>
                </a:endParaRPr>
              </a:p>
            </p:txBody>
          </p:sp>
          <p:sp>
            <p:nvSpPr>
              <p:cNvPr id="110" name="Line 68">
                <a:extLst>
                  <a:ext uri="{FF2B5EF4-FFF2-40B4-BE49-F238E27FC236}">
                    <a16:creationId xmlns:a16="http://schemas.microsoft.com/office/drawing/2014/main" id="{FD9C040B-59F3-A5BE-54E1-3C50D9487CE8}"/>
                  </a:ext>
                </a:extLst>
              </p:cNvPr>
              <p:cNvSpPr>
                <a:spLocks noChangeShapeType="1"/>
              </p:cNvSpPr>
              <p:nvPr/>
            </p:nvSpPr>
            <p:spPr bwMode="auto">
              <a:xfrm>
                <a:off x="4176" y="1872"/>
                <a:ext cx="288" cy="0"/>
              </a:xfrm>
              <a:prstGeom prst="line">
                <a:avLst/>
              </a:prstGeom>
              <a:noFill/>
              <a:ln w="19050">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111" name="Line 69">
                <a:extLst>
                  <a:ext uri="{FF2B5EF4-FFF2-40B4-BE49-F238E27FC236}">
                    <a16:creationId xmlns:a16="http://schemas.microsoft.com/office/drawing/2014/main" id="{439E77E7-D7DB-AE0A-EFB2-911C4E23FAE8}"/>
                  </a:ext>
                </a:extLst>
              </p:cNvPr>
              <p:cNvSpPr>
                <a:spLocks noChangeShapeType="1"/>
              </p:cNvSpPr>
              <p:nvPr/>
            </p:nvSpPr>
            <p:spPr bwMode="auto">
              <a:xfrm>
                <a:off x="2784" y="1872"/>
                <a:ext cx="720" cy="0"/>
              </a:xfrm>
              <a:prstGeom prst="line">
                <a:avLst/>
              </a:prstGeom>
              <a:noFill/>
              <a:ln w="1270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112" name="Line 70">
                <a:extLst>
                  <a:ext uri="{FF2B5EF4-FFF2-40B4-BE49-F238E27FC236}">
                    <a16:creationId xmlns:a16="http://schemas.microsoft.com/office/drawing/2014/main" id="{5429D2FC-8D08-4E44-5190-864770C1805E}"/>
                  </a:ext>
                </a:extLst>
              </p:cNvPr>
              <p:cNvSpPr>
                <a:spLocks noChangeShapeType="1"/>
              </p:cNvSpPr>
              <p:nvPr/>
            </p:nvSpPr>
            <p:spPr bwMode="auto">
              <a:xfrm>
                <a:off x="2880" y="1776"/>
                <a:ext cx="0" cy="336"/>
              </a:xfrm>
              <a:prstGeom prst="line">
                <a:avLst/>
              </a:prstGeom>
              <a:noFill/>
              <a:ln w="9525">
                <a:solidFill>
                  <a:srgbClr val="000000"/>
                </a:solidFill>
                <a:prstDash val="dash"/>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grpSp>
        <p:grpSp>
          <p:nvGrpSpPr>
            <p:cNvPr id="6" name="Group 71">
              <a:extLst>
                <a:ext uri="{FF2B5EF4-FFF2-40B4-BE49-F238E27FC236}">
                  <a16:creationId xmlns:a16="http://schemas.microsoft.com/office/drawing/2014/main" id="{6D17A11A-2FD7-64D2-3117-BCE527EE2912}"/>
                </a:ext>
              </a:extLst>
            </p:cNvPr>
            <p:cNvGrpSpPr>
              <a:grpSpLocks/>
            </p:cNvGrpSpPr>
            <p:nvPr/>
          </p:nvGrpSpPr>
          <p:grpSpPr bwMode="auto">
            <a:xfrm>
              <a:off x="4338" y="1825"/>
              <a:ext cx="133" cy="176"/>
              <a:chOff x="4464" y="1776"/>
              <a:chExt cx="192" cy="288"/>
            </a:xfrm>
          </p:grpSpPr>
          <p:sp>
            <p:nvSpPr>
              <p:cNvPr id="71" name="Line 72">
                <a:extLst>
                  <a:ext uri="{FF2B5EF4-FFF2-40B4-BE49-F238E27FC236}">
                    <a16:creationId xmlns:a16="http://schemas.microsoft.com/office/drawing/2014/main" id="{7123FB96-249C-9D74-6BDE-CE7DB1195E5F}"/>
                  </a:ext>
                </a:extLst>
              </p:cNvPr>
              <p:cNvSpPr>
                <a:spLocks noChangeShapeType="1"/>
              </p:cNvSpPr>
              <p:nvPr/>
            </p:nvSpPr>
            <p:spPr bwMode="auto">
              <a:xfrm>
                <a:off x="4464" y="1776"/>
                <a:ext cx="0" cy="288"/>
              </a:xfrm>
              <a:prstGeom prst="line">
                <a:avLst/>
              </a:prstGeom>
              <a:noFill/>
              <a:ln w="19050">
                <a:solidFill>
                  <a:srgbClr val="0D0C0B"/>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72" name="Line 73">
                <a:extLst>
                  <a:ext uri="{FF2B5EF4-FFF2-40B4-BE49-F238E27FC236}">
                    <a16:creationId xmlns:a16="http://schemas.microsoft.com/office/drawing/2014/main" id="{76D064B3-603F-49F7-425D-FF08F4C1AE00}"/>
                  </a:ext>
                </a:extLst>
              </p:cNvPr>
              <p:cNvSpPr>
                <a:spLocks noChangeShapeType="1"/>
              </p:cNvSpPr>
              <p:nvPr/>
            </p:nvSpPr>
            <p:spPr bwMode="auto">
              <a:xfrm>
                <a:off x="4464" y="2064"/>
                <a:ext cx="192" cy="0"/>
              </a:xfrm>
              <a:prstGeom prst="line">
                <a:avLst/>
              </a:prstGeom>
              <a:noFill/>
              <a:ln w="19050">
                <a:solidFill>
                  <a:srgbClr val="0D0C0B"/>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73" name="Line 74">
                <a:extLst>
                  <a:ext uri="{FF2B5EF4-FFF2-40B4-BE49-F238E27FC236}">
                    <a16:creationId xmlns:a16="http://schemas.microsoft.com/office/drawing/2014/main" id="{BD8B11B4-5FB6-8857-CAC2-08C898B4592E}"/>
                  </a:ext>
                </a:extLst>
              </p:cNvPr>
              <p:cNvSpPr>
                <a:spLocks noChangeShapeType="1"/>
              </p:cNvSpPr>
              <p:nvPr/>
            </p:nvSpPr>
            <p:spPr bwMode="auto">
              <a:xfrm flipV="1">
                <a:off x="4656" y="1776"/>
                <a:ext cx="0" cy="288"/>
              </a:xfrm>
              <a:prstGeom prst="line">
                <a:avLst/>
              </a:prstGeom>
              <a:noFill/>
              <a:ln w="19050">
                <a:solidFill>
                  <a:srgbClr val="0D0C0B"/>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74" name="Line 75">
                <a:extLst>
                  <a:ext uri="{FF2B5EF4-FFF2-40B4-BE49-F238E27FC236}">
                    <a16:creationId xmlns:a16="http://schemas.microsoft.com/office/drawing/2014/main" id="{E9BCEC9B-63AF-96F4-6DDA-F84AADE0CF77}"/>
                  </a:ext>
                </a:extLst>
              </p:cNvPr>
              <p:cNvSpPr>
                <a:spLocks noChangeShapeType="1"/>
              </p:cNvSpPr>
              <p:nvPr/>
            </p:nvSpPr>
            <p:spPr bwMode="auto">
              <a:xfrm>
                <a:off x="4464" y="1842"/>
                <a:ext cx="192" cy="0"/>
              </a:xfrm>
              <a:prstGeom prst="line">
                <a:avLst/>
              </a:prstGeom>
              <a:noFill/>
              <a:ln w="1270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grpSp>
        <p:sp>
          <p:nvSpPr>
            <p:cNvPr id="7" name="Text Box 76">
              <a:extLst>
                <a:ext uri="{FF2B5EF4-FFF2-40B4-BE49-F238E27FC236}">
                  <a16:creationId xmlns:a16="http://schemas.microsoft.com/office/drawing/2014/main" id="{55B2E834-9E48-C886-7666-0A127EF8E295}"/>
                </a:ext>
              </a:extLst>
            </p:cNvPr>
            <p:cNvSpPr txBox="1">
              <a:spLocks noChangeArrowheads="1"/>
            </p:cNvSpPr>
            <p:nvPr/>
          </p:nvSpPr>
          <p:spPr bwMode="auto">
            <a:xfrm>
              <a:off x="2099" y="1422"/>
              <a:ext cx="2095" cy="159"/>
            </a:xfrm>
            <a:prstGeom prst="rect">
              <a:avLst/>
            </a:prstGeom>
            <a:noFill/>
            <a:ln>
              <a:noFill/>
            </a:ln>
            <a:effectLst/>
            <a:extLst>
              <a:ext uri="{909E8E84-426E-40DD-AFC4-6F175D3DCCD1}">
                <a14:hiddenFill xmlns:a14="http://schemas.microsoft.com/office/drawing/2010/main">
                  <a:solidFill>
                    <a:srgbClr val="0099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38" tIns="36119" rIns="72238" bIns="36119">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r>
                <a:rPr lang="en-US" altLang="de-DE" sz="1400" b="1">
                  <a:solidFill>
                    <a:srgbClr val="0070C0"/>
                  </a:solidFill>
                  <a:latin typeface="Calibri"/>
                  <a:cs typeface="Calibri"/>
                </a:rPr>
                <a:t>Conventional chemical/physical water treatment</a:t>
              </a:r>
              <a:endParaRPr lang="de-DE" altLang="de-DE">
                <a:solidFill>
                  <a:srgbClr val="0070C0"/>
                </a:solidFill>
                <a:latin typeface="Calibri"/>
                <a:cs typeface="Calibri"/>
              </a:endParaRPr>
            </a:p>
          </p:txBody>
        </p:sp>
        <p:sp>
          <p:nvSpPr>
            <p:cNvPr id="8" name="Text Box 77">
              <a:extLst>
                <a:ext uri="{FF2B5EF4-FFF2-40B4-BE49-F238E27FC236}">
                  <a16:creationId xmlns:a16="http://schemas.microsoft.com/office/drawing/2014/main" id="{DFFFE49F-A56C-112B-67D5-4893F8C2BFA1}"/>
                </a:ext>
              </a:extLst>
            </p:cNvPr>
            <p:cNvSpPr txBox="1">
              <a:spLocks noChangeArrowheads="1"/>
            </p:cNvSpPr>
            <p:nvPr/>
          </p:nvSpPr>
          <p:spPr bwMode="auto">
            <a:xfrm>
              <a:off x="2421" y="3313"/>
              <a:ext cx="1567" cy="159"/>
            </a:xfrm>
            <a:prstGeom prst="rect">
              <a:avLst/>
            </a:prstGeom>
            <a:noFill/>
            <a:ln>
              <a:noFill/>
            </a:ln>
            <a:effectLst/>
            <a:extLst>
              <a:ext uri="{909E8E84-426E-40DD-AFC4-6F175D3DCCD1}">
                <a14:hiddenFill xmlns:a14="http://schemas.microsoft.com/office/drawing/2010/main">
                  <a:solidFill>
                    <a:srgbClr val="009999"/>
                  </a:solidFill>
                </a14:hiddenFill>
              </a:ext>
              <a:ext uri="{91240B29-F687-4F45-9708-019B960494DF}">
                <a14:hiddenLine xmlns:a14="http://schemas.microsoft.com/office/drawing/2010/main" w="9525">
                  <a:solidFill>
                    <a:srgbClr val="0D0C0B"/>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72238" tIns="36119" rIns="72238" bIns="36119">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r>
                <a:rPr lang="en-US" altLang="de-DE" sz="1400" b="1">
                  <a:solidFill>
                    <a:srgbClr val="0070C0"/>
                  </a:solidFill>
                  <a:latin typeface="Calibri"/>
                  <a:cs typeface="Calibri"/>
                </a:rPr>
                <a:t>Water treatment with Membranes</a:t>
              </a:r>
              <a:endParaRPr lang="de-DE" altLang="de-DE">
                <a:solidFill>
                  <a:srgbClr val="0070C0"/>
                </a:solidFill>
                <a:latin typeface="Calibri"/>
                <a:cs typeface="Calibri"/>
              </a:endParaRPr>
            </a:p>
          </p:txBody>
        </p:sp>
        <p:sp>
          <p:nvSpPr>
            <p:cNvPr id="9" name="Text Box 78">
              <a:extLst>
                <a:ext uri="{FF2B5EF4-FFF2-40B4-BE49-F238E27FC236}">
                  <a16:creationId xmlns:a16="http://schemas.microsoft.com/office/drawing/2014/main" id="{EAAA4AAC-A391-1074-53C5-40FF28F5CB5F}"/>
                </a:ext>
              </a:extLst>
            </p:cNvPr>
            <p:cNvSpPr txBox="1">
              <a:spLocks noChangeArrowheads="1"/>
            </p:cNvSpPr>
            <p:nvPr/>
          </p:nvSpPr>
          <p:spPr bwMode="auto">
            <a:xfrm>
              <a:off x="1421" y="1798"/>
              <a:ext cx="514" cy="116"/>
            </a:xfrm>
            <a:prstGeom prst="rect">
              <a:avLst/>
            </a:prstGeom>
            <a:noFill/>
            <a:ln>
              <a:noFill/>
            </a:ln>
            <a:effectLst/>
            <a:extLst>
              <a:ext uri="{909E8E84-426E-40DD-AFC4-6F175D3DCCD1}">
                <a14:hiddenFill xmlns:a14="http://schemas.microsoft.com/office/drawing/2010/main">
                  <a:solidFill>
                    <a:srgbClr val="0099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38" tIns="36119" rIns="72238" bIns="36119" anchor="t">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r>
                <a:rPr lang="en-GB" altLang="de-DE" sz="900" b="1">
                  <a:solidFill>
                    <a:srgbClr val="003366"/>
                  </a:solidFill>
                  <a:latin typeface="Calibri"/>
                  <a:cs typeface="Calibri"/>
                </a:rPr>
                <a:t>Raw water</a:t>
              </a:r>
              <a:endParaRPr lang="en-GB" altLang="de-DE">
                <a:latin typeface="Calibri"/>
                <a:cs typeface="Calibri"/>
              </a:endParaRPr>
            </a:p>
          </p:txBody>
        </p:sp>
        <p:grpSp>
          <p:nvGrpSpPr>
            <p:cNvPr id="10" name="Group 79">
              <a:extLst>
                <a:ext uri="{FF2B5EF4-FFF2-40B4-BE49-F238E27FC236}">
                  <a16:creationId xmlns:a16="http://schemas.microsoft.com/office/drawing/2014/main" id="{95D07EC1-0666-6D92-80DD-5CF54DD44907}"/>
                </a:ext>
              </a:extLst>
            </p:cNvPr>
            <p:cNvGrpSpPr>
              <a:grpSpLocks/>
            </p:cNvGrpSpPr>
            <p:nvPr/>
          </p:nvGrpSpPr>
          <p:grpSpPr bwMode="auto">
            <a:xfrm>
              <a:off x="2869" y="3105"/>
              <a:ext cx="133" cy="176"/>
              <a:chOff x="4464" y="1776"/>
              <a:chExt cx="192" cy="288"/>
            </a:xfrm>
          </p:grpSpPr>
          <p:sp>
            <p:nvSpPr>
              <p:cNvPr id="67" name="Line 80">
                <a:extLst>
                  <a:ext uri="{FF2B5EF4-FFF2-40B4-BE49-F238E27FC236}">
                    <a16:creationId xmlns:a16="http://schemas.microsoft.com/office/drawing/2014/main" id="{3022383D-8FFD-22BE-29CB-8483B1CE80B2}"/>
                  </a:ext>
                </a:extLst>
              </p:cNvPr>
              <p:cNvSpPr>
                <a:spLocks noChangeShapeType="1"/>
              </p:cNvSpPr>
              <p:nvPr/>
            </p:nvSpPr>
            <p:spPr bwMode="auto">
              <a:xfrm>
                <a:off x="4464" y="1776"/>
                <a:ext cx="0" cy="288"/>
              </a:xfrm>
              <a:prstGeom prst="line">
                <a:avLst/>
              </a:prstGeom>
              <a:noFill/>
              <a:ln w="19050">
                <a:solidFill>
                  <a:srgbClr val="0D0C0B"/>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68" name="Line 81">
                <a:extLst>
                  <a:ext uri="{FF2B5EF4-FFF2-40B4-BE49-F238E27FC236}">
                    <a16:creationId xmlns:a16="http://schemas.microsoft.com/office/drawing/2014/main" id="{1AABFA2C-64BF-0D1B-0D94-E006A1FF8527}"/>
                  </a:ext>
                </a:extLst>
              </p:cNvPr>
              <p:cNvSpPr>
                <a:spLocks noChangeShapeType="1"/>
              </p:cNvSpPr>
              <p:nvPr/>
            </p:nvSpPr>
            <p:spPr bwMode="auto">
              <a:xfrm>
                <a:off x="4464" y="2064"/>
                <a:ext cx="192" cy="0"/>
              </a:xfrm>
              <a:prstGeom prst="line">
                <a:avLst/>
              </a:prstGeom>
              <a:noFill/>
              <a:ln w="19050">
                <a:solidFill>
                  <a:srgbClr val="0D0C0B"/>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69" name="Line 82">
                <a:extLst>
                  <a:ext uri="{FF2B5EF4-FFF2-40B4-BE49-F238E27FC236}">
                    <a16:creationId xmlns:a16="http://schemas.microsoft.com/office/drawing/2014/main" id="{A42C371D-D857-4C04-C76D-95B6738B5E08}"/>
                  </a:ext>
                </a:extLst>
              </p:cNvPr>
              <p:cNvSpPr>
                <a:spLocks noChangeShapeType="1"/>
              </p:cNvSpPr>
              <p:nvPr/>
            </p:nvSpPr>
            <p:spPr bwMode="auto">
              <a:xfrm flipV="1">
                <a:off x="4656" y="1776"/>
                <a:ext cx="0" cy="288"/>
              </a:xfrm>
              <a:prstGeom prst="line">
                <a:avLst/>
              </a:prstGeom>
              <a:noFill/>
              <a:ln w="19050">
                <a:solidFill>
                  <a:srgbClr val="0D0C0B"/>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70" name="Line 83">
                <a:extLst>
                  <a:ext uri="{FF2B5EF4-FFF2-40B4-BE49-F238E27FC236}">
                    <a16:creationId xmlns:a16="http://schemas.microsoft.com/office/drawing/2014/main" id="{AA3C6717-525E-D679-C349-C5076E485753}"/>
                  </a:ext>
                </a:extLst>
              </p:cNvPr>
              <p:cNvSpPr>
                <a:spLocks noChangeShapeType="1"/>
              </p:cNvSpPr>
              <p:nvPr/>
            </p:nvSpPr>
            <p:spPr bwMode="auto">
              <a:xfrm>
                <a:off x="4464" y="1842"/>
                <a:ext cx="192" cy="0"/>
              </a:xfrm>
              <a:prstGeom prst="line">
                <a:avLst/>
              </a:prstGeom>
              <a:noFill/>
              <a:ln w="1270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grpSp>
        <p:grpSp>
          <p:nvGrpSpPr>
            <p:cNvPr id="11" name="Group 84">
              <a:extLst>
                <a:ext uri="{FF2B5EF4-FFF2-40B4-BE49-F238E27FC236}">
                  <a16:creationId xmlns:a16="http://schemas.microsoft.com/office/drawing/2014/main" id="{5BA9E9B5-2B5A-DEDD-273A-8600F6EE09E7}"/>
                </a:ext>
              </a:extLst>
            </p:cNvPr>
            <p:cNvGrpSpPr>
              <a:grpSpLocks/>
            </p:cNvGrpSpPr>
            <p:nvPr/>
          </p:nvGrpSpPr>
          <p:grpSpPr bwMode="auto">
            <a:xfrm>
              <a:off x="2147" y="3105"/>
              <a:ext cx="133" cy="176"/>
              <a:chOff x="4464" y="1776"/>
              <a:chExt cx="192" cy="288"/>
            </a:xfrm>
          </p:grpSpPr>
          <p:sp>
            <p:nvSpPr>
              <p:cNvPr id="63" name="Line 85">
                <a:extLst>
                  <a:ext uri="{FF2B5EF4-FFF2-40B4-BE49-F238E27FC236}">
                    <a16:creationId xmlns:a16="http://schemas.microsoft.com/office/drawing/2014/main" id="{23ABA4BD-9867-45E6-B8EC-DBE9E3D7C5D5}"/>
                  </a:ext>
                </a:extLst>
              </p:cNvPr>
              <p:cNvSpPr>
                <a:spLocks noChangeShapeType="1"/>
              </p:cNvSpPr>
              <p:nvPr/>
            </p:nvSpPr>
            <p:spPr bwMode="auto">
              <a:xfrm>
                <a:off x="4464" y="1776"/>
                <a:ext cx="0" cy="288"/>
              </a:xfrm>
              <a:prstGeom prst="line">
                <a:avLst/>
              </a:prstGeom>
              <a:noFill/>
              <a:ln w="19050">
                <a:solidFill>
                  <a:srgbClr val="0D0C0B"/>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64" name="Line 86">
                <a:extLst>
                  <a:ext uri="{FF2B5EF4-FFF2-40B4-BE49-F238E27FC236}">
                    <a16:creationId xmlns:a16="http://schemas.microsoft.com/office/drawing/2014/main" id="{685B239D-560E-20DC-1108-9033F2C05574}"/>
                  </a:ext>
                </a:extLst>
              </p:cNvPr>
              <p:cNvSpPr>
                <a:spLocks noChangeShapeType="1"/>
              </p:cNvSpPr>
              <p:nvPr/>
            </p:nvSpPr>
            <p:spPr bwMode="auto">
              <a:xfrm>
                <a:off x="4464" y="2064"/>
                <a:ext cx="192" cy="0"/>
              </a:xfrm>
              <a:prstGeom prst="line">
                <a:avLst/>
              </a:prstGeom>
              <a:noFill/>
              <a:ln w="19050">
                <a:solidFill>
                  <a:srgbClr val="0D0C0B"/>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65" name="Line 87">
                <a:extLst>
                  <a:ext uri="{FF2B5EF4-FFF2-40B4-BE49-F238E27FC236}">
                    <a16:creationId xmlns:a16="http://schemas.microsoft.com/office/drawing/2014/main" id="{852A9895-CAE0-D9E7-2210-05ED6997E516}"/>
                  </a:ext>
                </a:extLst>
              </p:cNvPr>
              <p:cNvSpPr>
                <a:spLocks noChangeShapeType="1"/>
              </p:cNvSpPr>
              <p:nvPr/>
            </p:nvSpPr>
            <p:spPr bwMode="auto">
              <a:xfrm flipV="1">
                <a:off x="4656" y="1776"/>
                <a:ext cx="0" cy="288"/>
              </a:xfrm>
              <a:prstGeom prst="line">
                <a:avLst/>
              </a:prstGeom>
              <a:noFill/>
              <a:ln w="19050">
                <a:solidFill>
                  <a:srgbClr val="0D0C0B"/>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66" name="Line 88">
                <a:extLst>
                  <a:ext uri="{FF2B5EF4-FFF2-40B4-BE49-F238E27FC236}">
                    <a16:creationId xmlns:a16="http://schemas.microsoft.com/office/drawing/2014/main" id="{B6498E30-255B-E406-47E4-3BCFA9052E06}"/>
                  </a:ext>
                </a:extLst>
              </p:cNvPr>
              <p:cNvSpPr>
                <a:spLocks noChangeShapeType="1"/>
              </p:cNvSpPr>
              <p:nvPr/>
            </p:nvSpPr>
            <p:spPr bwMode="auto">
              <a:xfrm>
                <a:off x="4464" y="1842"/>
                <a:ext cx="192" cy="0"/>
              </a:xfrm>
              <a:prstGeom prst="line">
                <a:avLst/>
              </a:prstGeom>
              <a:noFill/>
              <a:ln w="1270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grpSp>
        <p:sp>
          <p:nvSpPr>
            <p:cNvPr id="12" name="Rectangle 89" descr="右上がり対角線 (太)">
              <a:extLst>
                <a:ext uri="{FF2B5EF4-FFF2-40B4-BE49-F238E27FC236}">
                  <a16:creationId xmlns:a16="http://schemas.microsoft.com/office/drawing/2014/main" id="{1DEE6CAC-716D-0740-84C1-3DCB8D0CE98C}"/>
                </a:ext>
              </a:extLst>
            </p:cNvPr>
            <p:cNvSpPr>
              <a:spLocks noChangeArrowheads="1"/>
            </p:cNvSpPr>
            <p:nvPr/>
          </p:nvSpPr>
          <p:spPr bwMode="auto">
            <a:xfrm>
              <a:off x="2471" y="3054"/>
              <a:ext cx="232" cy="264"/>
            </a:xfrm>
            <a:prstGeom prst="rect">
              <a:avLst/>
            </a:prstGeom>
            <a:pattFill prst="wdUpDiag">
              <a:fgClr>
                <a:srgbClr val="0D0C0B"/>
              </a:fgClr>
              <a:bgClr>
                <a:srgbClr val="FFFFFF"/>
              </a:bgClr>
            </a:patt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endParaRPr lang="de-AT" altLang="de-DE">
                <a:latin typeface="Calibri"/>
                <a:cs typeface="Calibri"/>
              </a:endParaRPr>
            </a:p>
          </p:txBody>
        </p:sp>
        <p:sp>
          <p:nvSpPr>
            <p:cNvPr id="13" name="Rectangle 90">
              <a:extLst>
                <a:ext uri="{FF2B5EF4-FFF2-40B4-BE49-F238E27FC236}">
                  <a16:creationId xmlns:a16="http://schemas.microsoft.com/office/drawing/2014/main" id="{E46FCFDF-828C-B08A-3168-68D2ABCCF6CA}"/>
                </a:ext>
              </a:extLst>
            </p:cNvPr>
            <p:cNvSpPr>
              <a:spLocks noChangeArrowheads="1"/>
            </p:cNvSpPr>
            <p:nvPr/>
          </p:nvSpPr>
          <p:spPr bwMode="auto">
            <a:xfrm>
              <a:off x="3937" y="3056"/>
              <a:ext cx="166" cy="206"/>
            </a:xfrm>
            <a:prstGeom prst="rect">
              <a:avLst/>
            </a:prstGeom>
            <a:noFill/>
            <a:ln w="19050">
              <a:solidFill>
                <a:srgbClr val="0D0C0B"/>
              </a:solidFill>
              <a:miter lim="800000"/>
              <a:headEnd/>
              <a:tailEnd/>
            </a:ln>
            <a:effectLst/>
            <a:extLst>
              <a:ext uri="{909E8E84-426E-40DD-AFC4-6F175D3DCCD1}">
                <a14:hiddenFill xmlns:a14="http://schemas.microsoft.com/office/drawing/2010/main">
                  <a:solidFill>
                    <a:srgbClr val="009999"/>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endParaRPr lang="de-AT" altLang="de-DE">
                <a:latin typeface="Calibri"/>
                <a:cs typeface="Calibri"/>
              </a:endParaRPr>
            </a:p>
          </p:txBody>
        </p:sp>
        <p:grpSp>
          <p:nvGrpSpPr>
            <p:cNvPr id="14" name="Group 91">
              <a:extLst>
                <a:ext uri="{FF2B5EF4-FFF2-40B4-BE49-F238E27FC236}">
                  <a16:creationId xmlns:a16="http://schemas.microsoft.com/office/drawing/2014/main" id="{5955B9C2-4A10-630B-B310-E0682B47DA73}"/>
                </a:ext>
              </a:extLst>
            </p:cNvPr>
            <p:cNvGrpSpPr>
              <a:grpSpLocks/>
            </p:cNvGrpSpPr>
            <p:nvPr/>
          </p:nvGrpSpPr>
          <p:grpSpPr bwMode="auto">
            <a:xfrm>
              <a:off x="3110" y="3222"/>
              <a:ext cx="104" cy="74"/>
              <a:chOff x="2712" y="3672"/>
              <a:chExt cx="152" cy="120"/>
            </a:xfrm>
          </p:grpSpPr>
          <p:sp>
            <p:nvSpPr>
              <p:cNvPr id="59" name="Oval 92">
                <a:extLst>
                  <a:ext uri="{FF2B5EF4-FFF2-40B4-BE49-F238E27FC236}">
                    <a16:creationId xmlns:a16="http://schemas.microsoft.com/office/drawing/2014/main" id="{49970961-EED1-8AE1-3A05-7562F68F8219}"/>
                  </a:ext>
                </a:extLst>
              </p:cNvPr>
              <p:cNvSpPr>
                <a:spLocks noChangeArrowheads="1"/>
              </p:cNvSpPr>
              <p:nvPr/>
            </p:nvSpPr>
            <p:spPr bwMode="auto">
              <a:xfrm>
                <a:off x="2740" y="3672"/>
                <a:ext cx="96" cy="96"/>
              </a:xfrm>
              <a:prstGeom prst="ellipse">
                <a:avLst/>
              </a:prstGeom>
              <a:solidFill>
                <a:srgbClr val="FFFFFF"/>
              </a:solidFill>
              <a:ln w="1905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endParaRPr lang="de-AT" altLang="de-DE">
                  <a:latin typeface="Calibri"/>
                  <a:cs typeface="Calibri"/>
                </a:endParaRPr>
              </a:p>
            </p:txBody>
          </p:sp>
          <p:sp>
            <p:nvSpPr>
              <p:cNvPr id="60" name="Line 93">
                <a:extLst>
                  <a:ext uri="{FF2B5EF4-FFF2-40B4-BE49-F238E27FC236}">
                    <a16:creationId xmlns:a16="http://schemas.microsoft.com/office/drawing/2014/main" id="{BB9D4DC6-AA5F-ABAA-5C79-E0B822291DB2}"/>
                  </a:ext>
                </a:extLst>
              </p:cNvPr>
              <p:cNvSpPr>
                <a:spLocks noChangeShapeType="1"/>
              </p:cNvSpPr>
              <p:nvPr/>
            </p:nvSpPr>
            <p:spPr bwMode="auto">
              <a:xfrm flipH="1">
                <a:off x="2712" y="3744"/>
                <a:ext cx="24" cy="44"/>
              </a:xfrm>
              <a:prstGeom prst="line">
                <a:avLst/>
              </a:prstGeom>
              <a:noFill/>
              <a:ln w="1905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61" name="Line 94">
                <a:extLst>
                  <a:ext uri="{FF2B5EF4-FFF2-40B4-BE49-F238E27FC236}">
                    <a16:creationId xmlns:a16="http://schemas.microsoft.com/office/drawing/2014/main" id="{B9474BA5-2B16-5EDD-F48C-F69046FEBD78}"/>
                  </a:ext>
                </a:extLst>
              </p:cNvPr>
              <p:cNvSpPr>
                <a:spLocks noChangeShapeType="1"/>
              </p:cNvSpPr>
              <p:nvPr/>
            </p:nvSpPr>
            <p:spPr bwMode="auto">
              <a:xfrm>
                <a:off x="2720" y="3788"/>
                <a:ext cx="144" cy="0"/>
              </a:xfrm>
              <a:prstGeom prst="line">
                <a:avLst/>
              </a:prstGeom>
              <a:noFill/>
              <a:ln w="1905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62" name="Line 95">
                <a:extLst>
                  <a:ext uri="{FF2B5EF4-FFF2-40B4-BE49-F238E27FC236}">
                    <a16:creationId xmlns:a16="http://schemas.microsoft.com/office/drawing/2014/main" id="{5C2A9BEC-B080-8286-1103-4322E45ECB2B}"/>
                  </a:ext>
                </a:extLst>
              </p:cNvPr>
              <p:cNvSpPr>
                <a:spLocks noChangeShapeType="1"/>
              </p:cNvSpPr>
              <p:nvPr/>
            </p:nvSpPr>
            <p:spPr bwMode="auto">
              <a:xfrm flipH="1" flipV="1">
                <a:off x="2836" y="3748"/>
                <a:ext cx="28" cy="44"/>
              </a:xfrm>
              <a:prstGeom prst="line">
                <a:avLst/>
              </a:prstGeom>
              <a:noFill/>
              <a:ln w="1905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grpSp>
        <p:grpSp>
          <p:nvGrpSpPr>
            <p:cNvPr id="15" name="Group 96">
              <a:extLst>
                <a:ext uri="{FF2B5EF4-FFF2-40B4-BE49-F238E27FC236}">
                  <a16:creationId xmlns:a16="http://schemas.microsoft.com/office/drawing/2014/main" id="{E724869C-B004-CB76-BD45-116FCD4444F9}"/>
                </a:ext>
              </a:extLst>
            </p:cNvPr>
            <p:cNvGrpSpPr>
              <a:grpSpLocks/>
            </p:cNvGrpSpPr>
            <p:nvPr/>
          </p:nvGrpSpPr>
          <p:grpSpPr bwMode="auto">
            <a:xfrm>
              <a:off x="3735" y="3127"/>
              <a:ext cx="105" cy="73"/>
              <a:chOff x="2712" y="3672"/>
              <a:chExt cx="152" cy="120"/>
            </a:xfrm>
          </p:grpSpPr>
          <p:sp>
            <p:nvSpPr>
              <p:cNvPr id="55" name="Oval 97">
                <a:extLst>
                  <a:ext uri="{FF2B5EF4-FFF2-40B4-BE49-F238E27FC236}">
                    <a16:creationId xmlns:a16="http://schemas.microsoft.com/office/drawing/2014/main" id="{C75A4A92-BF23-3C51-B568-EDC9FDF29DE0}"/>
                  </a:ext>
                </a:extLst>
              </p:cNvPr>
              <p:cNvSpPr>
                <a:spLocks noChangeArrowheads="1"/>
              </p:cNvSpPr>
              <p:nvPr/>
            </p:nvSpPr>
            <p:spPr bwMode="auto">
              <a:xfrm>
                <a:off x="2740" y="3672"/>
                <a:ext cx="96" cy="96"/>
              </a:xfrm>
              <a:prstGeom prst="ellipse">
                <a:avLst/>
              </a:prstGeom>
              <a:solidFill>
                <a:srgbClr val="FFFFFF"/>
              </a:solidFill>
              <a:ln w="1905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endParaRPr lang="de-AT" altLang="de-DE">
                  <a:latin typeface="Calibri"/>
                  <a:cs typeface="Calibri"/>
                </a:endParaRPr>
              </a:p>
            </p:txBody>
          </p:sp>
          <p:sp>
            <p:nvSpPr>
              <p:cNvPr id="56" name="Line 98">
                <a:extLst>
                  <a:ext uri="{FF2B5EF4-FFF2-40B4-BE49-F238E27FC236}">
                    <a16:creationId xmlns:a16="http://schemas.microsoft.com/office/drawing/2014/main" id="{65D527EF-1C02-2127-DEEF-45BF4EC4AF4C}"/>
                  </a:ext>
                </a:extLst>
              </p:cNvPr>
              <p:cNvSpPr>
                <a:spLocks noChangeShapeType="1"/>
              </p:cNvSpPr>
              <p:nvPr/>
            </p:nvSpPr>
            <p:spPr bwMode="auto">
              <a:xfrm flipH="1">
                <a:off x="2712" y="3744"/>
                <a:ext cx="24" cy="44"/>
              </a:xfrm>
              <a:prstGeom prst="line">
                <a:avLst/>
              </a:prstGeom>
              <a:noFill/>
              <a:ln w="1905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57" name="Line 99">
                <a:extLst>
                  <a:ext uri="{FF2B5EF4-FFF2-40B4-BE49-F238E27FC236}">
                    <a16:creationId xmlns:a16="http://schemas.microsoft.com/office/drawing/2014/main" id="{FDA68AFE-EC59-DC67-701D-834D7B0F527F}"/>
                  </a:ext>
                </a:extLst>
              </p:cNvPr>
              <p:cNvSpPr>
                <a:spLocks noChangeShapeType="1"/>
              </p:cNvSpPr>
              <p:nvPr/>
            </p:nvSpPr>
            <p:spPr bwMode="auto">
              <a:xfrm>
                <a:off x="2720" y="3788"/>
                <a:ext cx="144" cy="0"/>
              </a:xfrm>
              <a:prstGeom prst="line">
                <a:avLst/>
              </a:prstGeom>
              <a:noFill/>
              <a:ln w="1905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58" name="Line 100">
                <a:extLst>
                  <a:ext uri="{FF2B5EF4-FFF2-40B4-BE49-F238E27FC236}">
                    <a16:creationId xmlns:a16="http://schemas.microsoft.com/office/drawing/2014/main" id="{5F4FCAF2-6431-4EED-2A64-6F31A5E6BC64}"/>
                  </a:ext>
                </a:extLst>
              </p:cNvPr>
              <p:cNvSpPr>
                <a:spLocks noChangeShapeType="1"/>
              </p:cNvSpPr>
              <p:nvPr/>
            </p:nvSpPr>
            <p:spPr bwMode="auto">
              <a:xfrm flipH="1" flipV="1">
                <a:off x="2836" y="3748"/>
                <a:ext cx="28" cy="44"/>
              </a:xfrm>
              <a:prstGeom prst="line">
                <a:avLst/>
              </a:prstGeom>
              <a:noFill/>
              <a:ln w="1905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grpSp>
        <p:sp>
          <p:nvSpPr>
            <p:cNvPr id="16" name="Line 101">
              <a:extLst>
                <a:ext uri="{FF2B5EF4-FFF2-40B4-BE49-F238E27FC236}">
                  <a16:creationId xmlns:a16="http://schemas.microsoft.com/office/drawing/2014/main" id="{4B51DF1D-0512-1BF2-E18C-A743CF554613}"/>
                </a:ext>
              </a:extLst>
            </p:cNvPr>
            <p:cNvSpPr>
              <a:spLocks noChangeShapeType="1"/>
            </p:cNvSpPr>
            <p:nvPr/>
          </p:nvSpPr>
          <p:spPr bwMode="auto">
            <a:xfrm>
              <a:off x="3005" y="3240"/>
              <a:ext cx="125" cy="0"/>
            </a:xfrm>
            <a:prstGeom prst="line">
              <a:avLst/>
            </a:prstGeom>
            <a:noFill/>
            <a:ln w="1905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lstStyle/>
            <a:p>
              <a:endParaRPr lang="de-DE"/>
            </a:p>
          </p:txBody>
        </p:sp>
        <p:sp>
          <p:nvSpPr>
            <p:cNvPr id="17" name="Line 102">
              <a:extLst>
                <a:ext uri="{FF2B5EF4-FFF2-40B4-BE49-F238E27FC236}">
                  <a16:creationId xmlns:a16="http://schemas.microsoft.com/office/drawing/2014/main" id="{AD17F259-3BB5-DCA0-0280-C1D97281FC3A}"/>
                </a:ext>
              </a:extLst>
            </p:cNvPr>
            <p:cNvSpPr>
              <a:spLocks noChangeShapeType="1"/>
            </p:cNvSpPr>
            <p:nvPr/>
          </p:nvSpPr>
          <p:spPr bwMode="auto">
            <a:xfrm>
              <a:off x="3204" y="3248"/>
              <a:ext cx="223" cy="0"/>
            </a:xfrm>
            <a:prstGeom prst="line">
              <a:avLst/>
            </a:prstGeom>
            <a:noFill/>
            <a:ln w="1905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lstStyle/>
            <a:p>
              <a:endParaRPr lang="de-DE"/>
            </a:p>
          </p:txBody>
        </p:sp>
        <p:sp>
          <p:nvSpPr>
            <p:cNvPr id="18" name="Line 103">
              <a:extLst>
                <a:ext uri="{FF2B5EF4-FFF2-40B4-BE49-F238E27FC236}">
                  <a16:creationId xmlns:a16="http://schemas.microsoft.com/office/drawing/2014/main" id="{9CFC1A30-DDFC-652F-70D9-01B933F08558}"/>
                </a:ext>
              </a:extLst>
            </p:cNvPr>
            <p:cNvSpPr>
              <a:spLocks noChangeShapeType="1"/>
            </p:cNvSpPr>
            <p:nvPr/>
          </p:nvSpPr>
          <p:spPr bwMode="auto">
            <a:xfrm flipV="1">
              <a:off x="3425" y="3159"/>
              <a:ext cx="0" cy="93"/>
            </a:xfrm>
            <a:prstGeom prst="line">
              <a:avLst/>
            </a:prstGeom>
            <a:noFill/>
            <a:ln w="19050">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lstStyle/>
            <a:p>
              <a:endParaRPr lang="de-DE"/>
            </a:p>
          </p:txBody>
        </p:sp>
        <p:sp>
          <p:nvSpPr>
            <p:cNvPr id="19" name="Line 104">
              <a:extLst>
                <a:ext uri="{FF2B5EF4-FFF2-40B4-BE49-F238E27FC236}">
                  <a16:creationId xmlns:a16="http://schemas.microsoft.com/office/drawing/2014/main" id="{CF339D07-1C56-B72B-983D-6B71DB9D1171}"/>
                </a:ext>
              </a:extLst>
            </p:cNvPr>
            <p:cNvSpPr>
              <a:spLocks noChangeShapeType="1"/>
            </p:cNvSpPr>
            <p:nvPr/>
          </p:nvSpPr>
          <p:spPr bwMode="auto">
            <a:xfrm>
              <a:off x="2938" y="2752"/>
              <a:ext cx="0" cy="402"/>
            </a:xfrm>
            <a:prstGeom prst="line">
              <a:avLst/>
            </a:prstGeom>
            <a:noFill/>
            <a:ln w="19050">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lstStyle/>
            <a:p>
              <a:endParaRPr lang="de-DE"/>
            </a:p>
          </p:txBody>
        </p:sp>
        <p:sp>
          <p:nvSpPr>
            <p:cNvPr id="20" name="Line 105">
              <a:extLst>
                <a:ext uri="{FF2B5EF4-FFF2-40B4-BE49-F238E27FC236}">
                  <a16:creationId xmlns:a16="http://schemas.microsoft.com/office/drawing/2014/main" id="{0B153AC1-A7F5-542F-08F5-6613E034D2EB}"/>
                </a:ext>
              </a:extLst>
            </p:cNvPr>
            <p:cNvSpPr>
              <a:spLocks noChangeShapeType="1"/>
            </p:cNvSpPr>
            <p:nvPr/>
          </p:nvSpPr>
          <p:spPr bwMode="auto">
            <a:xfrm>
              <a:off x="3425" y="2757"/>
              <a:ext cx="0" cy="74"/>
            </a:xfrm>
            <a:prstGeom prst="line">
              <a:avLst/>
            </a:prstGeom>
            <a:noFill/>
            <a:ln w="1905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lstStyle/>
            <a:p>
              <a:endParaRPr lang="de-DE"/>
            </a:p>
          </p:txBody>
        </p:sp>
        <p:sp>
          <p:nvSpPr>
            <p:cNvPr id="21" name="Line 106">
              <a:extLst>
                <a:ext uri="{FF2B5EF4-FFF2-40B4-BE49-F238E27FC236}">
                  <a16:creationId xmlns:a16="http://schemas.microsoft.com/office/drawing/2014/main" id="{EE8B01D2-7F18-FA8D-1A08-762A20B976EF}"/>
                </a:ext>
              </a:extLst>
            </p:cNvPr>
            <p:cNvSpPr>
              <a:spLocks noChangeShapeType="1"/>
            </p:cNvSpPr>
            <p:nvPr/>
          </p:nvSpPr>
          <p:spPr bwMode="auto">
            <a:xfrm>
              <a:off x="2944" y="2752"/>
              <a:ext cx="481" cy="0"/>
            </a:xfrm>
            <a:prstGeom prst="line">
              <a:avLst/>
            </a:prstGeom>
            <a:noFill/>
            <a:ln w="1905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lstStyle/>
            <a:p>
              <a:endParaRPr lang="de-DE"/>
            </a:p>
          </p:txBody>
        </p:sp>
        <p:sp>
          <p:nvSpPr>
            <p:cNvPr id="22" name="Line 107">
              <a:extLst>
                <a:ext uri="{FF2B5EF4-FFF2-40B4-BE49-F238E27FC236}">
                  <a16:creationId xmlns:a16="http://schemas.microsoft.com/office/drawing/2014/main" id="{6CDEF520-CA2E-57D6-7C8E-ADEF03296D2C}"/>
                </a:ext>
              </a:extLst>
            </p:cNvPr>
            <p:cNvSpPr>
              <a:spLocks noChangeShapeType="1"/>
            </p:cNvSpPr>
            <p:nvPr/>
          </p:nvSpPr>
          <p:spPr bwMode="auto">
            <a:xfrm>
              <a:off x="2712" y="3135"/>
              <a:ext cx="166" cy="0"/>
            </a:xfrm>
            <a:prstGeom prst="line">
              <a:avLst/>
            </a:prstGeom>
            <a:noFill/>
            <a:ln w="19050">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lstStyle/>
            <a:p>
              <a:endParaRPr lang="de-DE"/>
            </a:p>
          </p:txBody>
        </p:sp>
        <p:sp>
          <p:nvSpPr>
            <p:cNvPr id="23" name="Line 108">
              <a:extLst>
                <a:ext uri="{FF2B5EF4-FFF2-40B4-BE49-F238E27FC236}">
                  <a16:creationId xmlns:a16="http://schemas.microsoft.com/office/drawing/2014/main" id="{AA1AEE34-E919-9A2F-EC91-8C19FEB926C0}"/>
                </a:ext>
              </a:extLst>
            </p:cNvPr>
            <p:cNvSpPr>
              <a:spLocks noChangeShapeType="1"/>
            </p:cNvSpPr>
            <p:nvPr/>
          </p:nvSpPr>
          <p:spPr bwMode="auto">
            <a:xfrm>
              <a:off x="2280" y="3135"/>
              <a:ext cx="199" cy="0"/>
            </a:xfrm>
            <a:prstGeom prst="line">
              <a:avLst/>
            </a:prstGeom>
            <a:noFill/>
            <a:ln w="19050">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lstStyle/>
            <a:p>
              <a:endParaRPr lang="de-DE"/>
            </a:p>
          </p:txBody>
        </p:sp>
        <p:sp>
          <p:nvSpPr>
            <p:cNvPr id="24" name="Line 109">
              <a:extLst>
                <a:ext uri="{FF2B5EF4-FFF2-40B4-BE49-F238E27FC236}">
                  <a16:creationId xmlns:a16="http://schemas.microsoft.com/office/drawing/2014/main" id="{70C5B1CE-20CA-54D2-BEFF-54930679127B}"/>
                </a:ext>
              </a:extLst>
            </p:cNvPr>
            <p:cNvSpPr>
              <a:spLocks noChangeShapeType="1"/>
            </p:cNvSpPr>
            <p:nvPr/>
          </p:nvSpPr>
          <p:spPr bwMode="auto">
            <a:xfrm flipH="1">
              <a:off x="3486" y="3149"/>
              <a:ext cx="266" cy="0"/>
            </a:xfrm>
            <a:prstGeom prst="line">
              <a:avLst/>
            </a:prstGeom>
            <a:noFill/>
            <a:ln w="19050">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lstStyle/>
            <a:p>
              <a:endParaRPr lang="de-DE"/>
            </a:p>
          </p:txBody>
        </p:sp>
        <p:sp>
          <p:nvSpPr>
            <p:cNvPr id="25" name="Line 110">
              <a:extLst>
                <a:ext uri="{FF2B5EF4-FFF2-40B4-BE49-F238E27FC236}">
                  <a16:creationId xmlns:a16="http://schemas.microsoft.com/office/drawing/2014/main" id="{20184AA6-0329-D90A-0B4B-324C1D0F99DA}"/>
                </a:ext>
              </a:extLst>
            </p:cNvPr>
            <p:cNvSpPr>
              <a:spLocks noChangeShapeType="1"/>
            </p:cNvSpPr>
            <p:nvPr/>
          </p:nvSpPr>
          <p:spPr bwMode="auto">
            <a:xfrm>
              <a:off x="3486" y="3085"/>
              <a:ext cx="446" cy="0"/>
            </a:xfrm>
            <a:prstGeom prst="line">
              <a:avLst/>
            </a:prstGeom>
            <a:noFill/>
            <a:ln w="19050">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lstStyle/>
            <a:p>
              <a:endParaRPr lang="de-DE"/>
            </a:p>
          </p:txBody>
        </p:sp>
        <p:sp>
          <p:nvSpPr>
            <p:cNvPr id="26" name="Line 111">
              <a:extLst>
                <a:ext uri="{FF2B5EF4-FFF2-40B4-BE49-F238E27FC236}">
                  <a16:creationId xmlns:a16="http://schemas.microsoft.com/office/drawing/2014/main" id="{34E436BB-03AA-338E-0B87-A110B90E5D97}"/>
                </a:ext>
              </a:extLst>
            </p:cNvPr>
            <p:cNvSpPr>
              <a:spLocks noChangeShapeType="1"/>
            </p:cNvSpPr>
            <p:nvPr/>
          </p:nvSpPr>
          <p:spPr bwMode="auto">
            <a:xfrm>
              <a:off x="3823" y="3149"/>
              <a:ext cx="119" cy="0"/>
            </a:xfrm>
            <a:prstGeom prst="line">
              <a:avLst/>
            </a:prstGeom>
            <a:noFill/>
            <a:ln w="1905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lstStyle/>
            <a:p>
              <a:endParaRPr lang="de-DE"/>
            </a:p>
          </p:txBody>
        </p:sp>
        <p:sp>
          <p:nvSpPr>
            <p:cNvPr id="27" name="Line 112">
              <a:extLst>
                <a:ext uri="{FF2B5EF4-FFF2-40B4-BE49-F238E27FC236}">
                  <a16:creationId xmlns:a16="http://schemas.microsoft.com/office/drawing/2014/main" id="{DF78B24F-ACA0-9D57-26F3-D00F03132D8C}"/>
                </a:ext>
              </a:extLst>
            </p:cNvPr>
            <p:cNvSpPr>
              <a:spLocks noChangeShapeType="1"/>
            </p:cNvSpPr>
            <p:nvPr/>
          </p:nvSpPr>
          <p:spPr bwMode="auto">
            <a:xfrm>
              <a:off x="4112" y="3083"/>
              <a:ext cx="165" cy="0"/>
            </a:xfrm>
            <a:prstGeom prst="line">
              <a:avLst/>
            </a:prstGeom>
            <a:noFill/>
            <a:ln w="19050">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lstStyle/>
            <a:p>
              <a:endParaRPr lang="de-DE"/>
            </a:p>
          </p:txBody>
        </p:sp>
        <p:grpSp>
          <p:nvGrpSpPr>
            <p:cNvPr id="28" name="Group 113">
              <a:extLst>
                <a:ext uri="{FF2B5EF4-FFF2-40B4-BE49-F238E27FC236}">
                  <a16:creationId xmlns:a16="http://schemas.microsoft.com/office/drawing/2014/main" id="{1275C930-45C9-C9D8-8CDF-D3D9E7772A44}"/>
                </a:ext>
              </a:extLst>
            </p:cNvPr>
            <p:cNvGrpSpPr>
              <a:grpSpLocks/>
            </p:cNvGrpSpPr>
            <p:nvPr/>
          </p:nvGrpSpPr>
          <p:grpSpPr bwMode="auto">
            <a:xfrm>
              <a:off x="4277" y="3051"/>
              <a:ext cx="133" cy="176"/>
              <a:chOff x="4464" y="1776"/>
              <a:chExt cx="192" cy="288"/>
            </a:xfrm>
          </p:grpSpPr>
          <p:sp>
            <p:nvSpPr>
              <p:cNvPr id="51" name="Line 114">
                <a:extLst>
                  <a:ext uri="{FF2B5EF4-FFF2-40B4-BE49-F238E27FC236}">
                    <a16:creationId xmlns:a16="http://schemas.microsoft.com/office/drawing/2014/main" id="{C2C1539A-EA0B-2A77-B608-9D5AC312D5F6}"/>
                  </a:ext>
                </a:extLst>
              </p:cNvPr>
              <p:cNvSpPr>
                <a:spLocks noChangeShapeType="1"/>
              </p:cNvSpPr>
              <p:nvPr/>
            </p:nvSpPr>
            <p:spPr bwMode="auto">
              <a:xfrm>
                <a:off x="4464" y="1776"/>
                <a:ext cx="0" cy="288"/>
              </a:xfrm>
              <a:prstGeom prst="line">
                <a:avLst/>
              </a:prstGeom>
              <a:noFill/>
              <a:ln w="19050">
                <a:solidFill>
                  <a:srgbClr val="0D0C0B"/>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52" name="Line 115">
                <a:extLst>
                  <a:ext uri="{FF2B5EF4-FFF2-40B4-BE49-F238E27FC236}">
                    <a16:creationId xmlns:a16="http://schemas.microsoft.com/office/drawing/2014/main" id="{D11FBDD3-E22C-19ED-0E1B-8A6508F3F56D}"/>
                  </a:ext>
                </a:extLst>
              </p:cNvPr>
              <p:cNvSpPr>
                <a:spLocks noChangeShapeType="1"/>
              </p:cNvSpPr>
              <p:nvPr/>
            </p:nvSpPr>
            <p:spPr bwMode="auto">
              <a:xfrm>
                <a:off x="4464" y="2064"/>
                <a:ext cx="192" cy="0"/>
              </a:xfrm>
              <a:prstGeom prst="line">
                <a:avLst/>
              </a:prstGeom>
              <a:noFill/>
              <a:ln w="19050">
                <a:solidFill>
                  <a:srgbClr val="0D0C0B"/>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53" name="Line 116">
                <a:extLst>
                  <a:ext uri="{FF2B5EF4-FFF2-40B4-BE49-F238E27FC236}">
                    <a16:creationId xmlns:a16="http://schemas.microsoft.com/office/drawing/2014/main" id="{D9B2A1D1-AEAB-F4BE-1EEF-E4E28A484C5A}"/>
                  </a:ext>
                </a:extLst>
              </p:cNvPr>
              <p:cNvSpPr>
                <a:spLocks noChangeShapeType="1"/>
              </p:cNvSpPr>
              <p:nvPr/>
            </p:nvSpPr>
            <p:spPr bwMode="auto">
              <a:xfrm flipV="1">
                <a:off x="4656" y="1776"/>
                <a:ext cx="0" cy="288"/>
              </a:xfrm>
              <a:prstGeom prst="line">
                <a:avLst/>
              </a:prstGeom>
              <a:noFill/>
              <a:ln w="19050">
                <a:solidFill>
                  <a:srgbClr val="0D0C0B"/>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54" name="Line 117">
                <a:extLst>
                  <a:ext uri="{FF2B5EF4-FFF2-40B4-BE49-F238E27FC236}">
                    <a16:creationId xmlns:a16="http://schemas.microsoft.com/office/drawing/2014/main" id="{2A9D7C76-68EB-37E4-01E0-F3B9415058DB}"/>
                  </a:ext>
                </a:extLst>
              </p:cNvPr>
              <p:cNvSpPr>
                <a:spLocks noChangeShapeType="1"/>
              </p:cNvSpPr>
              <p:nvPr/>
            </p:nvSpPr>
            <p:spPr bwMode="auto">
              <a:xfrm>
                <a:off x="4464" y="1842"/>
                <a:ext cx="192" cy="0"/>
              </a:xfrm>
              <a:prstGeom prst="line">
                <a:avLst/>
              </a:prstGeom>
              <a:noFill/>
              <a:ln w="1270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grpSp>
        <p:sp>
          <p:nvSpPr>
            <p:cNvPr id="29" name="Line 118">
              <a:extLst>
                <a:ext uri="{FF2B5EF4-FFF2-40B4-BE49-F238E27FC236}">
                  <a16:creationId xmlns:a16="http://schemas.microsoft.com/office/drawing/2014/main" id="{6AB02886-D2CB-E60F-6CF8-7EE483986EB3}"/>
                </a:ext>
              </a:extLst>
            </p:cNvPr>
            <p:cNvSpPr>
              <a:spLocks noChangeShapeType="1"/>
            </p:cNvSpPr>
            <p:nvPr/>
          </p:nvSpPr>
          <p:spPr bwMode="auto">
            <a:xfrm>
              <a:off x="1948" y="3135"/>
              <a:ext cx="199" cy="0"/>
            </a:xfrm>
            <a:prstGeom prst="line">
              <a:avLst/>
            </a:prstGeom>
            <a:noFill/>
            <a:ln w="19050">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lstStyle/>
            <a:p>
              <a:endParaRPr lang="de-DE"/>
            </a:p>
          </p:txBody>
        </p:sp>
        <p:sp>
          <p:nvSpPr>
            <p:cNvPr id="30" name="Text Box 119">
              <a:extLst>
                <a:ext uri="{FF2B5EF4-FFF2-40B4-BE49-F238E27FC236}">
                  <a16:creationId xmlns:a16="http://schemas.microsoft.com/office/drawing/2014/main" id="{F1B87CA3-4DDC-EC36-B39E-5D5EC1C12B86}"/>
                </a:ext>
              </a:extLst>
            </p:cNvPr>
            <p:cNvSpPr txBox="1">
              <a:spLocks noChangeArrowheads="1"/>
            </p:cNvSpPr>
            <p:nvPr/>
          </p:nvSpPr>
          <p:spPr bwMode="auto">
            <a:xfrm>
              <a:off x="1396" y="3065"/>
              <a:ext cx="514" cy="116"/>
            </a:xfrm>
            <a:prstGeom prst="rect">
              <a:avLst/>
            </a:prstGeom>
            <a:noFill/>
            <a:ln>
              <a:noFill/>
            </a:ln>
            <a:effectLst/>
            <a:extLst>
              <a:ext uri="{909E8E84-426E-40DD-AFC4-6F175D3DCCD1}">
                <a14:hiddenFill xmlns:a14="http://schemas.microsoft.com/office/drawing/2010/main">
                  <a:solidFill>
                    <a:srgbClr val="0099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38" tIns="36119" rIns="72238" bIns="36119" anchor="t">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r>
                <a:rPr lang="en-US" altLang="de-DE" sz="900" b="1">
                  <a:solidFill>
                    <a:srgbClr val="003366"/>
                  </a:solidFill>
                  <a:latin typeface="Calibri"/>
                  <a:cs typeface="Calibri"/>
                </a:rPr>
                <a:t>Raw water</a:t>
              </a:r>
              <a:endParaRPr lang="de-DE" altLang="de-DE">
                <a:latin typeface="Calibri"/>
                <a:cs typeface="Calibri"/>
              </a:endParaRPr>
            </a:p>
          </p:txBody>
        </p:sp>
        <p:sp>
          <p:nvSpPr>
            <p:cNvPr id="31" name="Line 120">
              <a:extLst>
                <a:ext uri="{FF2B5EF4-FFF2-40B4-BE49-F238E27FC236}">
                  <a16:creationId xmlns:a16="http://schemas.microsoft.com/office/drawing/2014/main" id="{B2DCB5A4-CC95-91D5-C129-3DDAFAC6DEDA}"/>
                </a:ext>
              </a:extLst>
            </p:cNvPr>
            <p:cNvSpPr>
              <a:spLocks noChangeShapeType="1"/>
            </p:cNvSpPr>
            <p:nvPr/>
          </p:nvSpPr>
          <p:spPr bwMode="auto">
            <a:xfrm>
              <a:off x="4414" y="3076"/>
              <a:ext cx="145" cy="0"/>
            </a:xfrm>
            <a:prstGeom prst="line">
              <a:avLst/>
            </a:prstGeom>
            <a:noFill/>
            <a:ln w="28575">
              <a:solidFill>
                <a:srgbClr val="000000"/>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32" name="Text Box 121">
              <a:extLst>
                <a:ext uri="{FF2B5EF4-FFF2-40B4-BE49-F238E27FC236}">
                  <a16:creationId xmlns:a16="http://schemas.microsoft.com/office/drawing/2014/main" id="{4523243F-5C94-3799-A754-B04DB3561EA9}"/>
                </a:ext>
              </a:extLst>
            </p:cNvPr>
            <p:cNvSpPr txBox="1">
              <a:spLocks noChangeArrowheads="1"/>
            </p:cNvSpPr>
            <p:nvPr/>
          </p:nvSpPr>
          <p:spPr bwMode="auto">
            <a:xfrm>
              <a:off x="4559" y="3024"/>
              <a:ext cx="457" cy="192"/>
            </a:xfrm>
            <a:prstGeom prst="rect">
              <a:avLst/>
            </a:prstGeom>
            <a:noFill/>
            <a:ln>
              <a:noFill/>
            </a:ln>
            <a:effectLst/>
            <a:extLst>
              <a:ext uri="{909E8E84-426E-40DD-AFC4-6F175D3DCCD1}">
                <a14:hiddenFill xmlns:a14="http://schemas.microsoft.com/office/drawing/2010/main">
                  <a:solidFill>
                    <a:srgbClr val="009999"/>
                  </a:solidFill>
                </a14:hiddenFill>
              </a:ext>
              <a:ext uri="{91240B29-F687-4F45-9708-019B960494DF}">
                <a14:hiddenLine xmlns:a14="http://schemas.microsoft.com/office/drawing/2010/main" w="12699">
                  <a:solidFill>
                    <a:srgbClr val="0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2238" tIns="36119" rIns="72238" bIns="36119" anchor="t">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r>
                <a:rPr lang="de-DE" altLang="de-DE" sz="900" b="1" err="1">
                  <a:solidFill>
                    <a:srgbClr val="003366"/>
                  </a:solidFill>
                  <a:latin typeface="Calibri"/>
                  <a:cs typeface="Calibri"/>
                </a:rPr>
                <a:t>Drinking</a:t>
              </a:r>
              <a:r>
                <a:rPr lang="de-DE" altLang="de-DE" sz="900" b="1">
                  <a:solidFill>
                    <a:srgbClr val="003366"/>
                  </a:solidFill>
                  <a:latin typeface="Calibri"/>
                  <a:cs typeface="Calibri"/>
                </a:rPr>
                <a:t> </a:t>
              </a:r>
              <a:r>
                <a:rPr lang="de-DE" altLang="de-DE" sz="900" b="1" err="1">
                  <a:solidFill>
                    <a:srgbClr val="003366"/>
                  </a:solidFill>
                  <a:latin typeface="Calibri"/>
                  <a:cs typeface="Calibri"/>
                </a:rPr>
                <a:t>water</a:t>
              </a:r>
              <a:endParaRPr lang="de-DE" altLang="de-DE" sz="900" b="1">
                <a:solidFill>
                  <a:srgbClr val="003366"/>
                </a:solidFill>
                <a:latin typeface="Calibri"/>
                <a:ea typeface="Calibri"/>
                <a:cs typeface="Calibri"/>
              </a:endParaRPr>
            </a:p>
            <a:p>
              <a:r>
                <a:rPr lang="en-GB" altLang="de-DE" sz="900" b="1">
                  <a:solidFill>
                    <a:srgbClr val="003366"/>
                  </a:solidFill>
                  <a:latin typeface="Calibri"/>
                  <a:cs typeface="Calibri"/>
                </a:rPr>
                <a:t>Process water</a:t>
              </a:r>
              <a:endParaRPr lang="en-GB" altLang="de-DE" err="1">
                <a:latin typeface="Calibri"/>
                <a:cs typeface="Calibri"/>
              </a:endParaRPr>
            </a:p>
          </p:txBody>
        </p:sp>
        <p:sp>
          <p:nvSpPr>
            <p:cNvPr id="33" name="Text Box 122">
              <a:extLst>
                <a:ext uri="{FF2B5EF4-FFF2-40B4-BE49-F238E27FC236}">
                  <a16:creationId xmlns:a16="http://schemas.microsoft.com/office/drawing/2014/main" id="{61AAF992-ABC5-6A9B-5D09-23C8338E0B27}"/>
                </a:ext>
              </a:extLst>
            </p:cNvPr>
            <p:cNvSpPr txBox="1">
              <a:spLocks noChangeArrowheads="1"/>
            </p:cNvSpPr>
            <p:nvPr/>
          </p:nvSpPr>
          <p:spPr bwMode="auto">
            <a:xfrm>
              <a:off x="4539" y="1997"/>
              <a:ext cx="467" cy="192"/>
            </a:xfrm>
            <a:prstGeom prst="rect">
              <a:avLst/>
            </a:prstGeom>
            <a:noFill/>
            <a:ln>
              <a:noFill/>
            </a:ln>
            <a:effectLst/>
            <a:extLst>
              <a:ext uri="{909E8E84-426E-40DD-AFC4-6F175D3DCCD1}">
                <a14:hiddenFill xmlns:a14="http://schemas.microsoft.com/office/drawing/2010/main">
                  <a:solidFill>
                    <a:srgbClr val="009999"/>
                  </a:solidFill>
                </a14:hiddenFill>
              </a:ext>
              <a:ext uri="{91240B29-F687-4F45-9708-019B960494DF}">
                <a14:hiddenLine xmlns:a14="http://schemas.microsoft.com/office/drawing/2010/main" w="12699">
                  <a:solidFill>
                    <a:srgbClr val="0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2238" tIns="36119" rIns="72238" bIns="36119" anchor="t">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r>
                <a:rPr lang="en-GB" altLang="de-DE" sz="900" b="1">
                  <a:solidFill>
                    <a:srgbClr val="003366"/>
                  </a:solidFill>
                  <a:latin typeface="Calibri"/>
                  <a:cs typeface="Calibri"/>
                </a:rPr>
                <a:t>Drinking Water</a:t>
              </a:r>
            </a:p>
            <a:p>
              <a:r>
                <a:rPr lang="en-GB" altLang="de-DE" sz="900" b="1">
                  <a:solidFill>
                    <a:srgbClr val="003366"/>
                  </a:solidFill>
                  <a:latin typeface="Calibri"/>
                  <a:cs typeface="Calibri"/>
                </a:rPr>
                <a:t>Process water</a:t>
              </a:r>
              <a:endParaRPr lang="en-GB" altLang="de-DE">
                <a:latin typeface="Calibri"/>
                <a:cs typeface="Calibri"/>
              </a:endParaRPr>
            </a:p>
          </p:txBody>
        </p:sp>
        <p:sp>
          <p:nvSpPr>
            <p:cNvPr id="34" name="Line 123">
              <a:extLst>
                <a:ext uri="{FF2B5EF4-FFF2-40B4-BE49-F238E27FC236}">
                  <a16:creationId xmlns:a16="http://schemas.microsoft.com/office/drawing/2014/main" id="{32834F2F-D9C9-204B-B8EC-C7F022D1C4A9}"/>
                </a:ext>
              </a:extLst>
            </p:cNvPr>
            <p:cNvSpPr>
              <a:spLocks noChangeShapeType="1"/>
            </p:cNvSpPr>
            <p:nvPr/>
          </p:nvSpPr>
          <p:spPr bwMode="auto">
            <a:xfrm>
              <a:off x="4478" y="1855"/>
              <a:ext cx="248" cy="0"/>
            </a:xfrm>
            <a:prstGeom prst="line">
              <a:avLst/>
            </a:prstGeom>
            <a:noFill/>
            <a:ln w="254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35" name="Line 124">
              <a:extLst>
                <a:ext uri="{FF2B5EF4-FFF2-40B4-BE49-F238E27FC236}">
                  <a16:creationId xmlns:a16="http://schemas.microsoft.com/office/drawing/2014/main" id="{3CB76FFB-C2C6-BDA6-8359-7B0E8D08FA0D}"/>
                </a:ext>
              </a:extLst>
            </p:cNvPr>
            <p:cNvSpPr>
              <a:spLocks noChangeShapeType="1"/>
            </p:cNvSpPr>
            <p:nvPr/>
          </p:nvSpPr>
          <p:spPr bwMode="auto">
            <a:xfrm>
              <a:off x="4731" y="1850"/>
              <a:ext cx="0" cy="108"/>
            </a:xfrm>
            <a:prstGeom prst="line">
              <a:avLst/>
            </a:prstGeom>
            <a:noFill/>
            <a:ln w="25400">
              <a:solidFill>
                <a:srgbClr val="000000"/>
              </a:solidFill>
              <a:round/>
              <a:headEnd type="none" w="sm" len="sm"/>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grpSp>
          <p:nvGrpSpPr>
            <p:cNvPr id="36" name="Group 125">
              <a:extLst>
                <a:ext uri="{FF2B5EF4-FFF2-40B4-BE49-F238E27FC236}">
                  <a16:creationId xmlns:a16="http://schemas.microsoft.com/office/drawing/2014/main" id="{C9867489-20B2-7DB6-2166-8EE761CAC984}"/>
                </a:ext>
              </a:extLst>
            </p:cNvPr>
            <p:cNvGrpSpPr>
              <a:grpSpLocks/>
            </p:cNvGrpSpPr>
            <p:nvPr/>
          </p:nvGrpSpPr>
          <p:grpSpPr bwMode="auto">
            <a:xfrm>
              <a:off x="3380" y="2851"/>
              <a:ext cx="87" cy="287"/>
              <a:chOff x="2653" y="3793"/>
              <a:chExt cx="110" cy="363"/>
            </a:xfrm>
          </p:grpSpPr>
          <p:sp>
            <p:nvSpPr>
              <p:cNvPr id="49" name="AutoShape 126">
                <a:extLst>
                  <a:ext uri="{FF2B5EF4-FFF2-40B4-BE49-F238E27FC236}">
                    <a16:creationId xmlns:a16="http://schemas.microsoft.com/office/drawing/2014/main" id="{F5D7E545-AF86-3B84-1445-55316C79FB7C}"/>
                  </a:ext>
                </a:extLst>
              </p:cNvPr>
              <p:cNvSpPr>
                <a:spLocks noChangeArrowheads="1"/>
              </p:cNvSpPr>
              <p:nvPr/>
            </p:nvSpPr>
            <p:spPr bwMode="auto">
              <a:xfrm rot="10800000">
                <a:off x="2672" y="3793"/>
                <a:ext cx="91" cy="363"/>
              </a:xfrm>
              <a:prstGeom prst="rtTriangle">
                <a:avLst/>
              </a:prstGeom>
              <a:noFill/>
              <a:ln w="9525">
                <a:solidFill>
                  <a:srgbClr val="000000"/>
                </a:solidFill>
                <a:miter lim="800000"/>
                <a:headEnd/>
                <a:tailEnd/>
              </a:ln>
              <a:effectLst/>
              <a:extLst>
                <a:ext uri="{909E8E84-426E-40DD-AFC4-6F175D3DCCD1}">
                  <a14:hiddenFill xmlns:a14="http://schemas.microsoft.com/office/drawing/2010/main">
                    <a:solidFill>
                      <a:srgbClr val="003366"/>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endParaRPr lang="de-AT" altLang="de-DE">
                  <a:latin typeface="Calibri"/>
                  <a:cs typeface="Calibri"/>
                </a:endParaRPr>
              </a:p>
            </p:txBody>
          </p:sp>
          <p:sp>
            <p:nvSpPr>
              <p:cNvPr id="50" name="AutoShape 127">
                <a:extLst>
                  <a:ext uri="{FF2B5EF4-FFF2-40B4-BE49-F238E27FC236}">
                    <a16:creationId xmlns:a16="http://schemas.microsoft.com/office/drawing/2014/main" id="{34E7427C-5965-31B2-1C2B-00E6494AD9CF}"/>
                  </a:ext>
                </a:extLst>
              </p:cNvPr>
              <p:cNvSpPr>
                <a:spLocks noChangeArrowheads="1"/>
              </p:cNvSpPr>
              <p:nvPr/>
            </p:nvSpPr>
            <p:spPr bwMode="auto">
              <a:xfrm>
                <a:off x="2653" y="3793"/>
                <a:ext cx="91" cy="363"/>
              </a:xfrm>
              <a:prstGeom prst="rtTriangle">
                <a:avLst/>
              </a:prstGeom>
              <a:solidFill>
                <a:srgbClr val="003366"/>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endParaRPr lang="de-AT" altLang="de-DE">
                  <a:latin typeface="Calibri"/>
                  <a:cs typeface="Calibri"/>
                </a:endParaRPr>
              </a:p>
            </p:txBody>
          </p:sp>
        </p:grpSp>
        <p:sp>
          <p:nvSpPr>
            <p:cNvPr id="37" name="Text Box 128">
              <a:extLst>
                <a:ext uri="{FF2B5EF4-FFF2-40B4-BE49-F238E27FC236}">
                  <a16:creationId xmlns:a16="http://schemas.microsoft.com/office/drawing/2014/main" id="{E01D9EAD-1644-B1DB-2C03-4325B220F20E}"/>
                </a:ext>
              </a:extLst>
            </p:cNvPr>
            <p:cNvSpPr txBox="1">
              <a:spLocks noChangeArrowheads="1"/>
            </p:cNvSpPr>
            <p:nvPr/>
          </p:nvSpPr>
          <p:spPr bwMode="auto">
            <a:xfrm>
              <a:off x="2803" y="2432"/>
              <a:ext cx="973" cy="159"/>
            </a:xfrm>
            <a:prstGeom prst="rect">
              <a:avLst/>
            </a:prstGeom>
            <a:noFill/>
            <a:ln>
              <a:noFill/>
            </a:ln>
            <a:effectLst/>
            <a:extLst>
              <a:ext uri="{909E8E84-426E-40DD-AFC4-6F175D3DCCD1}">
                <a14:hiddenFill xmlns:a14="http://schemas.microsoft.com/office/drawing/2010/main">
                  <a:solidFill>
                    <a:srgbClr val="0099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2739" tIns="36370" rIns="72739" bIns="36370">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r>
                <a:rPr lang="de-DE" altLang="de-DE" sz="1400" b="1">
                  <a:solidFill>
                    <a:srgbClr val="003366"/>
                  </a:solidFill>
                  <a:latin typeface="Calibri"/>
                  <a:cs typeface="Calibri"/>
                </a:rPr>
                <a:t>Membrane technology</a:t>
              </a:r>
              <a:endParaRPr lang="de-DE" altLang="de-DE">
                <a:latin typeface="Calibri"/>
                <a:cs typeface="Calibri"/>
              </a:endParaRPr>
            </a:p>
          </p:txBody>
        </p:sp>
        <p:sp>
          <p:nvSpPr>
            <p:cNvPr id="38" name="Text Box 129">
              <a:extLst>
                <a:ext uri="{FF2B5EF4-FFF2-40B4-BE49-F238E27FC236}">
                  <a16:creationId xmlns:a16="http://schemas.microsoft.com/office/drawing/2014/main" id="{486DF5AF-0DF1-ABA2-A097-684DD620C972}"/>
                </a:ext>
              </a:extLst>
            </p:cNvPr>
            <p:cNvSpPr txBox="1">
              <a:spLocks noChangeArrowheads="1"/>
            </p:cNvSpPr>
            <p:nvPr/>
          </p:nvSpPr>
          <p:spPr bwMode="auto">
            <a:xfrm>
              <a:off x="4276" y="1558"/>
              <a:ext cx="470" cy="142"/>
            </a:xfrm>
            <a:prstGeom prst="rect">
              <a:avLst/>
            </a:prstGeom>
            <a:noFill/>
            <a:ln>
              <a:noFill/>
            </a:ln>
            <a:effectLst/>
            <a:extLst>
              <a:ext uri="{909E8E84-426E-40DD-AFC4-6F175D3DCCD1}">
                <a14:hiddenFill xmlns:a14="http://schemas.microsoft.com/office/drawing/2010/main">
                  <a:solidFill>
                    <a:srgbClr val="0099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2739" tIns="36370" rIns="72739" bIns="36370" anchor="t">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r>
                <a:rPr lang="en-GB" altLang="de-DE" sz="1200">
                  <a:solidFill>
                    <a:srgbClr val="003366"/>
                  </a:solidFill>
                  <a:latin typeface="Calibri"/>
                  <a:cs typeface="Calibri"/>
                </a:rPr>
                <a:t>Disinfection</a:t>
              </a:r>
              <a:endParaRPr lang="en-GB" altLang="de-DE">
                <a:latin typeface="Calibri"/>
                <a:cs typeface="Calibri"/>
              </a:endParaRPr>
            </a:p>
          </p:txBody>
        </p:sp>
        <p:sp>
          <p:nvSpPr>
            <p:cNvPr id="39" name="Text Box 130">
              <a:extLst>
                <a:ext uri="{FF2B5EF4-FFF2-40B4-BE49-F238E27FC236}">
                  <a16:creationId xmlns:a16="http://schemas.microsoft.com/office/drawing/2014/main" id="{A674165E-C762-3AFC-8AA4-6D0E188A29C0}"/>
                </a:ext>
              </a:extLst>
            </p:cNvPr>
            <p:cNvSpPr txBox="1">
              <a:spLocks noChangeArrowheads="1"/>
            </p:cNvSpPr>
            <p:nvPr/>
          </p:nvSpPr>
          <p:spPr bwMode="auto">
            <a:xfrm>
              <a:off x="4060" y="2755"/>
              <a:ext cx="470" cy="142"/>
            </a:xfrm>
            <a:prstGeom prst="rect">
              <a:avLst/>
            </a:prstGeom>
            <a:noFill/>
            <a:ln>
              <a:noFill/>
            </a:ln>
            <a:effectLst/>
            <a:extLst>
              <a:ext uri="{909E8E84-426E-40DD-AFC4-6F175D3DCCD1}">
                <a14:hiddenFill xmlns:a14="http://schemas.microsoft.com/office/drawing/2010/main">
                  <a:solidFill>
                    <a:srgbClr val="0099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2739" tIns="36370" rIns="72739" bIns="36370" anchor="t">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r>
                <a:rPr lang="en-GB" altLang="de-DE" sz="1200">
                  <a:solidFill>
                    <a:srgbClr val="003366"/>
                  </a:solidFill>
                  <a:latin typeface="Calibri"/>
                  <a:cs typeface="Calibri"/>
                </a:rPr>
                <a:t>Disinfection</a:t>
              </a:r>
              <a:endParaRPr lang="en-GB" altLang="de-DE">
                <a:latin typeface="Calibri"/>
                <a:cs typeface="Calibri"/>
              </a:endParaRPr>
            </a:p>
          </p:txBody>
        </p:sp>
        <p:sp>
          <p:nvSpPr>
            <p:cNvPr id="40" name="Text Box 131">
              <a:extLst>
                <a:ext uri="{FF2B5EF4-FFF2-40B4-BE49-F238E27FC236}">
                  <a16:creationId xmlns:a16="http://schemas.microsoft.com/office/drawing/2014/main" id="{B9898813-DA67-995E-01ED-5F5E58158FCC}"/>
                </a:ext>
              </a:extLst>
            </p:cNvPr>
            <p:cNvSpPr txBox="1">
              <a:spLocks noChangeArrowheads="1"/>
            </p:cNvSpPr>
            <p:nvPr/>
          </p:nvSpPr>
          <p:spPr bwMode="auto">
            <a:xfrm>
              <a:off x="2123" y="2743"/>
              <a:ext cx="542" cy="142"/>
            </a:xfrm>
            <a:prstGeom prst="rect">
              <a:avLst/>
            </a:prstGeom>
            <a:noFill/>
            <a:ln>
              <a:noFill/>
            </a:ln>
            <a:effectLst/>
            <a:extLst>
              <a:ext uri="{909E8E84-426E-40DD-AFC4-6F175D3DCCD1}">
                <a14:hiddenFill xmlns:a14="http://schemas.microsoft.com/office/drawing/2010/main">
                  <a:solidFill>
                    <a:srgbClr val="0099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2739" tIns="36370" rIns="72739" bIns="36370">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r>
                <a:rPr lang="de-DE" altLang="de-DE" sz="1200">
                  <a:solidFill>
                    <a:srgbClr val="003366"/>
                  </a:solidFill>
                  <a:latin typeface="Calibri"/>
                  <a:cs typeface="Calibri"/>
                </a:rPr>
                <a:t>Pre treatment</a:t>
              </a:r>
              <a:endParaRPr lang="de-DE" altLang="de-DE">
                <a:latin typeface="Calibri"/>
                <a:cs typeface="Calibri"/>
              </a:endParaRPr>
            </a:p>
          </p:txBody>
        </p:sp>
        <p:sp>
          <p:nvSpPr>
            <p:cNvPr id="41" name="Rectangle 132">
              <a:extLst>
                <a:ext uri="{FF2B5EF4-FFF2-40B4-BE49-F238E27FC236}">
                  <a16:creationId xmlns:a16="http://schemas.microsoft.com/office/drawing/2014/main" id="{648A6054-575A-6C03-CE8B-815B5ADE0D5D}"/>
                </a:ext>
              </a:extLst>
            </p:cNvPr>
            <p:cNvSpPr>
              <a:spLocks noChangeArrowheads="1"/>
            </p:cNvSpPr>
            <p:nvPr/>
          </p:nvSpPr>
          <p:spPr bwMode="auto">
            <a:xfrm>
              <a:off x="1995" y="1979"/>
              <a:ext cx="2281" cy="244"/>
            </a:xfrm>
            <a:prstGeom prst="rect">
              <a:avLst/>
            </a:prstGeom>
            <a:noFill/>
            <a:ln>
              <a:noFill/>
            </a:ln>
            <a:effectLst/>
            <a:extLst>
              <a:ext uri="{909E8E84-426E-40DD-AFC4-6F175D3DCCD1}">
                <a14:hiddenFill xmlns:a14="http://schemas.microsoft.com/office/drawing/2010/main">
                  <a:solidFill>
                    <a:srgbClr val="0099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739" tIns="36370" rIns="72739" bIns="36370">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endParaRPr lang="de-DE" altLang="de-DE">
                <a:latin typeface="Calibri"/>
                <a:cs typeface="Calibri"/>
              </a:endParaRPr>
            </a:p>
          </p:txBody>
        </p:sp>
        <p:sp>
          <p:nvSpPr>
            <p:cNvPr id="42" name="Text Box 133">
              <a:extLst>
                <a:ext uri="{FF2B5EF4-FFF2-40B4-BE49-F238E27FC236}">
                  <a16:creationId xmlns:a16="http://schemas.microsoft.com/office/drawing/2014/main" id="{AA68D69A-8613-9D63-49CB-5353ECF04DD8}"/>
                </a:ext>
              </a:extLst>
            </p:cNvPr>
            <p:cNvSpPr txBox="1">
              <a:spLocks noChangeArrowheads="1"/>
            </p:cNvSpPr>
            <p:nvPr/>
          </p:nvSpPr>
          <p:spPr bwMode="auto">
            <a:xfrm>
              <a:off x="3710" y="1558"/>
              <a:ext cx="544" cy="142"/>
            </a:xfrm>
            <a:prstGeom prst="rect">
              <a:avLst/>
            </a:prstGeom>
            <a:noFill/>
            <a:ln>
              <a:noFill/>
            </a:ln>
            <a:effectLst/>
            <a:extLst>
              <a:ext uri="{909E8E84-426E-40DD-AFC4-6F175D3DCCD1}">
                <a14:hiddenFill xmlns:a14="http://schemas.microsoft.com/office/drawing/2010/main">
                  <a:solidFill>
                    <a:srgbClr val="0099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2739" tIns="36370" rIns="72739" bIns="36370" anchor="t">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r>
                <a:rPr lang="en-GB" altLang="de-DE" sz="1200">
                  <a:solidFill>
                    <a:srgbClr val="003366"/>
                  </a:solidFill>
                  <a:latin typeface="Calibri"/>
                  <a:cs typeface="Calibri"/>
                </a:rPr>
                <a:t>Sand filtration</a:t>
              </a:r>
              <a:endParaRPr lang="en-GB" altLang="de-DE">
                <a:latin typeface="Calibri"/>
                <a:cs typeface="Calibri"/>
              </a:endParaRPr>
            </a:p>
          </p:txBody>
        </p:sp>
        <p:sp>
          <p:nvSpPr>
            <p:cNvPr id="43" name="Text Box 134">
              <a:extLst>
                <a:ext uri="{FF2B5EF4-FFF2-40B4-BE49-F238E27FC236}">
                  <a16:creationId xmlns:a16="http://schemas.microsoft.com/office/drawing/2014/main" id="{C86A190F-199A-6F5B-46C9-1258C41D66C2}"/>
                </a:ext>
              </a:extLst>
            </p:cNvPr>
            <p:cNvSpPr txBox="1">
              <a:spLocks noChangeArrowheads="1"/>
            </p:cNvSpPr>
            <p:nvPr/>
          </p:nvSpPr>
          <p:spPr bwMode="auto">
            <a:xfrm>
              <a:off x="3100" y="1558"/>
              <a:ext cx="561" cy="142"/>
            </a:xfrm>
            <a:prstGeom prst="rect">
              <a:avLst/>
            </a:prstGeom>
            <a:noFill/>
            <a:ln>
              <a:noFill/>
            </a:ln>
            <a:effectLst/>
            <a:extLst>
              <a:ext uri="{909E8E84-426E-40DD-AFC4-6F175D3DCCD1}">
                <a14:hiddenFill xmlns:a14="http://schemas.microsoft.com/office/drawing/2010/main">
                  <a:solidFill>
                    <a:srgbClr val="0099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2739" tIns="36370" rIns="72739" bIns="36370">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r>
                <a:rPr lang="de-DE" altLang="de-DE" sz="1200">
                  <a:solidFill>
                    <a:srgbClr val="003366"/>
                  </a:solidFill>
                  <a:latin typeface="Calibri"/>
                  <a:cs typeface="Calibri"/>
                </a:rPr>
                <a:t>Sedimentation</a:t>
              </a:r>
              <a:endParaRPr lang="de-DE" altLang="de-DE">
                <a:latin typeface="Calibri"/>
                <a:cs typeface="Calibri"/>
              </a:endParaRPr>
            </a:p>
          </p:txBody>
        </p:sp>
        <p:sp>
          <p:nvSpPr>
            <p:cNvPr id="44" name="Text Box 135">
              <a:extLst>
                <a:ext uri="{FF2B5EF4-FFF2-40B4-BE49-F238E27FC236}">
                  <a16:creationId xmlns:a16="http://schemas.microsoft.com/office/drawing/2014/main" id="{9761EBC6-D7A5-B0DF-3DFF-F3FA5761746D}"/>
                </a:ext>
              </a:extLst>
            </p:cNvPr>
            <p:cNvSpPr txBox="1">
              <a:spLocks noChangeArrowheads="1"/>
            </p:cNvSpPr>
            <p:nvPr/>
          </p:nvSpPr>
          <p:spPr bwMode="auto">
            <a:xfrm>
              <a:off x="2514" y="1558"/>
              <a:ext cx="478" cy="142"/>
            </a:xfrm>
            <a:prstGeom prst="rect">
              <a:avLst/>
            </a:prstGeom>
            <a:noFill/>
            <a:ln>
              <a:noFill/>
            </a:ln>
            <a:effectLst/>
            <a:extLst>
              <a:ext uri="{909E8E84-426E-40DD-AFC4-6F175D3DCCD1}">
                <a14:hiddenFill xmlns:a14="http://schemas.microsoft.com/office/drawing/2010/main">
                  <a:solidFill>
                    <a:srgbClr val="0099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2739" tIns="36370" rIns="72739" bIns="36370" anchor="t">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r>
                <a:rPr lang="en-GB" altLang="de-DE" sz="1200">
                  <a:solidFill>
                    <a:srgbClr val="003366"/>
                  </a:solidFill>
                  <a:latin typeface="Calibri"/>
                  <a:cs typeface="Calibri"/>
                </a:rPr>
                <a:t>Flocculation</a:t>
              </a:r>
              <a:endParaRPr lang="en-GB" altLang="de-DE">
                <a:latin typeface="Calibri"/>
                <a:cs typeface="Calibri"/>
              </a:endParaRPr>
            </a:p>
          </p:txBody>
        </p:sp>
        <p:sp>
          <p:nvSpPr>
            <p:cNvPr id="45" name="Text Box 136">
              <a:extLst>
                <a:ext uri="{FF2B5EF4-FFF2-40B4-BE49-F238E27FC236}">
                  <a16:creationId xmlns:a16="http://schemas.microsoft.com/office/drawing/2014/main" id="{146EB5D4-C23C-4D17-C299-9EE82A394C97}"/>
                </a:ext>
              </a:extLst>
            </p:cNvPr>
            <p:cNvSpPr txBox="1">
              <a:spLocks noChangeArrowheads="1"/>
            </p:cNvSpPr>
            <p:nvPr/>
          </p:nvSpPr>
          <p:spPr bwMode="auto">
            <a:xfrm>
              <a:off x="1554" y="1570"/>
              <a:ext cx="471" cy="142"/>
            </a:xfrm>
            <a:prstGeom prst="rect">
              <a:avLst/>
            </a:prstGeom>
            <a:noFill/>
            <a:ln>
              <a:noFill/>
            </a:ln>
            <a:effectLst/>
            <a:extLst>
              <a:ext uri="{909E8E84-426E-40DD-AFC4-6F175D3DCCD1}">
                <a14:hiddenFill xmlns:a14="http://schemas.microsoft.com/office/drawing/2010/main">
                  <a:solidFill>
                    <a:srgbClr val="0099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2739" tIns="36370" rIns="72739" bIns="36370" anchor="t">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r>
                <a:rPr lang="en-GB" altLang="de-DE" sz="1200">
                  <a:solidFill>
                    <a:srgbClr val="003366"/>
                  </a:solidFill>
                  <a:latin typeface="Calibri"/>
                  <a:cs typeface="Calibri"/>
                </a:rPr>
                <a:t>Coagulation</a:t>
              </a:r>
              <a:endParaRPr lang="de-DE" altLang="de-DE">
                <a:latin typeface="Calibri"/>
                <a:cs typeface="Calibri"/>
              </a:endParaRPr>
            </a:p>
          </p:txBody>
        </p:sp>
        <p:sp>
          <p:nvSpPr>
            <p:cNvPr id="46" name="Line 137">
              <a:extLst>
                <a:ext uri="{FF2B5EF4-FFF2-40B4-BE49-F238E27FC236}">
                  <a16:creationId xmlns:a16="http://schemas.microsoft.com/office/drawing/2014/main" id="{C4C4E505-FC52-F9FC-E4E7-1736D8745E29}"/>
                </a:ext>
              </a:extLst>
            </p:cNvPr>
            <p:cNvSpPr>
              <a:spLocks noChangeShapeType="1"/>
            </p:cNvSpPr>
            <p:nvPr/>
          </p:nvSpPr>
          <p:spPr bwMode="auto">
            <a:xfrm>
              <a:off x="2632" y="2133"/>
              <a:ext cx="216" cy="215"/>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lstStyle/>
            <a:p>
              <a:endParaRPr lang="de-DE"/>
            </a:p>
          </p:txBody>
        </p:sp>
        <p:sp>
          <p:nvSpPr>
            <p:cNvPr id="47" name="Line 138">
              <a:extLst>
                <a:ext uri="{FF2B5EF4-FFF2-40B4-BE49-F238E27FC236}">
                  <a16:creationId xmlns:a16="http://schemas.microsoft.com/office/drawing/2014/main" id="{A4B5DF4D-82FF-BAB5-575E-82D8790B013D}"/>
                </a:ext>
              </a:extLst>
            </p:cNvPr>
            <p:cNvSpPr>
              <a:spLocks noChangeShapeType="1"/>
            </p:cNvSpPr>
            <p:nvPr/>
          </p:nvSpPr>
          <p:spPr bwMode="auto">
            <a:xfrm flipH="1">
              <a:off x="3638" y="2096"/>
              <a:ext cx="323" cy="252"/>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lstStyle/>
            <a:p>
              <a:endParaRPr lang="de-DE"/>
            </a:p>
          </p:txBody>
        </p:sp>
        <p:sp>
          <p:nvSpPr>
            <p:cNvPr id="48" name="Line 139">
              <a:extLst>
                <a:ext uri="{FF2B5EF4-FFF2-40B4-BE49-F238E27FC236}">
                  <a16:creationId xmlns:a16="http://schemas.microsoft.com/office/drawing/2014/main" id="{EFE48ED2-CC22-4584-6F72-A3FBEA4C3D7D}"/>
                </a:ext>
              </a:extLst>
            </p:cNvPr>
            <p:cNvSpPr>
              <a:spLocks noChangeShapeType="1"/>
            </p:cNvSpPr>
            <p:nvPr/>
          </p:nvSpPr>
          <p:spPr bwMode="auto">
            <a:xfrm flipH="1">
              <a:off x="3279" y="2096"/>
              <a:ext cx="72" cy="252"/>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lstStyle/>
            <a:p>
              <a:endParaRPr lang="de-DE"/>
            </a:p>
          </p:txBody>
        </p:sp>
      </p:grpSp>
      <p:sp>
        <p:nvSpPr>
          <p:cNvPr id="122" name="Text 0">
            <a:extLst>
              <a:ext uri="{FF2B5EF4-FFF2-40B4-BE49-F238E27FC236}">
                <a16:creationId xmlns:a16="http://schemas.microsoft.com/office/drawing/2014/main" id="{AEE48529-9F0E-3D30-8802-7A40F3343338}"/>
              </a:ext>
            </a:extLst>
          </p:cNvPr>
          <p:cNvSpPr/>
          <p:nvPr/>
        </p:nvSpPr>
        <p:spPr>
          <a:xfrm>
            <a:off x="784724" y="267215"/>
            <a:ext cx="7806690" cy="552450"/>
          </a:xfrm>
          <a:prstGeom prst="rect">
            <a:avLst/>
          </a:prstGeom>
          <a:noFill/>
          <a:ln/>
        </p:spPr>
        <p:txBody>
          <a:bodyPr wrap="square" lIns="91440" tIns="45720" rIns="91440" bIns="45720" rtlCol="0" anchor="ctr"/>
          <a:lstStyle/>
          <a:p>
            <a:r>
              <a:rPr lang="en-US" sz="2660" b="1">
                <a:solidFill>
                  <a:srgbClr val="0043E6"/>
                </a:solidFill>
                <a:latin typeface="Calibri"/>
                <a:ea typeface="Noto Sans SC" pitchFamily="34" charset="-122"/>
                <a:cs typeface="Calibri"/>
              </a:rPr>
              <a:t>Conventional versus membrane water treatment</a:t>
            </a:r>
          </a:p>
        </p:txBody>
      </p:sp>
      <p:sp>
        <p:nvSpPr>
          <p:cNvPr id="123" name="文本框 4">
            <a:extLst>
              <a:ext uri="{FF2B5EF4-FFF2-40B4-BE49-F238E27FC236}">
                <a16:creationId xmlns:a16="http://schemas.microsoft.com/office/drawing/2014/main" id="{50723A50-848C-AF3B-269E-D847BE8D8F7A}"/>
              </a:ext>
            </a:extLst>
          </p:cNvPr>
          <p:cNvSpPr txBox="1"/>
          <p:nvPr/>
        </p:nvSpPr>
        <p:spPr>
          <a:xfrm>
            <a:off x="1647448" y="2880456"/>
            <a:ext cx="6459060" cy="338554"/>
          </a:xfrm>
          <a:prstGeom prst="rect">
            <a:avLst/>
          </a:prstGeom>
          <a:solidFill>
            <a:schemeClr val="bg1"/>
          </a:solidFill>
        </p:spPr>
        <p:txBody>
          <a:bodyPr wrap="square" lIns="91440" tIns="45720" rIns="91440" bIns="45720" anchor="t">
            <a:spAutoFit/>
          </a:bodyPr>
          <a:lstStyle/>
          <a:p>
            <a:pPr marL="0" indent="0">
              <a:buNone/>
            </a:pPr>
            <a:r>
              <a:rPr lang="en-GB" sz="1600" b="1" dirty="0">
                <a:solidFill>
                  <a:srgbClr val="0070C0"/>
                </a:solidFill>
                <a:latin typeface="Calibri"/>
                <a:cs typeface="Calibri"/>
              </a:rPr>
              <a:t>Membrane technology replaces 3 steps of conventional water treatment</a:t>
            </a:r>
          </a:p>
        </p:txBody>
      </p:sp>
    </p:spTree>
    <p:extLst>
      <p:ext uri="{BB962C8B-B14F-4D97-AF65-F5344CB8AC3E}">
        <p14:creationId xmlns:p14="http://schemas.microsoft.com/office/powerpoint/2010/main" val="275787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Horizontal)">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tertitel 2">
            <a:extLst>
              <a:ext uri="{FF2B5EF4-FFF2-40B4-BE49-F238E27FC236}">
                <a16:creationId xmlns:a16="http://schemas.microsoft.com/office/drawing/2014/main" id="{455B9752-1517-8BE3-6657-CF57218BA16C}"/>
              </a:ext>
            </a:extLst>
          </p:cNvPr>
          <p:cNvSpPr txBox="1">
            <a:spLocks/>
          </p:cNvSpPr>
          <p:nvPr/>
        </p:nvSpPr>
        <p:spPr>
          <a:xfrm>
            <a:off x="2303748" y="1113588"/>
            <a:ext cx="5613276" cy="1232148"/>
          </a:xfr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r>
              <a:rPr lang="en-US" sz="1050" dirty="0"/>
              <a:t>A membrane is a selective barrier that permits the separation of certain species in a fluid by combination of sieving and diffusion mechanisms</a:t>
            </a:r>
            <a:endParaRPr lang="de-AT" sz="1050" dirty="0"/>
          </a:p>
          <a:p>
            <a:pPr algn="just"/>
            <a:r>
              <a:rPr lang="en-US" sz="1050" dirty="0"/>
              <a:t>Membranes can separate particles and molecules and over a wide particle size range and molecular weights </a:t>
            </a:r>
            <a:endParaRPr lang="de-AT" sz="1050" dirty="0"/>
          </a:p>
          <a:p>
            <a:endParaRPr lang="de-AT" dirty="0"/>
          </a:p>
        </p:txBody>
      </p:sp>
      <p:pic>
        <p:nvPicPr>
          <p:cNvPr id="3" name="Picture 2">
            <a:extLst>
              <a:ext uri="{FF2B5EF4-FFF2-40B4-BE49-F238E27FC236}">
                <a16:creationId xmlns:a16="http://schemas.microsoft.com/office/drawing/2014/main" id="{5D1D3B37-95DD-929F-57F7-0F49F43DD460}"/>
              </a:ext>
            </a:extLst>
          </p:cNvPr>
          <p:cNvPicPr/>
          <p:nvPr/>
        </p:nvPicPr>
        <p:blipFill>
          <a:blip r:embed="rId2">
            <a:extLst>
              <a:ext uri="{28A0092B-C50C-407E-A947-70E740481C1C}">
                <a14:useLocalDpi xmlns:a14="http://schemas.microsoft.com/office/drawing/2010/main" val="0"/>
              </a:ext>
            </a:extLst>
          </a:blip>
          <a:stretch>
            <a:fillRect/>
          </a:stretch>
        </p:blipFill>
        <p:spPr bwMode="auto">
          <a:xfrm>
            <a:off x="3166140" y="2139702"/>
            <a:ext cx="3564456" cy="2340636"/>
          </a:xfrm>
          <a:prstGeom prst="rect">
            <a:avLst/>
          </a:prstGeom>
          <a:noFill/>
        </p:spPr>
      </p:pic>
      <p:sp>
        <p:nvSpPr>
          <p:cNvPr id="4" name="Rectangle 2">
            <a:extLst>
              <a:ext uri="{FF2B5EF4-FFF2-40B4-BE49-F238E27FC236}">
                <a16:creationId xmlns:a16="http://schemas.microsoft.com/office/drawing/2014/main" id="{B6D8212A-D954-858A-EC3F-5B73BD8172BE}"/>
              </a:ext>
            </a:extLst>
          </p:cNvPr>
          <p:cNvSpPr txBox="1">
            <a:spLocks noChangeArrowheads="1"/>
          </p:cNvSpPr>
          <p:nvPr/>
        </p:nvSpPr>
        <p:spPr bwMode="auto">
          <a:xfrm>
            <a:off x="2303748" y="519522"/>
            <a:ext cx="5697252" cy="446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Arial" charset="0"/>
              </a:defRPr>
            </a:lvl2pPr>
            <a:lvl3pPr algn="l" rtl="0" eaLnBrk="0" fontAlgn="base" hangingPunct="0">
              <a:spcBef>
                <a:spcPct val="0"/>
              </a:spcBef>
              <a:spcAft>
                <a:spcPct val="0"/>
              </a:spcAft>
              <a:defRPr sz="4000">
                <a:solidFill>
                  <a:schemeClr val="tx2"/>
                </a:solidFill>
                <a:latin typeface="Arial" charset="0"/>
              </a:defRPr>
            </a:lvl3pPr>
            <a:lvl4pPr algn="l" rtl="0" eaLnBrk="0" fontAlgn="base" hangingPunct="0">
              <a:spcBef>
                <a:spcPct val="0"/>
              </a:spcBef>
              <a:spcAft>
                <a:spcPct val="0"/>
              </a:spcAft>
              <a:defRPr sz="4000">
                <a:solidFill>
                  <a:schemeClr val="tx2"/>
                </a:solidFill>
                <a:latin typeface="Arial" charset="0"/>
              </a:defRPr>
            </a:lvl4pPr>
            <a:lvl5pPr algn="l" rtl="0" eaLnBrk="0" fontAlgn="base" hangingPunct="0">
              <a:spcBef>
                <a:spcPct val="0"/>
              </a:spcBef>
              <a:spcAft>
                <a:spcPct val="0"/>
              </a:spcAft>
              <a:defRPr sz="4000">
                <a:solidFill>
                  <a:schemeClr val="tx2"/>
                </a:solidFill>
                <a:latin typeface="Arial" charset="0"/>
              </a:defRPr>
            </a:lvl5pPr>
            <a:lvl6pPr marL="457200" algn="l" rtl="0" fontAlgn="base">
              <a:spcBef>
                <a:spcPct val="0"/>
              </a:spcBef>
              <a:spcAft>
                <a:spcPct val="0"/>
              </a:spcAft>
              <a:defRPr sz="4000">
                <a:solidFill>
                  <a:schemeClr val="tx2"/>
                </a:solidFill>
                <a:latin typeface="Arial" charset="0"/>
              </a:defRPr>
            </a:lvl6pPr>
            <a:lvl7pPr marL="914400" algn="l" rtl="0" fontAlgn="base">
              <a:spcBef>
                <a:spcPct val="0"/>
              </a:spcBef>
              <a:spcAft>
                <a:spcPct val="0"/>
              </a:spcAft>
              <a:defRPr sz="4000">
                <a:solidFill>
                  <a:schemeClr val="tx2"/>
                </a:solidFill>
                <a:latin typeface="Arial" charset="0"/>
              </a:defRPr>
            </a:lvl7pPr>
            <a:lvl8pPr marL="1371600" algn="l" rtl="0" fontAlgn="base">
              <a:spcBef>
                <a:spcPct val="0"/>
              </a:spcBef>
              <a:spcAft>
                <a:spcPct val="0"/>
              </a:spcAft>
              <a:defRPr sz="4000">
                <a:solidFill>
                  <a:schemeClr val="tx2"/>
                </a:solidFill>
                <a:latin typeface="Arial" charset="0"/>
              </a:defRPr>
            </a:lvl8pPr>
            <a:lvl9pPr marL="1828800" algn="l" rtl="0" fontAlgn="base">
              <a:spcBef>
                <a:spcPct val="0"/>
              </a:spcBef>
              <a:spcAft>
                <a:spcPct val="0"/>
              </a:spcAft>
              <a:defRPr sz="4000">
                <a:solidFill>
                  <a:schemeClr val="tx2"/>
                </a:solidFill>
                <a:latin typeface="Arial" charset="0"/>
              </a:defRPr>
            </a:lvl9pPr>
          </a:lstStyle>
          <a:p>
            <a:pPr algn="ctr" eaLnBrk="1" hangingPunct="1"/>
            <a:r>
              <a:rPr lang="de-DE" altLang="de-DE" sz="2100" b="1" kern="0" dirty="0"/>
              <a:t>Membranes Processes</a:t>
            </a:r>
          </a:p>
        </p:txBody>
      </p:sp>
    </p:spTree>
    <p:extLst>
      <p:ext uri="{BB962C8B-B14F-4D97-AF65-F5344CB8AC3E}">
        <p14:creationId xmlns:p14="http://schemas.microsoft.com/office/powerpoint/2010/main" val="2758352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100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2" presetClass="entr" presetSubtype="8" fill="hold" nodeType="afterEffect">
                                  <p:stCondLst>
                                    <p:cond delay="5000"/>
                                  </p:stCondLst>
                                  <p:childTnLst>
                                    <p:set>
                                      <p:cBhvr>
                                        <p:cTn id="11" dur="1" fill="hold">
                                          <p:stCondLst>
                                            <p:cond delay="0"/>
                                          </p:stCondLst>
                                        </p:cTn>
                                        <p:tgtEl>
                                          <p:spTgt spid="2">
                                            <p:txEl>
                                              <p:pRg st="1" end="1"/>
                                            </p:txEl>
                                          </p:spTgt>
                                        </p:tgtEl>
                                        <p:attrNameLst>
                                          <p:attrName>style.visibility</p:attrName>
                                        </p:attrNameLst>
                                      </p:cBhvr>
                                      <p:to>
                                        <p:strVal val="visible"/>
                                      </p:to>
                                    </p:set>
                                    <p:anim calcmode="lin" valueType="num">
                                      <p:cBhvr additive="base">
                                        <p:cTn id="12" dur="500" fill="hold"/>
                                        <p:tgtEl>
                                          <p:spTgt spid="2">
                                            <p:txEl>
                                              <p:pRg st="1" end="1"/>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2">
                                            <p:txEl>
                                              <p:pRg st="1" end="1"/>
                                            </p:txEl>
                                          </p:spTgt>
                                        </p:tgtEl>
                                        <p:attrNameLst>
                                          <p:attrName>ppt_y</p:attrName>
                                        </p:attrNameLst>
                                      </p:cBhvr>
                                      <p:tavLst>
                                        <p:tav tm="0">
                                          <p:val>
                                            <p:strVal val="#ppt_y"/>
                                          </p:val>
                                        </p:tav>
                                        <p:tav tm="100000">
                                          <p:val>
                                            <p:strVal val="#ppt_y"/>
                                          </p:val>
                                        </p:tav>
                                      </p:tavLst>
                                    </p:anim>
                                  </p:childTnLst>
                                </p:cTn>
                              </p:par>
                            </p:childTnLst>
                          </p:cTn>
                        </p:par>
                        <p:par>
                          <p:cTn id="14" fill="hold">
                            <p:stCondLst>
                              <p:cond delay="7000"/>
                            </p:stCondLst>
                            <p:childTnLst>
                              <p:par>
                                <p:cTn id="15" presetID="1" presetClass="entr" presetSubtype="0" fill="hold" nodeType="afterEffect">
                                  <p:stCondLst>
                                    <p:cond delay="300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A0C57B3A-5A44-3C48-816A-E2BE360B3CF3}"/>
              </a:ext>
            </a:extLst>
          </p:cNvPr>
          <p:cNvSpPr/>
          <p:nvPr/>
        </p:nvSpPr>
        <p:spPr>
          <a:xfrm>
            <a:off x="2411760" y="1345581"/>
            <a:ext cx="2970330" cy="784830"/>
          </a:xfrm>
          <a:prstGeom prst="rect">
            <a:avLst/>
          </a:prstGeom>
        </p:spPr>
        <p:txBody>
          <a:bodyPr wrap="square">
            <a:spAutoFit/>
          </a:bodyPr>
          <a:lstStyle/>
          <a:p>
            <a:pPr algn="just"/>
            <a:r>
              <a:rPr lang="en-US" sz="1350" b="1" dirty="0"/>
              <a:t>Dead-end flow mode: </a:t>
            </a:r>
          </a:p>
          <a:p>
            <a:pPr marL="214313" indent="-214313" algn="just">
              <a:buFontTx/>
              <a:buChar char="-"/>
            </a:pPr>
            <a:r>
              <a:rPr lang="en-US" sz="1050" dirty="0"/>
              <a:t>Perpendicular flow to the membrane</a:t>
            </a:r>
          </a:p>
          <a:p>
            <a:pPr marL="214313" indent="-214313" algn="just">
              <a:buFontTx/>
              <a:buChar char="-"/>
            </a:pPr>
            <a:r>
              <a:rPr lang="en-US" sz="1050" dirty="0"/>
              <a:t>Complete flow through the membrane</a:t>
            </a:r>
          </a:p>
          <a:p>
            <a:pPr marL="214313" indent="-214313" algn="just">
              <a:buFontTx/>
              <a:buChar char="-"/>
            </a:pPr>
            <a:r>
              <a:rPr lang="en-US" sz="1050" dirty="0"/>
              <a:t>Faster material buildup on membrane surface</a:t>
            </a:r>
          </a:p>
        </p:txBody>
      </p:sp>
      <p:pic>
        <p:nvPicPr>
          <p:cNvPr id="3" name="Picture 12">
            <a:extLst>
              <a:ext uri="{FF2B5EF4-FFF2-40B4-BE49-F238E27FC236}">
                <a16:creationId xmlns:a16="http://schemas.microsoft.com/office/drawing/2014/main" id="{C0BA2A5F-2C33-4E59-0F24-3B360DF7A74D}"/>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5436096" y="1005576"/>
            <a:ext cx="2228850" cy="1672590"/>
          </a:xfrm>
          <a:prstGeom prst="rect">
            <a:avLst/>
          </a:prstGeom>
          <a:noFill/>
          <a:ln>
            <a:noFill/>
          </a:ln>
          <a:effectLst/>
          <a:extLst>
            <a:ext uri="{909E8E84-426E-40DD-AFC4-6F175D3DCCD1}">
              <a14:hiddenFill xmlns:a14="http://schemas.microsoft.com/office/drawing/2010/main">
                <a:gradFill rotWithShape="1">
                  <a:gsLst>
                    <a:gs pos="0">
                      <a:srgbClr val="99CC00">
                        <a:gamma/>
                        <a:shade val="46275"/>
                        <a:invGamma/>
                      </a:srgbClr>
                    </a:gs>
                    <a:gs pos="100000">
                      <a:srgbClr val="99CC00"/>
                    </a:gs>
                  </a:gsLst>
                  <a:lin ang="5400000" scaled="1"/>
                </a:gradFill>
              </a14:hiddenFill>
            </a:ext>
            <a:ext uri="{91240B29-F687-4F45-9708-019B960494DF}">
              <a14:hiddenLine xmlns:a14="http://schemas.microsoft.com/office/drawing/2010/main" w="15875" algn="ctr">
                <a:solidFill>
                  <a:srgbClr val="008000"/>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13">
            <a:extLst>
              <a:ext uri="{FF2B5EF4-FFF2-40B4-BE49-F238E27FC236}">
                <a16:creationId xmlns:a16="http://schemas.microsoft.com/office/drawing/2014/main" id="{364B7423-CC22-F46B-E22E-D1538DD67F80}"/>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436096" y="2949792"/>
            <a:ext cx="2228850" cy="1674186"/>
          </a:xfrm>
          <a:prstGeom prst="rect">
            <a:avLst/>
          </a:prstGeom>
          <a:noFill/>
          <a:ln>
            <a:noFill/>
          </a:ln>
          <a:effectLst/>
          <a:extLst>
            <a:ext uri="{909E8E84-426E-40DD-AFC4-6F175D3DCCD1}">
              <a14:hiddenFill xmlns:a14="http://schemas.microsoft.com/office/drawing/2010/main">
                <a:gradFill rotWithShape="1">
                  <a:gsLst>
                    <a:gs pos="0">
                      <a:srgbClr val="99CC00">
                        <a:gamma/>
                        <a:shade val="46275"/>
                        <a:invGamma/>
                      </a:srgbClr>
                    </a:gs>
                    <a:gs pos="100000">
                      <a:srgbClr val="99CC00"/>
                    </a:gs>
                  </a:gsLst>
                  <a:lin ang="5400000" scaled="1"/>
                </a:gradFill>
              </a14:hiddenFill>
            </a:ext>
            <a:ext uri="{91240B29-F687-4F45-9708-019B960494DF}">
              <a14:hiddenLine xmlns:a14="http://schemas.microsoft.com/office/drawing/2010/main" w="15875" algn="ctr">
                <a:solidFill>
                  <a:srgbClr val="008000"/>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hteck 4">
            <a:extLst>
              <a:ext uri="{FF2B5EF4-FFF2-40B4-BE49-F238E27FC236}">
                <a16:creationId xmlns:a16="http://schemas.microsoft.com/office/drawing/2014/main" id="{8760307A-5E19-A332-6463-63F70C4CB453}"/>
              </a:ext>
            </a:extLst>
          </p:cNvPr>
          <p:cNvSpPr/>
          <p:nvPr/>
        </p:nvSpPr>
        <p:spPr>
          <a:xfrm>
            <a:off x="2411760" y="3105930"/>
            <a:ext cx="2970331" cy="992579"/>
          </a:xfrm>
          <a:prstGeom prst="rect">
            <a:avLst/>
          </a:prstGeom>
        </p:spPr>
        <p:txBody>
          <a:bodyPr wrap="square">
            <a:spAutoFit/>
          </a:bodyPr>
          <a:lstStyle/>
          <a:p>
            <a:pPr algn="just"/>
            <a:r>
              <a:rPr lang="en-US" sz="1350" b="1" dirty="0"/>
              <a:t>Cross flow mode</a:t>
            </a:r>
            <a:r>
              <a:rPr lang="en-US" sz="1350" dirty="0"/>
              <a:t>: </a:t>
            </a:r>
          </a:p>
          <a:p>
            <a:pPr marL="214313" indent="-214313" algn="just">
              <a:buFontTx/>
              <a:buChar char="-"/>
            </a:pPr>
            <a:r>
              <a:rPr lang="en-US" sz="1050" dirty="0"/>
              <a:t>Perpendicular flow to the membrane</a:t>
            </a:r>
          </a:p>
          <a:p>
            <a:pPr marL="214313" indent="-214313" algn="just">
              <a:buFontTx/>
              <a:buChar char="-"/>
            </a:pPr>
            <a:r>
              <a:rPr lang="en-US" sz="1050" dirty="0"/>
              <a:t>Feed flow spread into filtrate and </a:t>
            </a:r>
            <a:r>
              <a:rPr lang="en-US" sz="1050" dirty="0" err="1"/>
              <a:t>retentate</a:t>
            </a:r>
            <a:endParaRPr lang="en-US" sz="1050" dirty="0"/>
          </a:p>
          <a:p>
            <a:pPr marL="214313" indent="-214313" algn="just">
              <a:buFontTx/>
              <a:buChar char="-"/>
            </a:pPr>
            <a:r>
              <a:rPr lang="en-US" sz="1050" dirty="0"/>
              <a:t>Slower material buildup on membrane surface</a:t>
            </a:r>
          </a:p>
          <a:p>
            <a:pPr algn="l"/>
            <a:endParaRPr lang="de-AT" sz="1350" dirty="0"/>
          </a:p>
        </p:txBody>
      </p:sp>
      <p:sp>
        <p:nvSpPr>
          <p:cNvPr id="6" name="Rectangle 2">
            <a:extLst>
              <a:ext uri="{FF2B5EF4-FFF2-40B4-BE49-F238E27FC236}">
                <a16:creationId xmlns:a16="http://schemas.microsoft.com/office/drawing/2014/main" id="{3792670B-F8FB-0DBC-2256-6171F5530060}"/>
              </a:ext>
            </a:extLst>
          </p:cNvPr>
          <p:cNvSpPr txBox="1">
            <a:spLocks noChangeArrowheads="1"/>
          </p:cNvSpPr>
          <p:nvPr/>
        </p:nvSpPr>
        <p:spPr bwMode="auto">
          <a:xfrm>
            <a:off x="2303748" y="519522"/>
            <a:ext cx="5697252" cy="446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Arial" charset="0"/>
              </a:defRPr>
            </a:lvl2pPr>
            <a:lvl3pPr algn="l" rtl="0" eaLnBrk="0" fontAlgn="base" hangingPunct="0">
              <a:spcBef>
                <a:spcPct val="0"/>
              </a:spcBef>
              <a:spcAft>
                <a:spcPct val="0"/>
              </a:spcAft>
              <a:defRPr sz="4000">
                <a:solidFill>
                  <a:schemeClr val="tx2"/>
                </a:solidFill>
                <a:latin typeface="Arial" charset="0"/>
              </a:defRPr>
            </a:lvl3pPr>
            <a:lvl4pPr algn="l" rtl="0" eaLnBrk="0" fontAlgn="base" hangingPunct="0">
              <a:spcBef>
                <a:spcPct val="0"/>
              </a:spcBef>
              <a:spcAft>
                <a:spcPct val="0"/>
              </a:spcAft>
              <a:defRPr sz="4000">
                <a:solidFill>
                  <a:schemeClr val="tx2"/>
                </a:solidFill>
                <a:latin typeface="Arial" charset="0"/>
              </a:defRPr>
            </a:lvl4pPr>
            <a:lvl5pPr algn="l" rtl="0" eaLnBrk="0" fontAlgn="base" hangingPunct="0">
              <a:spcBef>
                <a:spcPct val="0"/>
              </a:spcBef>
              <a:spcAft>
                <a:spcPct val="0"/>
              </a:spcAft>
              <a:defRPr sz="4000">
                <a:solidFill>
                  <a:schemeClr val="tx2"/>
                </a:solidFill>
                <a:latin typeface="Arial" charset="0"/>
              </a:defRPr>
            </a:lvl5pPr>
            <a:lvl6pPr marL="457200" algn="l" rtl="0" fontAlgn="base">
              <a:spcBef>
                <a:spcPct val="0"/>
              </a:spcBef>
              <a:spcAft>
                <a:spcPct val="0"/>
              </a:spcAft>
              <a:defRPr sz="4000">
                <a:solidFill>
                  <a:schemeClr val="tx2"/>
                </a:solidFill>
                <a:latin typeface="Arial" charset="0"/>
              </a:defRPr>
            </a:lvl6pPr>
            <a:lvl7pPr marL="914400" algn="l" rtl="0" fontAlgn="base">
              <a:spcBef>
                <a:spcPct val="0"/>
              </a:spcBef>
              <a:spcAft>
                <a:spcPct val="0"/>
              </a:spcAft>
              <a:defRPr sz="4000">
                <a:solidFill>
                  <a:schemeClr val="tx2"/>
                </a:solidFill>
                <a:latin typeface="Arial" charset="0"/>
              </a:defRPr>
            </a:lvl7pPr>
            <a:lvl8pPr marL="1371600" algn="l" rtl="0" fontAlgn="base">
              <a:spcBef>
                <a:spcPct val="0"/>
              </a:spcBef>
              <a:spcAft>
                <a:spcPct val="0"/>
              </a:spcAft>
              <a:defRPr sz="4000">
                <a:solidFill>
                  <a:schemeClr val="tx2"/>
                </a:solidFill>
                <a:latin typeface="Arial" charset="0"/>
              </a:defRPr>
            </a:lvl8pPr>
            <a:lvl9pPr marL="1828800" algn="l" rtl="0" fontAlgn="base">
              <a:spcBef>
                <a:spcPct val="0"/>
              </a:spcBef>
              <a:spcAft>
                <a:spcPct val="0"/>
              </a:spcAft>
              <a:defRPr sz="4000">
                <a:solidFill>
                  <a:schemeClr val="tx2"/>
                </a:solidFill>
                <a:latin typeface="Arial" charset="0"/>
              </a:defRPr>
            </a:lvl9pPr>
          </a:lstStyle>
          <a:p>
            <a:pPr algn="ctr" eaLnBrk="1" hangingPunct="1"/>
            <a:r>
              <a:rPr lang="de-DE" altLang="de-DE" sz="2100" b="1" kern="0" dirty="0"/>
              <a:t>Filtration Modes</a:t>
            </a:r>
          </a:p>
        </p:txBody>
      </p:sp>
    </p:spTree>
    <p:extLst>
      <p:ext uri="{BB962C8B-B14F-4D97-AF65-F5344CB8AC3E}">
        <p14:creationId xmlns:p14="http://schemas.microsoft.com/office/powerpoint/2010/main" val="2112095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10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10" presetClass="entr" presetSubtype="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par>
                          <p:cTn id="13" fill="hold">
                            <p:stCondLst>
                              <p:cond delay="2000"/>
                            </p:stCondLst>
                            <p:childTnLst>
                              <p:par>
                                <p:cTn id="14" presetID="2" presetClass="entr" presetSubtype="8" fill="hold" grpId="0" nodeType="afterEffect">
                                  <p:stCondLst>
                                    <p:cond delay="800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0-#ppt_w/2"/>
                                          </p:val>
                                        </p:tav>
                                        <p:tav tm="100000">
                                          <p:val>
                                            <p:strVal val="#ppt_x"/>
                                          </p:val>
                                        </p:tav>
                                      </p:tavLst>
                                    </p:anim>
                                    <p:anim calcmode="lin" valueType="num">
                                      <p:cBhvr additive="base">
                                        <p:cTn id="17" dur="500" fill="hold"/>
                                        <p:tgtEl>
                                          <p:spTgt spid="5"/>
                                        </p:tgtEl>
                                        <p:attrNameLst>
                                          <p:attrName>ppt_y</p:attrName>
                                        </p:attrNameLst>
                                      </p:cBhvr>
                                      <p:tavLst>
                                        <p:tav tm="0">
                                          <p:val>
                                            <p:strVal val="#ppt_y"/>
                                          </p:val>
                                        </p:tav>
                                        <p:tav tm="100000">
                                          <p:val>
                                            <p:strVal val="#ppt_y"/>
                                          </p:val>
                                        </p:tav>
                                      </p:tavLst>
                                    </p:anim>
                                  </p:childTnLst>
                                </p:cTn>
                              </p:par>
                            </p:childTnLst>
                          </p:cTn>
                        </p:par>
                        <p:par>
                          <p:cTn id="18" fill="hold">
                            <p:stCondLst>
                              <p:cond delay="10500"/>
                            </p:stCondLst>
                            <p:childTnLst>
                              <p:par>
                                <p:cTn id="19" presetID="10" presetClass="entr" presetSubtype="0"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CED113A0-DD07-9067-E936-5B1C7B0BD0DD}"/>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357754" y="1005577"/>
            <a:ext cx="5562618" cy="359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a:extLst>
              <a:ext uri="{FF2B5EF4-FFF2-40B4-BE49-F238E27FC236}">
                <a16:creationId xmlns:a16="http://schemas.microsoft.com/office/drawing/2014/main" id="{F93907D6-8A75-A6D6-04FB-89FE0B31B7C9}"/>
              </a:ext>
            </a:extLst>
          </p:cNvPr>
          <p:cNvSpPr txBox="1">
            <a:spLocks noChangeArrowheads="1"/>
          </p:cNvSpPr>
          <p:nvPr/>
        </p:nvSpPr>
        <p:spPr bwMode="auto">
          <a:xfrm>
            <a:off x="2303748" y="519522"/>
            <a:ext cx="5697252" cy="446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Arial" charset="0"/>
              </a:defRPr>
            </a:lvl2pPr>
            <a:lvl3pPr algn="l" rtl="0" eaLnBrk="0" fontAlgn="base" hangingPunct="0">
              <a:spcBef>
                <a:spcPct val="0"/>
              </a:spcBef>
              <a:spcAft>
                <a:spcPct val="0"/>
              </a:spcAft>
              <a:defRPr sz="4000">
                <a:solidFill>
                  <a:schemeClr val="tx2"/>
                </a:solidFill>
                <a:latin typeface="Arial" charset="0"/>
              </a:defRPr>
            </a:lvl3pPr>
            <a:lvl4pPr algn="l" rtl="0" eaLnBrk="0" fontAlgn="base" hangingPunct="0">
              <a:spcBef>
                <a:spcPct val="0"/>
              </a:spcBef>
              <a:spcAft>
                <a:spcPct val="0"/>
              </a:spcAft>
              <a:defRPr sz="4000">
                <a:solidFill>
                  <a:schemeClr val="tx2"/>
                </a:solidFill>
                <a:latin typeface="Arial" charset="0"/>
              </a:defRPr>
            </a:lvl4pPr>
            <a:lvl5pPr algn="l" rtl="0" eaLnBrk="0" fontAlgn="base" hangingPunct="0">
              <a:spcBef>
                <a:spcPct val="0"/>
              </a:spcBef>
              <a:spcAft>
                <a:spcPct val="0"/>
              </a:spcAft>
              <a:defRPr sz="4000">
                <a:solidFill>
                  <a:schemeClr val="tx2"/>
                </a:solidFill>
                <a:latin typeface="Arial" charset="0"/>
              </a:defRPr>
            </a:lvl5pPr>
            <a:lvl6pPr marL="457200" algn="l" rtl="0" fontAlgn="base">
              <a:spcBef>
                <a:spcPct val="0"/>
              </a:spcBef>
              <a:spcAft>
                <a:spcPct val="0"/>
              </a:spcAft>
              <a:defRPr sz="4000">
                <a:solidFill>
                  <a:schemeClr val="tx2"/>
                </a:solidFill>
                <a:latin typeface="Arial" charset="0"/>
              </a:defRPr>
            </a:lvl6pPr>
            <a:lvl7pPr marL="914400" algn="l" rtl="0" fontAlgn="base">
              <a:spcBef>
                <a:spcPct val="0"/>
              </a:spcBef>
              <a:spcAft>
                <a:spcPct val="0"/>
              </a:spcAft>
              <a:defRPr sz="4000">
                <a:solidFill>
                  <a:schemeClr val="tx2"/>
                </a:solidFill>
                <a:latin typeface="Arial" charset="0"/>
              </a:defRPr>
            </a:lvl7pPr>
            <a:lvl8pPr marL="1371600" algn="l" rtl="0" fontAlgn="base">
              <a:spcBef>
                <a:spcPct val="0"/>
              </a:spcBef>
              <a:spcAft>
                <a:spcPct val="0"/>
              </a:spcAft>
              <a:defRPr sz="4000">
                <a:solidFill>
                  <a:schemeClr val="tx2"/>
                </a:solidFill>
                <a:latin typeface="Arial" charset="0"/>
              </a:defRPr>
            </a:lvl8pPr>
            <a:lvl9pPr marL="1828800" algn="l" rtl="0" fontAlgn="base">
              <a:spcBef>
                <a:spcPct val="0"/>
              </a:spcBef>
              <a:spcAft>
                <a:spcPct val="0"/>
              </a:spcAft>
              <a:defRPr sz="4000">
                <a:solidFill>
                  <a:schemeClr val="tx2"/>
                </a:solidFill>
                <a:latin typeface="Arial" charset="0"/>
              </a:defRPr>
            </a:lvl9pPr>
          </a:lstStyle>
          <a:p>
            <a:pPr algn="ctr" eaLnBrk="1" hangingPunct="1"/>
            <a:r>
              <a:rPr lang="de-DE" altLang="de-DE" sz="2100" b="1" kern="0" dirty="0"/>
              <a:t>Filtration Spectrum</a:t>
            </a:r>
          </a:p>
        </p:txBody>
      </p:sp>
    </p:spTree>
    <p:extLst>
      <p:ext uri="{BB962C8B-B14F-4D97-AF65-F5344CB8AC3E}">
        <p14:creationId xmlns:p14="http://schemas.microsoft.com/office/powerpoint/2010/main" val="438719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B8FBEC83-1F30-61B2-5098-A69D5C4E8D01}"/>
              </a:ext>
            </a:extLst>
          </p:cNvPr>
          <p:cNvGrpSpPr/>
          <p:nvPr/>
        </p:nvGrpSpPr>
        <p:grpSpPr bwMode="auto">
          <a:xfrm>
            <a:off x="2303748" y="1186656"/>
            <a:ext cx="4212468" cy="3438727"/>
            <a:chOff x="-50" y="-129"/>
            <a:chExt cx="4034" cy="3103"/>
          </a:xfrm>
        </p:grpSpPr>
        <p:sp>
          <p:nvSpPr>
            <p:cNvPr id="3" name="AutoShape 3">
              <a:extLst>
                <a:ext uri="{FF2B5EF4-FFF2-40B4-BE49-F238E27FC236}">
                  <a16:creationId xmlns:a16="http://schemas.microsoft.com/office/drawing/2014/main" id="{E6A276C9-5F96-1CB7-238C-15279A7AFEE5}"/>
                </a:ext>
              </a:extLst>
            </p:cNvPr>
            <p:cNvSpPr>
              <a:spLocks noChangeArrowheads="1"/>
            </p:cNvSpPr>
            <p:nvPr/>
          </p:nvSpPr>
          <p:spPr bwMode="auto">
            <a:xfrm>
              <a:off x="1041" y="383"/>
              <a:ext cx="215" cy="2500"/>
            </a:xfrm>
            <a:prstGeom prst="upArrow">
              <a:avLst>
                <a:gd name="adj1" fmla="val 50000"/>
                <a:gd name="adj2" fmla="val 106589"/>
              </a:avLst>
            </a:prstGeom>
            <a:gradFill rotWithShape="1">
              <a:gsLst>
                <a:gs pos="0">
                  <a:schemeClr val="accent1">
                    <a:gamma/>
                    <a:shade val="56078"/>
                    <a:invGamma/>
                  </a:schemeClr>
                </a:gs>
                <a:gs pos="50000">
                  <a:schemeClr val="accent1"/>
                </a:gs>
                <a:gs pos="100000">
                  <a:schemeClr val="accent1">
                    <a:gamma/>
                    <a:shade val="56078"/>
                    <a:invGamma/>
                  </a:schemeClr>
                </a:gs>
              </a:gsLst>
              <a:lin ang="0" scaled="1"/>
            </a:gradFill>
            <a:ln w="9525">
              <a:miter lim="800000"/>
              <a:headEnd/>
              <a:tailEnd/>
            </a:ln>
            <a:effectLst/>
            <a:scene3d>
              <a:camera prst="legacyObliqueTopRight"/>
              <a:lightRig rig="legacyFlat3" dir="b"/>
            </a:scene3d>
            <a:sp3d extrusionH="430200" prstMaterial="legacyMatte">
              <a:bevelT w="13500" h="13500" prst="angle"/>
              <a:bevelB w="13500" h="13500" prst="angle"/>
              <a:extrusionClr>
                <a:schemeClr val="accent1"/>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flatTx/>
            </a:bodyPr>
            <a:lstStyle/>
            <a:p>
              <a:endParaRPr lang="de-AT" sz="1350"/>
            </a:p>
          </p:txBody>
        </p:sp>
        <p:sp>
          <p:nvSpPr>
            <p:cNvPr id="4" name="AutoShape 4">
              <a:extLst>
                <a:ext uri="{FF2B5EF4-FFF2-40B4-BE49-F238E27FC236}">
                  <a16:creationId xmlns:a16="http://schemas.microsoft.com/office/drawing/2014/main" id="{D4D249DD-A9B3-6844-BCF9-5DB65065CED4}"/>
                </a:ext>
              </a:extLst>
            </p:cNvPr>
            <p:cNvSpPr>
              <a:spLocks noChangeArrowheads="1"/>
            </p:cNvSpPr>
            <p:nvPr/>
          </p:nvSpPr>
          <p:spPr bwMode="auto">
            <a:xfrm rot="10800000">
              <a:off x="3338" y="383"/>
              <a:ext cx="179" cy="2500"/>
            </a:xfrm>
            <a:prstGeom prst="upArrow">
              <a:avLst>
                <a:gd name="adj1" fmla="val 50000"/>
                <a:gd name="adj2" fmla="val 128026"/>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9525">
              <a:miter lim="800000"/>
              <a:headEnd/>
              <a:tailEnd/>
            </a:ln>
            <a:effectLst/>
            <a:scene3d>
              <a:camera prst="legacyObliqueTopRight"/>
              <a:lightRig rig="legacyFlat3" dir="b"/>
            </a:scene3d>
            <a:sp3d extrusionH="430200" prstMaterial="legacyMatte">
              <a:bevelT w="13500" h="13500" prst="angle"/>
              <a:bevelB w="13500" h="13500" prst="angle"/>
              <a:extrusionClr>
                <a:schemeClr val="accent1"/>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flatTx/>
            </a:bodyPr>
            <a:lstStyle/>
            <a:p>
              <a:endParaRPr lang="de-AT" sz="1350"/>
            </a:p>
          </p:txBody>
        </p:sp>
        <p:sp>
          <p:nvSpPr>
            <p:cNvPr id="5" name="Text Box 5">
              <a:extLst>
                <a:ext uri="{FF2B5EF4-FFF2-40B4-BE49-F238E27FC236}">
                  <a16:creationId xmlns:a16="http://schemas.microsoft.com/office/drawing/2014/main" id="{5F898978-DBB3-7946-38E4-CD477A001D94}"/>
                </a:ext>
              </a:extLst>
            </p:cNvPr>
            <p:cNvSpPr txBox="1">
              <a:spLocks noChangeArrowheads="1"/>
            </p:cNvSpPr>
            <p:nvPr/>
          </p:nvSpPr>
          <p:spPr bwMode="auto">
            <a:xfrm>
              <a:off x="3194" y="-129"/>
              <a:ext cx="790" cy="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ts val="495"/>
                </a:spcBef>
              </a:pPr>
              <a:r>
                <a:rPr lang="en-US" sz="825" b="1" dirty="0">
                  <a:solidFill>
                    <a:srgbClr val="000000"/>
                  </a:solidFill>
                  <a:latin typeface="Tahoma"/>
                  <a:ea typeface="Times New Roman"/>
                  <a:cs typeface="Times New Roman"/>
                </a:rPr>
                <a:t>Membrane Pore Size (</a:t>
              </a:r>
              <a:r>
                <a:rPr lang="en-US" sz="825" b="1" dirty="0">
                  <a:solidFill>
                    <a:srgbClr val="000000"/>
                  </a:solidFill>
                  <a:latin typeface="Symbol"/>
                  <a:ea typeface="Times New Roman"/>
                </a:rPr>
                <a:t>m</a:t>
              </a:r>
              <a:r>
                <a:rPr lang="en-US" sz="825" b="1" dirty="0">
                  <a:solidFill>
                    <a:srgbClr val="000000"/>
                  </a:solidFill>
                  <a:latin typeface="Tahoma"/>
                  <a:ea typeface="Times New Roman"/>
                  <a:cs typeface="Times New Roman"/>
                </a:rPr>
                <a:t>m)</a:t>
              </a:r>
              <a:endParaRPr lang="de-AT" sz="900" dirty="0">
                <a:latin typeface="Times New Roman"/>
                <a:ea typeface="Times New Roman"/>
              </a:endParaRPr>
            </a:p>
          </p:txBody>
        </p:sp>
        <p:sp>
          <p:nvSpPr>
            <p:cNvPr id="6" name="Text Box 6">
              <a:extLst>
                <a:ext uri="{FF2B5EF4-FFF2-40B4-BE49-F238E27FC236}">
                  <a16:creationId xmlns:a16="http://schemas.microsoft.com/office/drawing/2014/main" id="{C3CD3238-AA75-269C-FFAB-01CB6F40550D}"/>
                </a:ext>
              </a:extLst>
            </p:cNvPr>
            <p:cNvSpPr txBox="1">
              <a:spLocks noChangeArrowheads="1"/>
            </p:cNvSpPr>
            <p:nvPr/>
          </p:nvSpPr>
          <p:spPr bwMode="auto">
            <a:xfrm>
              <a:off x="897" y="0"/>
              <a:ext cx="681" cy="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r>
                <a:rPr lang="en-US" sz="825" b="1" dirty="0">
                  <a:solidFill>
                    <a:srgbClr val="000000"/>
                  </a:solidFill>
                  <a:latin typeface="Tahoma"/>
                  <a:ea typeface="Times New Roman"/>
                  <a:cs typeface="Times New Roman"/>
                </a:rPr>
                <a:t>Pressure </a:t>
              </a:r>
              <a:endParaRPr lang="de-AT" sz="900" dirty="0">
                <a:latin typeface="Times New Roman"/>
                <a:ea typeface="Times New Roman"/>
              </a:endParaRPr>
            </a:p>
            <a:p>
              <a:pPr algn="ctr" fontAlgn="base"/>
              <a:r>
                <a:rPr lang="en-US" sz="825" b="1" dirty="0">
                  <a:solidFill>
                    <a:srgbClr val="000000"/>
                  </a:solidFill>
                  <a:latin typeface="Tahoma"/>
                  <a:ea typeface="Times New Roman"/>
                  <a:cs typeface="Times New Roman"/>
                </a:rPr>
                <a:t>(bar)</a:t>
              </a:r>
              <a:endParaRPr lang="de-AT" sz="900" dirty="0">
                <a:latin typeface="Times New Roman"/>
                <a:ea typeface="Times New Roman"/>
              </a:endParaRPr>
            </a:p>
          </p:txBody>
        </p:sp>
        <p:sp>
          <p:nvSpPr>
            <p:cNvPr id="7" name="Text Box 7">
              <a:extLst>
                <a:ext uri="{FF2B5EF4-FFF2-40B4-BE49-F238E27FC236}">
                  <a16:creationId xmlns:a16="http://schemas.microsoft.com/office/drawing/2014/main" id="{E2A61698-193F-D18F-3B3D-D40A279B42E9}"/>
                </a:ext>
              </a:extLst>
            </p:cNvPr>
            <p:cNvSpPr txBox="1">
              <a:spLocks noChangeArrowheads="1"/>
            </p:cNvSpPr>
            <p:nvPr/>
          </p:nvSpPr>
          <p:spPr bwMode="auto">
            <a:xfrm>
              <a:off x="-50" y="477"/>
              <a:ext cx="766" cy="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r>
                <a:rPr lang="en-US" sz="750" dirty="0">
                  <a:solidFill>
                    <a:srgbClr val="000000"/>
                  </a:solidFill>
                  <a:latin typeface="Arial"/>
                  <a:ea typeface="Times New Roman"/>
                  <a:cs typeface="Times New Roman"/>
                </a:rPr>
                <a:t>Reverse Osmosis</a:t>
              </a:r>
              <a:endParaRPr lang="de-AT" sz="900" dirty="0">
                <a:latin typeface="Times New Roman"/>
                <a:ea typeface="Times New Roman"/>
              </a:endParaRPr>
            </a:p>
            <a:p>
              <a:pPr algn="ctr" fontAlgn="base"/>
              <a:r>
                <a:rPr lang="en-US" sz="750" dirty="0">
                  <a:solidFill>
                    <a:srgbClr val="000000"/>
                  </a:solidFill>
                  <a:latin typeface="Arial"/>
                  <a:ea typeface="Times New Roman"/>
                  <a:cs typeface="Times New Roman"/>
                </a:rPr>
                <a:t> (RO)</a:t>
              </a:r>
              <a:endParaRPr lang="de-AT" sz="900" dirty="0">
                <a:latin typeface="Times New Roman"/>
                <a:ea typeface="Times New Roman"/>
              </a:endParaRPr>
            </a:p>
          </p:txBody>
        </p:sp>
        <p:sp>
          <p:nvSpPr>
            <p:cNvPr id="8" name="Text Box 8">
              <a:extLst>
                <a:ext uri="{FF2B5EF4-FFF2-40B4-BE49-F238E27FC236}">
                  <a16:creationId xmlns:a16="http://schemas.microsoft.com/office/drawing/2014/main" id="{6C2861A8-9745-4A6F-8EFA-A40DE9A45087}"/>
                </a:ext>
              </a:extLst>
            </p:cNvPr>
            <p:cNvSpPr txBox="1">
              <a:spLocks noChangeArrowheads="1"/>
            </p:cNvSpPr>
            <p:nvPr/>
          </p:nvSpPr>
          <p:spPr bwMode="auto">
            <a:xfrm>
              <a:off x="0" y="1875"/>
              <a:ext cx="681" cy="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r>
                <a:rPr lang="en-US" sz="750">
                  <a:solidFill>
                    <a:srgbClr val="000000"/>
                  </a:solidFill>
                  <a:latin typeface="Arial"/>
                  <a:ea typeface="Times New Roman"/>
                  <a:cs typeface="Times New Roman"/>
                </a:rPr>
                <a:t>Ultrafiltration </a:t>
              </a:r>
              <a:endParaRPr lang="de-AT" sz="900">
                <a:latin typeface="Times New Roman"/>
                <a:ea typeface="Times New Roman"/>
              </a:endParaRPr>
            </a:p>
            <a:p>
              <a:pPr algn="ctr" fontAlgn="base"/>
              <a:r>
                <a:rPr lang="en-US" sz="750">
                  <a:solidFill>
                    <a:srgbClr val="000000"/>
                  </a:solidFill>
                  <a:latin typeface="Arial"/>
                  <a:ea typeface="Times New Roman"/>
                  <a:cs typeface="Times New Roman"/>
                </a:rPr>
                <a:t>(UF)</a:t>
              </a:r>
              <a:endParaRPr lang="de-AT" sz="900">
                <a:latin typeface="Times New Roman"/>
                <a:ea typeface="Times New Roman"/>
              </a:endParaRPr>
            </a:p>
          </p:txBody>
        </p:sp>
        <p:sp>
          <p:nvSpPr>
            <p:cNvPr id="9" name="Text Box 9">
              <a:extLst>
                <a:ext uri="{FF2B5EF4-FFF2-40B4-BE49-F238E27FC236}">
                  <a16:creationId xmlns:a16="http://schemas.microsoft.com/office/drawing/2014/main" id="{81B61CE9-096F-FC06-A09A-40808A8A80A8}"/>
                </a:ext>
              </a:extLst>
            </p:cNvPr>
            <p:cNvSpPr txBox="1">
              <a:spLocks noChangeArrowheads="1"/>
            </p:cNvSpPr>
            <p:nvPr/>
          </p:nvSpPr>
          <p:spPr bwMode="auto">
            <a:xfrm>
              <a:off x="0" y="1164"/>
              <a:ext cx="718" cy="2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r>
                <a:rPr lang="en-US" sz="750" dirty="0">
                  <a:solidFill>
                    <a:srgbClr val="000000"/>
                  </a:solidFill>
                  <a:latin typeface="Arial"/>
                  <a:ea typeface="Times New Roman"/>
                  <a:cs typeface="Times New Roman"/>
                </a:rPr>
                <a:t>Nanofiltration </a:t>
              </a:r>
              <a:endParaRPr lang="de-AT" sz="900" dirty="0">
                <a:latin typeface="Times New Roman"/>
                <a:ea typeface="Times New Roman"/>
              </a:endParaRPr>
            </a:p>
            <a:p>
              <a:pPr algn="ctr" fontAlgn="base"/>
              <a:r>
                <a:rPr lang="en-US" sz="750" dirty="0">
                  <a:solidFill>
                    <a:srgbClr val="000000"/>
                  </a:solidFill>
                  <a:latin typeface="Arial"/>
                  <a:ea typeface="Times New Roman"/>
                  <a:cs typeface="Times New Roman"/>
                </a:rPr>
                <a:t>(NF)</a:t>
              </a:r>
              <a:endParaRPr lang="de-AT" sz="900" dirty="0">
                <a:latin typeface="Times New Roman"/>
                <a:ea typeface="Times New Roman"/>
              </a:endParaRPr>
            </a:p>
          </p:txBody>
        </p:sp>
        <p:sp>
          <p:nvSpPr>
            <p:cNvPr id="10" name="Text Box 10">
              <a:extLst>
                <a:ext uri="{FF2B5EF4-FFF2-40B4-BE49-F238E27FC236}">
                  <a16:creationId xmlns:a16="http://schemas.microsoft.com/office/drawing/2014/main" id="{87A6509F-C4B2-1AFE-B16F-763780D37DB3}"/>
                </a:ext>
              </a:extLst>
            </p:cNvPr>
            <p:cNvSpPr txBox="1">
              <a:spLocks noChangeArrowheads="1"/>
            </p:cNvSpPr>
            <p:nvPr/>
          </p:nvSpPr>
          <p:spPr bwMode="auto">
            <a:xfrm>
              <a:off x="0" y="2578"/>
              <a:ext cx="681" cy="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r>
                <a:rPr lang="en-US" sz="750" dirty="0">
                  <a:solidFill>
                    <a:srgbClr val="000000"/>
                  </a:solidFill>
                  <a:latin typeface="Arial"/>
                  <a:ea typeface="Times New Roman"/>
                  <a:cs typeface="Times New Roman"/>
                </a:rPr>
                <a:t>Microfiltration </a:t>
              </a:r>
              <a:endParaRPr lang="de-AT" sz="900" dirty="0">
                <a:latin typeface="Times New Roman"/>
                <a:ea typeface="Times New Roman"/>
              </a:endParaRPr>
            </a:p>
            <a:p>
              <a:pPr algn="ctr" fontAlgn="base"/>
              <a:r>
                <a:rPr lang="en-US" sz="750" dirty="0">
                  <a:solidFill>
                    <a:srgbClr val="000000"/>
                  </a:solidFill>
                  <a:latin typeface="Arial"/>
                  <a:ea typeface="Times New Roman"/>
                  <a:cs typeface="Times New Roman"/>
                </a:rPr>
                <a:t>(MF)</a:t>
              </a:r>
              <a:endParaRPr lang="de-AT" sz="900" dirty="0">
                <a:latin typeface="Times New Roman"/>
                <a:ea typeface="Times New Roman"/>
              </a:endParaRPr>
            </a:p>
          </p:txBody>
        </p:sp>
        <p:sp>
          <p:nvSpPr>
            <p:cNvPr id="11" name="Text Box 11">
              <a:extLst>
                <a:ext uri="{FF2B5EF4-FFF2-40B4-BE49-F238E27FC236}">
                  <a16:creationId xmlns:a16="http://schemas.microsoft.com/office/drawing/2014/main" id="{A94B1322-0E7A-83EE-3BC7-3695D8025561}"/>
                </a:ext>
              </a:extLst>
            </p:cNvPr>
            <p:cNvSpPr txBox="1">
              <a:spLocks noChangeArrowheads="1"/>
            </p:cNvSpPr>
            <p:nvPr/>
          </p:nvSpPr>
          <p:spPr bwMode="auto">
            <a:xfrm>
              <a:off x="680" y="492"/>
              <a:ext cx="361" cy="2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ts val="450"/>
                </a:spcBef>
              </a:pPr>
              <a:r>
                <a:rPr lang="en-US" sz="750">
                  <a:solidFill>
                    <a:srgbClr val="000000"/>
                  </a:solidFill>
                  <a:latin typeface="Arial"/>
                  <a:ea typeface="Times New Roman"/>
                  <a:cs typeface="Times New Roman"/>
                </a:rPr>
                <a:t>30-60</a:t>
              </a:r>
              <a:endParaRPr lang="de-AT" sz="900">
                <a:latin typeface="Times New Roman"/>
                <a:ea typeface="Times New Roman"/>
              </a:endParaRPr>
            </a:p>
          </p:txBody>
        </p:sp>
        <p:sp>
          <p:nvSpPr>
            <p:cNvPr id="12" name="Text Box 12">
              <a:extLst>
                <a:ext uri="{FF2B5EF4-FFF2-40B4-BE49-F238E27FC236}">
                  <a16:creationId xmlns:a16="http://schemas.microsoft.com/office/drawing/2014/main" id="{8E9F4D97-ECE4-0BAE-965E-ADCDC35980C3}"/>
                </a:ext>
              </a:extLst>
            </p:cNvPr>
            <p:cNvSpPr txBox="1">
              <a:spLocks noChangeArrowheads="1"/>
            </p:cNvSpPr>
            <p:nvPr/>
          </p:nvSpPr>
          <p:spPr bwMode="auto">
            <a:xfrm>
              <a:off x="680" y="1180"/>
              <a:ext cx="361" cy="2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ts val="450"/>
                </a:spcBef>
              </a:pPr>
              <a:r>
                <a:rPr lang="en-US" sz="750">
                  <a:solidFill>
                    <a:srgbClr val="000000"/>
                  </a:solidFill>
                  <a:latin typeface="Arial"/>
                  <a:ea typeface="Times New Roman"/>
                  <a:cs typeface="Times New Roman"/>
                </a:rPr>
                <a:t>20-40</a:t>
              </a:r>
              <a:endParaRPr lang="de-AT" sz="900">
                <a:latin typeface="Times New Roman"/>
                <a:ea typeface="Times New Roman"/>
              </a:endParaRPr>
            </a:p>
          </p:txBody>
        </p:sp>
        <p:sp>
          <p:nvSpPr>
            <p:cNvPr id="13" name="Text Box 13">
              <a:extLst>
                <a:ext uri="{FF2B5EF4-FFF2-40B4-BE49-F238E27FC236}">
                  <a16:creationId xmlns:a16="http://schemas.microsoft.com/office/drawing/2014/main" id="{11C77907-F450-4C91-9735-A4381148D097}"/>
                </a:ext>
              </a:extLst>
            </p:cNvPr>
            <p:cNvSpPr txBox="1">
              <a:spLocks noChangeArrowheads="1"/>
            </p:cNvSpPr>
            <p:nvPr/>
          </p:nvSpPr>
          <p:spPr bwMode="auto">
            <a:xfrm>
              <a:off x="720" y="1875"/>
              <a:ext cx="288" cy="2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ts val="450"/>
                </a:spcBef>
              </a:pPr>
              <a:r>
                <a:rPr lang="en-US" sz="750">
                  <a:solidFill>
                    <a:srgbClr val="000000"/>
                  </a:solidFill>
                  <a:latin typeface="Arial"/>
                  <a:ea typeface="Times New Roman"/>
                  <a:cs typeface="Times New Roman"/>
                </a:rPr>
                <a:t>1-10</a:t>
              </a:r>
              <a:endParaRPr lang="de-AT" sz="900">
                <a:latin typeface="Times New Roman"/>
                <a:ea typeface="Times New Roman"/>
              </a:endParaRPr>
            </a:p>
          </p:txBody>
        </p:sp>
        <p:sp>
          <p:nvSpPr>
            <p:cNvPr id="14" name="Text Box 14">
              <a:extLst>
                <a:ext uri="{FF2B5EF4-FFF2-40B4-BE49-F238E27FC236}">
                  <a16:creationId xmlns:a16="http://schemas.microsoft.com/office/drawing/2014/main" id="{C2D69243-BB46-A433-CC46-D3874DCBA4C3}"/>
                </a:ext>
              </a:extLst>
            </p:cNvPr>
            <p:cNvSpPr txBox="1">
              <a:spLocks noChangeArrowheads="1"/>
            </p:cNvSpPr>
            <p:nvPr/>
          </p:nvSpPr>
          <p:spPr bwMode="auto">
            <a:xfrm>
              <a:off x="680" y="2565"/>
              <a:ext cx="289" cy="2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ts val="450"/>
                </a:spcBef>
              </a:pPr>
              <a:r>
                <a:rPr lang="en-US" sz="750">
                  <a:solidFill>
                    <a:srgbClr val="000000"/>
                  </a:solidFill>
                  <a:latin typeface="Arial"/>
                  <a:ea typeface="Times New Roman"/>
                  <a:cs typeface="Times New Roman"/>
                </a:rPr>
                <a:t>&lt; 1</a:t>
              </a:r>
              <a:endParaRPr lang="de-AT" sz="900">
                <a:latin typeface="Times New Roman"/>
                <a:ea typeface="Times New Roman"/>
              </a:endParaRPr>
            </a:p>
          </p:txBody>
        </p:sp>
        <p:sp>
          <p:nvSpPr>
            <p:cNvPr id="15" name="Text Box 15">
              <a:extLst>
                <a:ext uri="{FF2B5EF4-FFF2-40B4-BE49-F238E27FC236}">
                  <a16:creationId xmlns:a16="http://schemas.microsoft.com/office/drawing/2014/main" id="{B36656F3-4755-E867-5CDB-80D5737B1C3C}"/>
                </a:ext>
              </a:extLst>
            </p:cNvPr>
            <p:cNvSpPr txBox="1">
              <a:spLocks noChangeArrowheads="1"/>
            </p:cNvSpPr>
            <p:nvPr/>
          </p:nvSpPr>
          <p:spPr bwMode="auto">
            <a:xfrm>
              <a:off x="3517" y="492"/>
              <a:ext cx="431" cy="2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ts val="450"/>
                </a:spcBef>
              </a:pPr>
              <a:r>
                <a:rPr lang="en-US" sz="750">
                  <a:solidFill>
                    <a:srgbClr val="000000"/>
                  </a:solidFill>
                  <a:latin typeface="Arial"/>
                  <a:ea typeface="Times New Roman"/>
                  <a:cs typeface="Times New Roman"/>
                </a:rPr>
                <a:t>10</a:t>
              </a:r>
              <a:r>
                <a:rPr lang="en-US" sz="750" baseline="30000">
                  <a:solidFill>
                    <a:srgbClr val="000000"/>
                  </a:solidFill>
                  <a:latin typeface="Arial"/>
                  <a:ea typeface="Times New Roman"/>
                  <a:cs typeface="Times New Roman"/>
                </a:rPr>
                <a:t>-4</a:t>
              </a:r>
              <a:r>
                <a:rPr lang="en-US" sz="750">
                  <a:solidFill>
                    <a:srgbClr val="000000"/>
                  </a:solidFill>
                  <a:latin typeface="Arial"/>
                  <a:ea typeface="Times New Roman"/>
                  <a:cs typeface="Times New Roman"/>
                </a:rPr>
                <a:t>-10</a:t>
              </a:r>
              <a:r>
                <a:rPr lang="en-US" sz="750" baseline="30000">
                  <a:solidFill>
                    <a:srgbClr val="000000"/>
                  </a:solidFill>
                  <a:latin typeface="Arial"/>
                  <a:ea typeface="Times New Roman"/>
                  <a:cs typeface="Times New Roman"/>
                </a:rPr>
                <a:t>-3</a:t>
              </a:r>
              <a:endParaRPr lang="de-AT" sz="900">
                <a:latin typeface="Times New Roman"/>
                <a:ea typeface="Times New Roman"/>
              </a:endParaRPr>
            </a:p>
          </p:txBody>
        </p:sp>
        <p:sp>
          <p:nvSpPr>
            <p:cNvPr id="16" name="Text Box 16">
              <a:extLst>
                <a:ext uri="{FF2B5EF4-FFF2-40B4-BE49-F238E27FC236}">
                  <a16:creationId xmlns:a16="http://schemas.microsoft.com/office/drawing/2014/main" id="{0DC42933-15B9-8EAB-166F-0151A5952CE0}"/>
                </a:ext>
              </a:extLst>
            </p:cNvPr>
            <p:cNvSpPr txBox="1">
              <a:spLocks noChangeArrowheads="1"/>
            </p:cNvSpPr>
            <p:nvPr/>
          </p:nvSpPr>
          <p:spPr bwMode="auto">
            <a:xfrm>
              <a:off x="3517" y="1180"/>
              <a:ext cx="431" cy="2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ts val="450"/>
                </a:spcBef>
              </a:pPr>
              <a:r>
                <a:rPr lang="en-US" sz="750">
                  <a:solidFill>
                    <a:srgbClr val="000000"/>
                  </a:solidFill>
                  <a:latin typeface="Arial"/>
                  <a:ea typeface="Times New Roman"/>
                  <a:cs typeface="Times New Roman"/>
                </a:rPr>
                <a:t>10</a:t>
              </a:r>
              <a:r>
                <a:rPr lang="en-US" sz="750" baseline="30000">
                  <a:solidFill>
                    <a:srgbClr val="000000"/>
                  </a:solidFill>
                  <a:latin typeface="Arial"/>
                  <a:ea typeface="Times New Roman"/>
                  <a:cs typeface="Times New Roman"/>
                </a:rPr>
                <a:t>-3</a:t>
              </a:r>
              <a:r>
                <a:rPr lang="en-US" sz="750">
                  <a:solidFill>
                    <a:srgbClr val="000000"/>
                  </a:solidFill>
                  <a:latin typeface="Arial"/>
                  <a:ea typeface="Times New Roman"/>
                  <a:cs typeface="Times New Roman"/>
                </a:rPr>
                <a:t>-10</a:t>
              </a:r>
              <a:r>
                <a:rPr lang="en-US" sz="750" baseline="30000">
                  <a:solidFill>
                    <a:srgbClr val="000000"/>
                  </a:solidFill>
                  <a:latin typeface="Arial"/>
                  <a:ea typeface="Times New Roman"/>
                  <a:cs typeface="Times New Roman"/>
                </a:rPr>
                <a:t>-2</a:t>
              </a:r>
              <a:endParaRPr lang="de-AT" sz="900">
                <a:latin typeface="Times New Roman"/>
                <a:ea typeface="Times New Roman"/>
              </a:endParaRPr>
            </a:p>
          </p:txBody>
        </p:sp>
        <p:sp>
          <p:nvSpPr>
            <p:cNvPr id="17" name="Text Box 17">
              <a:extLst>
                <a:ext uri="{FF2B5EF4-FFF2-40B4-BE49-F238E27FC236}">
                  <a16:creationId xmlns:a16="http://schemas.microsoft.com/office/drawing/2014/main" id="{271A8494-AB4B-019A-21DD-8FBC49E3FB2E}"/>
                </a:ext>
              </a:extLst>
            </p:cNvPr>
            <p:cNvSpPr txBox="1">
              <a:spLocks noChangeArrowheads="1"/>
            </p:cNvSpPr>
            <p:nvPr/>
          </p:nvSpPr>
          <p:spPr bwMode="auto">
            <a:xfrm>
              <a:off x="3517" y="1875"/>
              <a:ext cx="431" cy="2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ts val="450"/>
                </a:spcBef>
              </a:pPr>
              <a:r>
                <a:rPr lang="en-US" sz="750">
                  <a:solidFill>
                    <a:srgbClr val="000000"/>
                  </a:solidFill>
                  <a:latin typeface="Arial"/>
                  <a:ea typeface="Times New Roman"/>
                  <a:cs typeface="Times New Roman"/>
                </a:rPr>
                <a:t>10</a:t>
              </a:r>
              <a:r>
                <a:rPr lang="en-US" sz="750" baseline="30000">
                  <a:solidFill>
                    <a:srgbClr val="000000"/>
                  </a:solidFill>
                  <a:latin typeface="Arial"/>
                  <a:ea typeface="Times New Roman"/>
                  <a:cs typeface="Times New Roman"/>
                </a:rPr>
                <a:t>-2</a:t>
              </a:r>
              <a:r>
                <a:rPr lang="en-US" sz="750">
                  <a:solidFill>
                    <a:srgbClr val="000000"/>
                  </a:solidFill>
                  <a:latin typeface="Arial"/>
                  <a:ea typeface="Times New Roman"/>
                  <a:cs typeface="Times New Roman"/>
                </a:rPr>
                <a:t>-10</a:t>
              </a:r>
              <a:r>
                <a:rPr lang="en-US" sz="750" baseline="30000">
                  <a:solidFill>
                    <a:srgbClr val="000000"/>
                  </a:solidFill>
                  <a:latin typeface="Arial"/>
                  <a:ea typeface="Times New Roman"/>
                  <a:cs typeface="Times New Roman"/>
                </a:rPr>
                <a:t>-1</a:t>
              </a:r>
              <a:endParaRPr lang="de-AT" sz="900">
                <a:latin typeface="Times New Roman"/>
                <a:ea typeface="Times New Roman"/>
              </a:endParaRPr>
            </a:p>
          </p:txBody>
        </p:sp>
        <p:sp>
          <p:nvSpPr>
            <p:cNvPr id="18" name="Text Box 18">
              <a:extLst>
                <a:ext uri="{FF2B5EF4-FFF2-40B4-BE49-F238E27FC236}">
                  <a16:creationId xmlns:a16="http://schemas.microsoft.com/office/drawing/2014/main" id="{AD81DBFB-9251-225A-BB2C-8EEA5684C5AA}"/>
                </a:ext>
              </a:extLst>
            </p:cNvPr>
            <p:cNvSpPr txBox="1">
              <a:spLocks noChangeArrowheads="1"/>
            </p:cNvSpPr>
            <p:nvPr/>
          </p:nvSpPr>
          <p:spPr bwMode="auto">
            <a:xfrm>
              <a:off x="3553" y="2582"/>
              <a:ext cx="431" cy="2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ts val="450"/>
                </a:spcBef>
              </a:pPr>
              <a:r>
                <a:rPr lang="en-US" sz="750">
                  <a:solidFill>
                    <a:srgbClr val="000000"/>
                  </a:solidFill>
                  <a:latin typeface="Arial"/>
                  <a:ea typeface="Times New Roman"/>
                  <a:cs typeface="Times New Roman"/>
                </a:rPr>
                <a:t>10</a:t>
              </a:r>
              <a:r>
                <a:rPr lang="en-US" sz="750" baseline="30000">
                  <a:solidFill>
                    <a:srgbClr val="000000"/>
                  </a:solidFill>
                  <a:latin typeface="Arial"/>
                  <a:ea typeface="Times New Roman"/>
                  <a:cs typeface="Times New Roman"/>
                </a:rPr>
                <a:t>-1</a:t>
              </a:r>
              <a:r>
                <a:rPr lang="en-US" sz="750">
                  <a:solidFill>
                    <a:srgbClr val="000000"/>
                  </a:solidFill>
                  <a:latin typeface="Arial"/>
                  <a:ea typeface="Times New Roman"/>
                  <a:cs typeface="Times New Roman"/>
                </a:rPr>
                <a:t>-10 </a:t>
              </a:r>
              <a:r>
                <a:rPr lang="en-US" sz="750" baseline="30000">
                  <a:solidFill>
                    <a:srgbClr val="000000"/>
                  </a:solidFill>
                  <a:latin typeface="Arial"/>
                  <a:ea typeface="Times New Roman"/>
                  <a:cs typeface="Times New Roman"/>
                </a:rPr>
                <a:t>1</a:t>
              </a:r>
              <a:endParaRPr lang="de-AT" sz="900">
                <a:latin typeface="Times New Roman"/>
                <a:ea typeface="Times New Roman"/>
              </a:endParaRPr>
            </a:p>
          </p:txBody>
        </p:sp>
        <p:grpSp>
          <p:nvGrpSpPr>
            <p:cNvPr id="19" name="Group 19">
              <a:extLst>
                <a:ext uri="{FF2B5EF4-FFF2-40B4-BE49-F238E27FC236}">
                  <a16:creationId xmlns:a16="http://schemas.microsoft.com/office/drawing/2014/main" id="{76ED9B20-F01C-EF52-E985-C7D46A4C5F29}"/>
                </a:ext>
              </a:extLst>
            </p:cNvPr>
            <p:cNvGrpSpPr>
              <a:grpSpLocks/>
            </p:cNvGrpSpPr>
            <p:nvPr/>
          </p:nvGrpSpPr>
          <p:grpSpPr bwMode="auto">
            <a:xfrm>
              <a:off x="1363" y="2520"/>
              <a:ext cx="575" cy="290"/>
              <a:chOff x="1363" y="2520"/>
              <a:chExt cx="768" cy="384"/>
            </a:xfrm>
          </p:grpSpPr>
          <p:grpSp>
            <p:nvGrpSpPr>
              <p:cNvPr id="223" name="Group 20">
                <a:extLst>
                  <a:ext uri="{FF2B5EF4-FFF2-40B4-BE49-F238E27FC236}">
                    <a16:creationId xmlns:a16="http://schemas.microsoft.com/office/drawing/2014/main" id="{5A1B4814-E67D-457F-6AFD-340BC70F4B1A}"/>
                  </a:ext>
                </a:extLst>
              </p:cNvPr>
              <p:cNvGrpSpPr>
                <a:grpSpLocks/>
              </p:cNvGrpSpPr>
              <p:nvPr/>
            </p:nvGrpSpPr>
            <p:grpSpPr bwMode="auto">
              <a:xfrm>
                <a:off x="1363" y="2520"/>
                <a:ext cx="768" cy="384"/>
                <a:chOff x="1363" y="2520"/>
                <a:chExt cx="768" cy="384"/>
              </a:xfrm>
            </p:grpSpPr>
            <p:grpSp>
              <p:nvGrpSpPr>
                <p:cNvPr id="226" name="Group 21">
                  <a:extLst>
                    <a:ext uri="{FF2B5EF4-FFF2-40B4-BE49-F238E27FC236}">
                      <a16:creationId xmlns:a16="http://schemas.microsoft.com/office/drawing/2014/main" id="{0A66D7E6-9CBD-5A24-27ED-691DCD149603}"/>
                    </a:ext>
                  </a:extLst>
                </p:cNvPr>
                <p:cNvGrpSpPr>
                  <a:grpSpLocks/>
                </p:cNvGrpSpPr>
                <p:nvPr/>
              </p:nvGrpSpPr>
              <p:grpSpPr bwMode="auto">
                <a:xfrm>
                  <a:off x="1363" y="2520"/>
                  <a:ext cx="768" cy="384"/>
                  <a:chOff x="1363" y="2520"/>
                  <a:chExt cx="768" cy="384"/>
                </a:xfrm>
              </p:grpSpPr>
              <p:grpSp>
                <p:nvGrpSpPr>
                  <p:cNvPr id="230" name="Group 22">
                    <a:extLst>
                      <a:ext uri="{FF2B5EF4-FFF2-40B4-BE49-F238E27FC236}">
                        <a16:creationId xmlns:a16="http://schemas.microsoft.com/office/drawing/2014/main" id="{24342FC1-872B-60D9-5FE1-062CE3C1E834}"/>
                      </a:ext>
                    </a:extLst>
                  </p:cNvPr>
                  <p:cNvGrpSpPr>
                    <a:grpSpLocks/>
                  </p:cNvGrpSpPr>
                  <p:nvPr/>
                </p:nvGrpSpPr>
                <p:grpSpPr bwMode="auto">
                  <a:xfrm>
                    <a:off x="1363" y="2520"/>
                    <a:ext cx="768" cy="384"/>
                    <a:chOff x="1363" y="2520"/>
                    <a:chExt cx="768" cy="384"/>
                  </a:xfrm>
                </p:grpSpPr>
                <p:grpSp>
                  <p:nvGrpSpPr>
                    <p:cNvPr id="232" name="Group 23">
                      <a:extLst>
                        <a:ext uri="{FF2B5EF4-FFF2-40B4-BE49-F238E27FC236}">
                          <a16:creationId xmlns:a16="http://schemas.microsoft.com/office/drawing/2014/main" id="{B68FEAFE-FA7B-6B6C-91EA-E1136964F885}"/>
                        </a:ext>
                      </a:extLst>
                    </p:cNvPr>
                    <p:cNvGrpSpPr>
                      <a:grpSpLocks/>
                    </p:cNvGrpSpPr>
                    <p:nvPr/>
                  </p:nvGrpSpPr>
                  <p:grpSpPr bwMode="auto">
                    <a:xfrm>
                      <a:off x="1363" y="2520"/>
                      <a:ext cx="768" cy="384"/>
                      <a:chOff x="1363" y="2520"/>
                      <a:chExt cx="768" cy="384"/>
                    </a:xfrm>
                  </p:grpSpPr>
                  <p:grpSp>
                    <p:nvGrpSpPr>
                      <p:cNvPr id="234" name="Group 24">
                        <a:extLst>
                          <a:ext uri="{FF2B5EF4-FFF2-40B4-BE49-F238E27FC236}">
                            <a16:creationId xmlns:a16="http://schemas.microsoft.com/office/drawing/2014/main" id="{FF0BB0AD-532D-3AF9-B263-A5BB34B6F2AA}"/>
                          </a:ext>
                        </a:extLst>
                      </p:cNvPr>
                      <p:cNvGrpSpPr>
                        <a:grpSpLocks/>
                      </p:cNvGrpSpPr>
                      <p:nvPr/>
                    </p:nvGrpSpPr>
                    <p:grpSpPr bwMode="auto">
                      <a:xfrm>
                        <a:off x="1363" y="2520"/>
                        <a:ext cx="768" cy="384"/>
                        <a:chOff x="1363" y="2520"/>
                        <a:chExt cx="768" cy="384"/>
                      </a:xfrm>
                    </p:grpSpPr>
                    <p:grpSp>
                      <p:nvGrpSpPr>
                        <p:cNvPr id="236" name="Group 25">
                          <a:extLst>
                            <a:ext uri="{FF2B5EF4-FFF2-40B4-BE49-F238E27FC236}">
                              <a16:creationId xmlns:a16="http://schemas.microsoft.com/office/drawing/2014/main" id="{C10D45DD-93BD-6E53-BFB0-A3C5D58B07F4}"/>
                            </a:ext>
                          </a:extLst>
                        </p:cNvPr>
                        <p:cNvGrpSpPr>
                          <a:grpSpLocks/>
                        </p:cNvGrpSpPr>
                        <p:nvPr/>
                      </p:nvGrpSpPr>
                      <p:grpSpPr bwMode="auto">
                        <a:xfrm>
                          <a:off x="1363" y="2520"/>
                          <a:ext cx="768" cy="384"/>
                          <a:chOff x="1363" y="2520"/>
                          <a:chExt cx="768" cy="384"/>
                        </a:xfrm>
                      </p:grpSpPr>
                      <p:grpSp>
                        <p:nvGrpSpPr>
                          <p:cNvPr id="238" name="Group 26">
                            <a:extLst>
                              <a:ext uri="{FF2B5EF4-FFF2-40B4-BE49-F238E27FC236}">
                                <a16:creationId xmlns:a16="http://schemas.microsoft.com/office/drawing/2014/main" id="{3C5B26B7-EFC6-2189-6C62-7B4311D5D6FD}"/>
                              </a:ext>
                            </a:extLst>
                          </p:cNvPr>
                          <p:cNvGrpSpPr>
                            <a:grpSpLocks/>
                          </p:cNvGrpSpPr>
                          <p:nvPr/>
                        </p:nvGrpSpPr>
                        <p:grpSpPr bwMode="auto">
                          <a:xfrm>
                            <a:off x="1363" y="2520"/>
                            <a:ext cx="768" cy="384"/>
                            <a:chOff x="1363" y="2520"/>
                            <a:chExt cx="768" cy="384"/>
                          </a:xfrm>
                        </p:grpSpPr>
                        <p:grpSp>
                          <p:nvGrpSpPr>
                            <p:cNvPr id="240" name="Group 27">
                              <a:extLst>
                                <a:ext uri="{FF2B5EF4-FFF2-40B4-BE49-F238E27FC236}">
                                  <a16:creationId xmlns:a16="http://schemas.microsoft.com/office/drawing/2014/main" id="{2F63F444-CB55-182D-BCEB-B104E141A6B2}"/>
                                </a:ext>
                              </a:extLst>
                            </p:cNvPr>
                            <p:cNvGrpSpPr>
                              <a:grpSpLocks/>
                            </p:cNvGrpSpPr>
                            <p:nvPr/>
                          </p:nvGrpSpPr>
                          <p:grpSpPr bwMode="auto">
                            <a:xfrm>
                              <a:off x="1363" y="2520"/>
                              <a:ext cx="768" cy="384"/>
                              <a:chOff x="1363" y="2520"/>
                              <a:chExt cx="768" cy="384"/>
                            </a:xfrm>
                          </p:grpSpPr>
                          <p:grpSp>
                            <p:nvGrpSpPr>
                              <p:cNvPr id="242" name="Group 28">
                                <a:extLst>
                                  <a:ext uri="{FF2B5EF4-FFF2-40B4-BE49-F238E27FC236}">
                                    <a16:creationId xmlns:a16="http://schemas.microsoft.com/office/drawing/2014/main" id="{33F01595-F2AE-B462-36C8-C3C4E69F3B32}"/>
                                  </a:ext>
                                </a:extLst>
                              </p:cNvPr>
                              <p:cNvGrpSpPr>
                                <a:grpSpLocks/>
                              </p:cNvGrpSpPr>
                              <p:nvPr/>
                            </p:nvGrpSpPr>
                            <p:grpSpPr bwMode="auto">
                              <a:xfrm>
                                <a:off x="1363" y="2520"/>
                                <a:ext cx="768" cy="384"/>
                                <a:chOff x="1363" y="2520"/>
                                <a:chExt cx="768" cy="384"/>
                              </a:xfrm>
                            </p:grpSpPr>
                            <p:sp>
                              <p:nvSpPr>
                                <p:cNvPr id="244" name="AutoShape 29">
                                  <a:extLst>
                                    <a:ext uri="{FF2B5EF4-FFF2-40B4-BE49-F238E27FC236}">
                                      <a16:creationId xmlns:a16="http://schemas.microsoft.com/office/drawing/2014/main" id="{4997785D-AC1E-2F94-5B3A-93A4BE8367D2}"/>
                                    </a:ext>
                                  </a:extLst>
                                </p:cNvPr>
                                <p:cNvSpPr>
                                  <a:spLocks noChangeArrowheads="1"/>
                                </p:cNvSpPr>
                                <p:nvPr/>
                              </p:nvSpPr>
                              <p:spPr bwMode="auto">
                                <a:xfrm>
                                  <a:off x="1363" y="2520"/>
                                  <a:ext cx="768" cy="384"/>
                                </a:xfrm>
                                <a:prstGeom prst="rightArrow">
                                  <a:avLst>
                                    <a:gd name="adj1" fmla="val 47917"/>
                                    <a:gd name="adj2" fmla="val 71870"/>
                                  </a:avLst>
                                </a:prstGeom>
                                <a:gradFill rotWithShape="1">
                                  <a:gsLst>
                                    <a:gs pos="0">
                                      <a:schemeClr val="bg1"/>
                                    </a:gs>
                                    <a:gs pos="100000">
                                      <a:srgbClr val="FFFF99"/>
                                    </a:gs>
                                  </a:gsLst>
                                  <a:path path="rect">
                                    <a:fillToRect l="50000" t="50000" r="50000" b="50000"/>
                                  </a:path>
                                </a:gradFill>
                                <a:ln w="9525">
                                  <a:solidFill>
                                    <a:schemeClr val="tx1"/>
                                  </a:solidFill>
                                  <a:miter lim="800000"/>
                                  <a:headEnd/>
                                  <a:tailEnd/>
                                </a:ln>
                                <a:effectLst>
                                  <a:outerShdw dist="107763" dir="18900000" algn="ctr" rotWithShape="0">
                                    <a:schemeClr val="bg2">
                                      <a:alpha val="50000"/>
                                    </a:schemeClr>
                                  </a:outerShdw>
                                </a:effectLst>
                              </p:spPr>
                              <p:txBody>
                                <a:bodyPr wrap="none" anchor="ctr"/>
                                <a:lstStyle/>
                                <a:p>
                                  <a:endParaRPr lang="de-AT" sz="1350"/>
                                </a:p>
                              </p:txBody>
                            </p:sp>
                            <p:pic>
                              <p:nvPicPr>
                                <p:cNvPr id="245" name="Picture 30">
                                  <a:extLst>
                                    <a:ext uri="{FF2B5EF4-FFF2-40B4-BE49-F238E27FC236}">
                                      <a16:creationId xmlns:a16="http://schemas.microsoft.com/office/drawing/2014/main" id="{9DC28E1F-9999-1B95-DC4C-CE5CA7365E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9" y="2664"/>
                                  <a:ext cx="36" cy="30"/>
                                </a:xfrm>
                                <a:prstGeom prst="rect">
                                  <a:avLst/>
                                </a:prstGeom>
                                <a:noFill/>
                                <a:extLst>
                                  <a:ext uri="{909E8E84-426E-40DD-AFC4-6F175D3DCCD1}">
                                    <a14:hiddenFill xmlns:a14="http://schemas.microsoft.com/office/drawing/2010/main">
                                      <a:solidFill>
                                        <a:srgbClr val="FFFFFF"/>
                                      </a:solidFill>
                                    </a14:hiddenFill>
                                  </a:ext>
                                </a:extLst>
                              </p:spPr>
                            </p:pic>
                            <p:pic>
                              <p:nvPicPr>
                                <p:cNvPr id="246" name="Picture 31">
                                  <a:extLst>
                                    <a:ext uri="{FF2B5EF4-FFF2-40B4-BE49-F238E27FC236}">
                                      <a16:creationId xmlns:a16="http://schemas.microsoft.com/office/drawing/2014/main" id="{0CFB3FD9-A4DF-2399-AE8F-8A0A91EEA2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3" y="2760"/>
                                  <a:ext cx="36" cy="30"/>
                                </a:xfrm>
                                <a:prstGeom prst="rect">
                                  <a:avLst/>
                                </a:prstGeom>
                                <a:noFill/>
                                <a:extLst>
                                  <a:ext uri="{909E8E84-426E-40DD-AFC4-6F175D3DCCD1}">
                                    <a14:hiddenFill xmlns:a14="http://schemas.microsoft.com/office/drawing/2010/main">
                                      <a:solidFill>
                                        <a:srgbClr val="FFFFFF"/>
                                      </a:solidFill>
                                    </a14:hiddenFill>
                                  </a:ext>
                                </a:extLst>
                              </p:spPr>
                            </p:pic>
                            <p:pic>
                              <p:nvPicPr>
                                <p:cNvPr id="247" name="Picture 32">
                                  <a:extLst>
                                    <a:ext uri="{FF2B5EF4-FFF2-40B4-BE49-F238E27FC236}">
                                      <a16:creationId xmlns:a16="http://schemas.microsoft.com/office/drawing/2014/main" id="{7DE990FE-C78E-01A1-A47D-ED0B13FF8C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9" y="2778"/>
                                  <a:ext cx="36" cy="30"/>
                                </a:xfrm>
                                <a:prstGeom prst="rect">
                                  <a:avLst/>
                                </a:prstGeom>
                                <a:noFill/>
                                <a:extLst>
                                  <a:ext uri="{909E8E84-426E-40DD-AFC4-6F175D3DCCD1}">
                                    <a14:hiddenFill xmlns:a14="http://schemas.microsoft.com/office/drawing/2010/main">
                                      <a:solidFill>
                                        <a:srgbClr val="FFFFFF"/>
                                      </a:solidFill>
                                    </a14:hiddenFill>
                                  </a:ext>
                                </a:extLst>
                              </p:spPr>
                            </p:pic>
                            <p:pic>
                              <p:nvPicPr>
                                <p:cNvPr id="248" name="Picture 33">
                                  <a:extLst>
                                    <a:ext uri="{FF2B5EF4-FFF2-40B4-BE49-F238E27FC236}">
                                      <a16:creationId xmlns:a16="http://schemas.microsoft.com/office/drawing/2014/main" id="{BE83A953-8221-CB01-2040-3A31480498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3" y="2712"/>
                                  <a:ext cx="30" cy="30"/>
                                </a:xfrm>
                                <a:prstGeom prst="rect">
                                  <a:avLst/>
                                </a:prstGeom>
                                <a:noFill/>
                                <a:extLst>
                                  <a:ext uri="{909E8E84-426E-40DD-AFC4-6F175D3DCCD1}">
                                    <a14:hiddenFill xmlns:a14="http://schemas.microsoft.com/office/drawing/2010/main">
                                      <a:solidFill>
                                        <a:srgbClr val="FFFFFF"/>
                                      </a:solidFill>
                                    </a14:hiddenFill>
                                  </a:ext>
                                </a:extLst>
                              </p:spPr>
                            </p:pic>
                            <p:pic>
                              <p:nvPicPr>
                                <p:cNvPr id="249" name="Picture 34">
                                  <a:extLst>
                                    <a:ext uri="{FF2B5EF4-FFF2-40B4-BE49-F238E27FC236}">
                                      <a16:creationId xmlns:a16="http://schemas.microsoft.com/office/drawing/2014/main" id="{24994789-F173-0ED5-17A5-677D34F43F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7" y="2664"/>
                                  <a:ext cx="30" cy="30"/>
                                </a:xfrm>
                                <a:prstGeom prst="rect">
                                  <a:avLst/>
                                </a:prstGeom>
                                <a:noFill/>
                                <a:extLst>
                                  <a:ext uri="{909E8E84-426E-40DD-AFC4-6F175D3DCCD1}">
                                    <a14:hiddenFill xmlns:a14="http://schemas.microsoft.com/office/drawing/2010/main">
                                      <a:solidFill>
                                        <a:srgbClr val="FFFFFF"/>
                                      </a:solidFill>
                                    </a14:hiddenFill>
                                  </a:ext>
                                </a:extLst>
                              </p:spPr>
                            </p:pic>
                            <p:pic>
                              <p:nvPicPr>
                                <p:cNvPr id="250" name="Picture 35">
                                  <a:extLst>
                                    <a:ext uri="{FF2B5EF4-FFF2-40B4-BE49-F238E27FC236}">
                                      <a16:creationId xmlns:a16="http://schemas.microsoft.com/office/drawing/2014/main" id="{42BE5749-9FDB-B7D1-9988-519F67A613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43" y="2808"/>
                                  <a:ext cx="48" cy="42"/>
                                </a:xfrm>
                                <a:prstGeom prst="rect">
                                  <a:avLst/>
                                </a:prstGeom>
                                <a:noFill/>
                                <a:extLst>
                                  <a:ext uri="{909E8E84-426E-40DD-AFC4-6F175D3DCCD1}">
                                    <a14:hiddenFill xmlns:a14="http://schemas.microsoft.com/office/drawing/2010/main">
                                      <a:solidFill>
                                        <a:srgbClr val="FFFFFF"/>
                                      </a:solidFill>
                                    </a14:hiddenFill>
                                  </a:ext>
                                </a:extLst>
                              </p:spPr>
                            </p:pic>
                            <p:pic>
                              <p:nvPicPr>
                                <p:cNvPr id="251" name="Picture 36">
                                  <a:extLst>
                                    <a:ext uri="{FF2B5EF4-FFF2-40B4-BE49-F238E27FC236}">
                                      <a16:creationId xmlns:a16="http://schemas.microsoft.com/office/drawing/2014/main" id="{1C3F92CF-7EA0-2390-3921-5A1E34F93E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1" y="2760"/>
                                  <a:ext cx="48" cy="42"/>
                                </a:xfrm>
                                <a:prstGeom prst="rect">
                                  <a:avLst/>
                                </a:prstGeom>
                                <a:noFill/>
                                <a:extLst>
                                  <a:ext uri="{909E8E84-426E-40DD-AFC4-6F175D3DCCD1}">
                                    <a14:hiddenFill xmlns:a14="http://schemas.microsoft.com/office/drawing/2010/main">
                                      <a:solidFill>
                                        <a:srgbClr val="FFFFFF"/>
                                      </a:solidFill>
                                    </a14:hiddenFill>
                                  </a:ext>
                                </a:extLst>
                              </p:spPr>
                            </p:pic>
                            <p:pic>
                              <p:nvPicPr>
                                <p:cNvPr id="252" name="Picture 37">
                                  <a:extLst>
                                    <a:ext uri="{FF2B5EF4-FFF2-40B4-BE49-F238E27FC236}">
                                      <a16:creationId xmlns:a16="http://schemas.microsoft.com/office/drawing/2014/main" id="{BA2CB190-D50C-8280-6796-D2302389B4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7" y="2670"/>
                                  <a:ext cx="48" cy="42"/>
                                </a:xfrm>
                                <a:prstGeom prst="rect">
                                  <a:avLst/>
                                </a:prstGeom>
                                <a:noFill/>
                                <a:extLst>
                                  <a:ext uri="{909E8E84-426E-40DD-AFC4-6F175D3DCCD1}">
                                    <a14:hiddenFill xmlns:a14="http://schemas.microsoft.com/office/drawing/2010/main">
                                      <a:solidFill>
                                        <a:srgbClr val="FFFFFF"/>
                                      </a:solidFill>
                                    </a14:hiddenFill>
                                  </a:ext>
                                </a:extLst>
                              </p:spPr>
                            </p:pic>
                            <p:pic>
                              <p:nvPicPr>
                                <p:cNvPr id="253" name="Picture 38">
                                  <a:extLst>
                                    <a:ext uri="{FF2B5EF4-FFF2-40B4-BE49-F238E27FC236}">
                                      <a16:creationId xmlns:a16="http://schemas.microsoft.com/office/drawing/2014/main" id="{65D703A6-769B-B294-D38D-ECA953FA0C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47" y="2718"/>
                                  <a:ext cx="48" cy="42"/>
                                </a:xfrm>
                                <a:prstGeom prst="rect">
                                  <a:avLst/>
                                </a:prstGeom>
                                <a:noFill/>
                                <a:extLst>
                                  <a:ext uri="{909E8E84-426E-40DD-AFC4-6F175D3DCCD1}">
                                    <a14:hiddenFill xmlns:a14="http://schemas.microsoft.com/office/drawing/2010/main">
                                      <a:solidFill>
                                        <a:srgbClr val="FFFFFF"/>
                                      </a:solidFill>
                                    </a14:hiddenFill>
                                  </a:ext>
                                </a:extLst>
                              </p:spPr>
                            </p:pic>
                            <p:pic>
                              <p:nvPicPr>
                                <p:cNvPr id="254" name="Picture 39">
                                  <a:extLst>
                                    <a:ext uri="{FF2B5EF4-FFF2-40B4-BE49-F238E27FC236}">
                                      <a16:creationId xmlns:a16="http://schemas.microsoft.com/office/drawing/2014/main" id="{1B4351A6-4A5D-764B-AF04-6904C46410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 y="2622"/>
                                  <a:ext cx="48" cy="42"/>
                                </a:xfrm>
                                <a:prstGeom prst="rect">
                                  <a:avLst/>
                                </a:prstGeom>
                                <a:noFill/>
                                <a:extLst>
                                  <a:ext uri="{909E8E84-426E-40DD-AFC4-6F175D3DCCD1}">
                                    <a14:hiddenFill xmlns:a14="http://schemas.microsoft.com/office/drawing/2010/main">
                                      <a:solidFill>
                                        <a:srgbClr val="FFFFFF"/>
                                      </a:solidFill>
                                    </a14:hiddenFill>
                                  </a:ext>
                                </a:extLst>
                              </p:spPr>
                            </p:pic>
                            <p:sp>
                              <p:nvSpPr>
                                <p:cNvPr id="255" name="Oval 40">
                                  <a:extLst>
                                    <a:ext uri="{FF2B5EF4-FFF2-40B4-BE49-F238E27FC236}">
                                      <a16:creationId xmlns:a16="http://schemas.microsoft.com/office/drawing/2014/main" id="{F35A235F-C5EB-DD84-92B0-E36E3396255F}"/>
                                    </a:ext>
                                  </a:extLst>
                                </p:cNvPr>
                                <p:cNvSpPr>
                                  <a:spLocks noChangeArrowheads="1"/>
                                </p:cNvSpPr>
                                <p:nvPr/>
                              </p:nvSpPr>
                              <p:spPr bwMode="auto">
                                <a:xfrm>
                                  <a:off x="1555" y="2616"/>
                                  <a:ext cx="96" cy="96"/>
                                </a:xfrm>
                                <a:prstGeom prst="ellipse">
                                  <a:avLst/>
                                </a:prstGeom>
                                <a:solidFill>
                                  <a:srgbClr val="00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sz="1350"/>
                                </a:p>
                              </p:txBody>
                            </p:sp>
                            <p:sp>
                              <p:nvSpPr>
                                <p:cNvPr id="256" name="Oval 41">
                                  <a:extLst>
                                    <a:ext uri="{FF2B5EF4-FFF2-40B4-BE49-F238E27FC236}">
                                      <a16:creationId xmlns:a16="http://schemas.microsoft.com/office/drawing/2014/main" id="{DD9596AA-1566-3E61-C25A-E7ADDC28548A}"/>
                                    </a:ext>
                                  </a:extLst>
                                </p:cNvPr>
                                <p:cNvSpPr>
                                  <a:spLocks noChangeArrowheads="1"/>
                                </p:cNvSpPr>
                                <p:nvPr/>
                              </p:nvSpPr>
                              <p:spPr bwMode="auto">
                                <a:xfrm>
                                  <a:off x="1411" y="2712"/>
                                  <a:ext cx="96" cy="96"/>
                                </a:xfrm>
                                <a:prstGeom prst="ellipse">
                                  <a:avLst/>
                                </a:prstGeom>
                                <a:solidFill>
                                  <a:srgbClr val="00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sz="1350"/>
                                </a:p>
                              </p:txBody>
                            </p:sp>
                            <p:sp>
                              <p:nvSpPr>
                                <p:cNvPr id="257" name="Oval 42">
                                  <a:extLst>
                                    <a:ext uri="{FF2B5EF4-FFF2-40B4-BE49-F238E27FC236}">
                                      <a16:creationId xmlns:a16="http://schemas.microsoft.com/office/drawing/2014/main" id="{7356A0E5-777D-9400-3EB6-4C65BEBFE9B4}"/>
                                    </a:ext>
                                  </a:extLst>
                                </p:cNvPr>
                                <p:cNvSpPr>
                                  <a:spLocks noChangeArrowheads="1"/>
                                </p:cNvSpPr>
                                <p:nvPr/>
                              </p:nvSpPr>
                              <p:spPr bwMode="auto">
                                <a:xfrm>
                                  <a:off x="1843" y="2616"/>
                                  <a:ext cx="96" cy="96"/>
                                </a:xfrm>
                                <a:prstGeom prst="ellipse">
                                  <a:avLst/>
                                </a:prstGeom>
                                <a:solidFill>
                                  <a:srgbClr val="00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sz="1350"/>
                                </a:p>
                              </p:txBody>
                            </p:sp>
                            <p:sp>
                              <p:nvSpPr>
                                <p:cNvPr id="258" name="Oval 43">
                                  <a:extLst>
                                    <a:ext uri="{FF2B5EF4-FFF2-40B4-BE49-F238E27FC236}">
                                      <a16:creationId xmlns:a16="http://schemas.microsoft.com/office/drawing/2014/main" id="{C41AEA3E-94B7-4C11-053A-72E36D535E24}"/>
                                    </a:ext>
                                  </a:extLst>
                                </p:cNvPr>
                                <p:cNvSpPr>
                                  <a:spLocks noChangeArrowheads="1"/>
                                </p:cNvSpPr>
                                <p:nvPr/>
                              </p:nvSpPr>
                              <p:spPr bwMode="auto">
                                <a:xfrm>
                                  <a:off x="1555" y="2760"/>
                                  <a:ext cx="48" cy="48"/>
                                </a:xfrm>
                                <a:prstGeom prst="ellipse">
                                  <a:avLst/>
                                </a:prstGeom>
                                <a:solidFill>
                                  <a:srgbClr val="99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sz="1350"/>
                                </a:p>
                              </p:txBody>
                            </p:sp>
                            <p:sp>
                              <p:nvSpPr>
                                <p:cNvPr id="259" name="Oval 44">
                                  <a:extLst>
                                    <a:ext uri="{FF2B5EF4-FFF2-40B4-BE49-F238E27FC236}">
                                      <a16:creationId xmlns:a16="http://schemas.microsoft.com/office/drawing/2014/main" id="{D983346D-84D7-B46A-4764-65A6CAED24D3}"/>
                                    </a:ext>
                                  </a:extLst>
                                </p:cNvPr>
                                <p:cNvSpPr>
                                  <a:spLocks noChangeArrowheads="1"/>
                                </p:cNvSpPr>
                                <p:nvPr/>
                              </p:nvSpPr>
                              <p:spPr bwMode="auto">
                                <a:xfrm>
                                  <a:off x="1411" y="2616"/>
                                  <a:ext cx="48" cy="48"/>
                                </a:xfrm>
                                <a:prstGeom prst="ellipse">
                                  <a:avLst/>
                                </a:prstGeom>
                                <a:solidFill>
                                  <a:srgbClr val="99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sz="1350"/>
                                </a:p>
                              </p:txBody>
                            </p:sp>
                            <p:sp>
                              <p:nvSpPr>
                                <p:cNvPr id="260" name="Oval 45">
                                  <a:extLst>
                                    <a:ext uri="{FF2B5EF4-FFF2-40B4-BE49-F238E27FC236}">
                                      <a16:creationId xmlns:a16="http://schemas.microsoft.com/office/drawing/2014/main" id="{5FEF12B8-2D8A-1986-6BA7-857215A55575}"/>
                                    </a:ext>
                                  </a:extLst>
                                </p:cNvPr>
                                <p:cNvSpPr>
                                  <a:spLocks noChangeArrowheads="1"/>
                                </p:cNvSpPr>
                                <p:nvPr/>
                              </p:nvSpPr>
                              <p:spPr bwMode="auto">
                                <a:xfrm>
                                  <a:off x="1747" y="2760"/>
                                  <a:ext cx="48" cy="48"/>
                                </a:xfrm>
                                <a:prstGeom prst="ellipse">
                                  <a:avLst/>
                                </a:prstGeom>
                                <a:solidFill>
                                  <a:srgbClr val="99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sz="1350"/>
                                </a:p>
                              </p:txBody>
                            </p:sp>
                            <p:sp>
                              <p:nvSpPr>
                                <p:cNvPr id="261" name="Oval 46">
                                  <a:extLst>
                                    <a:ext uri="{FF2B5EF4-FFF2-40B4-BE49-F238E27FC236}">
                                      <a16:creationId xmlns:a16="http://schemas.microsoft.com/office/drawing/2014/main" id="{6D8B3929-C697-954C-EF60-09A706D505EE}"/>
                                    </a:ext>
                                  </a:extLst>
                                </p:cNvPr>
                                <p:cNvSpPr>
                                  <a:spLocks noChangeArrowheads="1"/>
                                </p:cNvSpPr>
                                <p:nvPr/>
                              </p:nvSpPr>
                              <p:spPr bwMode="auto">
                                <a:xfrm>
                                  <a:off x="2035" y="2712"/>
                                  <a:ext cx="48" cy="48"/>
                                </a:xfrm>
                                <a:prstGeom prst="ellipse">
                                  <a:avLst/>
                                </a:prstGeom>
                                <a:solidFill>
                                  <a:srgbClr val="99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sz="1350"/>
                                </a:p>
                              </p:txBody>
                            </p:sp>
                            <p:pic>
                              <p:nvPicPr>
                                <p:cNvPr id="262" name="Picture 47">
                                  <a:extLst>
                                    <a:ext uri="{FF2B5EF4-FFF2-40B4-BE49-F238E27FC236}">
                                      <a16:creationId xmlns:a16="http://schemas.microsoft.com/office/drawing/2014/main" id="{420D7605-4310-8412-39D1-D7DC79C541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9" y="2634"/>
                                  <a:ext cx="36" cy="30"/>
                                </a:xfrm>
                                <a:prstGeom prst="rect">
                                  <a:avLst/>
                                </a:prstGeom>
                                <a:noFill/>
                                <a:extLst>
                                  <a:ext uri="{909E8E84-426E-40DD-AFC4-6F175D3DCCD1}">
                                    <a14:hiddenFill xmlns:a14="http://schemas.microsoft.com/office/drawing/2010/main">
                                      <a:solidFill>
                                        <a:srgbClr val="FFFFFF"/>
                                      </a:solidFill>
                                    </a14:hiddenFill>
                                  </a:ext>
                                </a:extLst>
                              </p:spPr>
                            </p:pic>
                          </p:grpSp>
                          <p:pic>
                            <p:nvPicPr>
                              <p:cNvPr id="243" name="Picture 48">
                                <a:extLst>
                                  <a:ext uri="{FF2B5EF4-FFF2-40B4-BE49-F238E27FC236}">
                                    <a16:creationId xmlns:a16="http://schemas.microsoft.com/office/drawing/2014/main" id="{51604FDA-CC29-DB31-1633-6D9B37B602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7" y="2718"/>
                                <a:ext cx="48" cy="42"/>
                              </a:xfrm>
                              <a:prstGeom prst="rect">
                                <a:avLst/>
                              </a:prstGeom>
                              <a:noFill/>
                              <a:extLst>
                                <a:ext uri="{909E8E84-426E-40DD-AFC4-6F175D3DCCD1}">
                                  <a14:hiddenFill xmlns:a14="http://schemas.microsoft.com/office/drawing/2010/main">
                                    <a:solidFill>
                                      <a:srgbClr val="FFFFFF"/>
                                    </a:solidFill>
                                  </a14:hiddenFill>
                                </a:ext>
                              </a:extLst>
                            </p:spPr>
                          </p:pic>
                        </p:grpSp>
                        <p:pic>
                          <p:nvPicPr>
                            <p:cNvPr id="241" name="Picture 49">
                              <a:extLst>
                                <a:ext uri="{FF2B5EF4-FFF2-40B4-BE49-F238E27FC236}">
                                  <a16:creationId xmlns:a16="http://schemas.microsoft.com/office/drawing/2014/main" id="{D0BFD48E-57FC-DCA6-B22D-CF2CA62FF9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5" y="2568"/>
                              <a:ext cx="36" cy="30"/>
                            </a:xfrm>
                            <a:prstGeom prst="rect">
                              <a:avLst/>
                            </a:prstGeom>
                            <a:noFill/>
                            <a:extLst>
                              <a:ext uri="{909E8E84-426E-40DD-AFC4-6F175D3DCCD1}">
                                <a14:hiddenFill xmlns:a14="http://schemas.microsoft.com/office/drawing/2010/main">
                                  <a:solidFill>
                                    <a:srgbClr val="FFFFFF"/>
                                  </a:solidFill>
                                </a14:hiddenFill>
                              </a:ext>
                            </a:extLst>
                          </p:spPr>
                        </p:pic>
                      </p:grpSp>
                      <p:sp>
                        <p:nvSpPr>
                          <p:cNvPr id="239" name="Oval 50">
                            <a:extLst>
                              <a:ext uri="{FF2B5EF4-FFF2-40B4-BE49-F238E27FC236}">
                                <a16:creationId xmlns:a16="http://schemas.microsoft.com/office/drawing/2014/main" id="{2F237EF7-19EE-48B3-F3AA-ED40C40111C5}"/>
                              </a:ext>
                            </a:extLst>
                          </p:cNvPr>
                          <p:cNvSpPr>
                            <a:spLocks noChangeArrowheads="1"/>
                          </p:cNvSpPr>
                          <p:nvPr/>
                        </p:nvSpPr>
                        <p:spPr bwMode="auto">
                          <a:xfrm>
                            <a:off x="1651" y="2664"/>
                            <a:ext cx="48" cy="48"/>
                          </a:xfrm>
                          <a:prstGeom prst="ellipse">
                            <a:avLst/>
                          </a:prstGeom>
                          <a:solidFill>
                            <a:srgbClr val="99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sz="1350"/>
                          </a:p>
                        </p:txBody>
                      </p:sp>
                    </p:grpSp>
                    <p:pic>
                      <p:nvPicPr>
                        <p:cNvPr id="237" name="Picture 51">
                          <a:extLst>
                            <a:ext uri="{FF2B5EF4-FFF2-40B4-BE49-F238E27FC236}">
                              <a16:creationId xmlns:a16="http://schemas.microsoft.com/office/drawing/2014/main" id="{42F54F37-B8E0-5973-2455-3CD3943FEA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39" y="2616"/>
                          <a:ext cx="48" cy="42"/>
                        </a:xfrm>
                        <a:prstGeom prst="rect">
                          <a:avLst/>
                        </a:prstGeom>
                        <a:noFill/>
                        <a:extLst>
                          <a:ext uri="{909E8E84-426E-40DD-AFC4-6F175D3DCCD1}">
                            <a14:hiddenFill xmlns:a14="http://schemas.microsoft.com/office/drawing/2010/main">
                              <a:solidFill>
                                <a:srgbClr val="FFFFFF"/>
                              </a:solidFill>
                            </a14:hiddenFill>
                          </a:ext>
                        </a:extLst>
                      </p:spPr>
                    </p:pic>
                  </p:grpSp>
                  <p:pic>
                    <p:nvPicPr>
                      <p:cNvPr id="235" name="Picture 52">
                        <a:extLst>
                          <a:ext uri="{FF2B5EF4-FFF2-40B4-BE49-F238E27FC236}">
                            <a16:creationId xmlns:a16="http://schemas.microsoft.com/office/drawing/2014/main" id="{5C7A7E49-FEFE-9250-6DFF-4E424CB6C9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5" y="2730"/>
                        <a:ext cx="30" cy="30"/>
                      </a:xfrm>
                      <a:prstGeom prst="rect">
                        <a:avLst/>
                      </a:prstGeom>
                      <a:noFill/>
                      <a:extLst>
                        <a:ext uri="{909E8E84-426E-40DD-AFC4-6F175D3DCCD1}">
                          <a14:hiddenFill xmlns:a14="http://schemas.microsoft.com/office/drawing/2010/main">
                            <a:solidFill>
                              <a:srgbClr val="FFFFFF"/>
                            </a:solidFill>
                          </a14:hiddenFill>
                        </a:ext>
                      </a:extLst>
                    </p:spPr>
                  </p:pic>
                </p:grpSp>
                <p:pic>
                  <p:nvPicPr>
                    <p:cNvPr id="233" name="Picture 53">
                      <a:extLst>
                        <a:ext uri="{FF2B5EF4-FFF2-40B4-BE49-F238E27FC236}">
                          <a16:creationId xmlns:a16="http://schemas.microsoft.com/office/drawing/2014/main" id="{397FD196-203A-27DC-8661-15C30FC0CB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1" y="2778"/>
                      <a:ext cx="30" cy="30"/>
                    </a:xfrm>
                    <a:prstGeom prst="rect">
                      <a:avLst/>
                    </a:prstGeom>
                    <a:noFill/>
                    <a:extLst>
                      <a:ext uri="{909E8E84-426E-40DD-AFC4-6F175D3DCCD1}">
                        <a14:hiddenFill xmlns:a14="http://schemas.microsoft.com/office/drawing/2010/main">
                          <a:solidFill>
                            <a:srgbClr val="FFFFFF"/>
                          </a:solidFill>
                        </a14:hiddenFill>
                      </a:ext>
                    </a:extLst>
                  </p:spPr>
                </p:pic>
              </p:grpSp>
              <p:pic>
                <p:nvPicPr>
                  <p:cNvPr id="231" name="Picture 54">
                    <a:extLst>
                      <a:ext uri="{FF2B5EF4-FFF2-40B4-BE49-F238E27FC236}">
                        <a16:creationId xmlns:a16="http://schemas.microsoft.com/office/drawing/2014/main" id="{14421F45-4B8D-B112-CD24-569F9DAD00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7" y="2682"/>
                    <a:ext cx="36" cy="30"/>
                  </a:xfrm>
                  <a:prstGeom prst="rect">
                    <a:avLst/>
                  </a:prstGeom>
                  <a:noFill/>
                  <a:extLst>
                    <a:ext uri="{909E8E84-426E-40DD-AFC4-6F175D3DCCD1}">
                      <a14:hiddenFill xmlns:a14="http://schemas.microsoft.com/office/drawing/2010/main">
                        <a:solidFill>
                          <a:srgbClr val="FFFFFF"/>
                        </a:solidFill>
                      </a14:hiddenFill>
                    </a:ext>
                  </a:extLst>
                </p:spPr>
              </p:pic>
            </p:grpSp>
            <p:sp>
              <p:nvSpPr>
                <p:cNvPr id="227" name="Oval 55">
                  <a:extLst>
                    <a:ext uri="{FF2B5EF4-FFF2-40B4-BE49-F238E27FC236}">
                      <a16:creationId xmlns:a16="http://schemas.microsoft.com/office/drawing/2014/main" id="{032B016C-C04E-40B2-BFFD-5E997E80D994}"/>
                    </a:ext>
                  </a:extLst>
                </p:cNvPr>
                <p:cNvSpPr>
                  <a:spLocks noChangeArrowheads="1"/>
                </p:cNvSpPr>
                <p:nvPr/>
              </p:nvSpPr>
              <p:spPr bwMode="auto">
                <a:xfrm>
                  <a:off x="1747" y="2616"/>
                  <a:ext cx="48" cy="48"/>
                </a:xfrm>
                <a:prstGeom prst="ellipse">
                  <a:avLst/>
                </a:prstGeom>
                <a:solidFill>
                  <a:srgbClr val="99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sz="1350"/>
                </a:p>
              </p:txBody>
            </p:sp>
            <p:pic>
              <p:nvPicPr>
                <p:cNvPr id="228" name="Picture 56">
                  <a:extLst>
                    <a:ext uri="{FF2B5EF4-FFF2-40B4-BE49-F238E27FC236}">
                      <a16:creationId xmlns:a16="http://schemas.microsoft.com/office/drawing/2014/main" id="{F65F8BD2-B5BC-1E1F-4008-E7B7A0EFBA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91" y="2712"/>
                  <a:ext cx="48" cy="42"/>
                </a:xfrm>
                <a:prstGeom prst="rect">
                  <a:avLst/>
                </a:prstGeom>
                <a:noFill/>
                <a:extLst>
                  <a:ext uri="{909E8E84-426E-40DD-AFC4-6F175D3DCCD1}">
                    <a14:hiddenFill xmlns:a14="http://schemas.microsoft.com/office/drawing/2010/main">
                      <a:solidFill>
                        <a:srgbClr val="FFFFFF"/>
                      </a:solidFill>
                    </a14:hiddenFill>
                  </a:ext>
                </a:extLst>
              </p:spPr>
            </p:pic>
            <p:pic>
              <p:nvPicPr>
                <p:cNvPr id="229" name="Picture 57">
                  <a:extLst>
                    <a:ext uri="{FF2B5EF4-FFF2-40B4-BE49-F238E27FC236}">
                      <a16:creationId xmlns:a16="http://schemas.microsoft.com/office/drawing/2014/main" id="{B5F292EA-3859-68AA-D0BC-2B8ADAF13D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3" y="2682"/>
                  <a:ext cx="30" cy="30"/>
                </a:xfrm>
                <a:prstGeom prst="rect">
                  <a:avLst/>
                </a:prstGeom>
                <a:noFill/>
                <a:extLst>
                  <a:ext uri="{909E8E84-426E-40DD-AFC4-6F175D3DCCD1}">
                    <a14:hiddenFill xmlns:a14="http://schemas.microsoft.com/office/drawing/2010/main">
                      <a:solidFill>
                        <a:srgbClr val="FFFFFF"/>
                      </a:solidFill>
                    </a14:hiddenFill>
                  </a:ext>
                </a:extLst>
              </p:spPr>
            </p:pic>
          </p:grpSp>
          <p:pic>
            <p:nvPicPr>
              <p:cNvPr id="224" name="Picture 58">
                <a:extLst>
                  <a:ext uri="{FF2B5EF4-FFF2-40B4-BE49-F238E27FC236}">
                    <a16:creationId xmlns:a16="http://schemas.microsoft.com/office/drawing/2014/main" id="{7C8B191C-557A-1DF9-E2F3-25343866DD1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99" y="2712"/>
                <a:ext cx="30" cy="30"/>
              </a:xfrm>
              <a:prstGeom prst="rect">
                <a:avLst/>
              </a:prstGeom>
              <a:noFill/>
              <a:extLst>
                <a:ext uri="{909E8E84-426E-40DD-AFC4-6F175D3DCCD1}">
                  <a14:hiddenFill xmlns:a14="http://schemas.microsoft.com/office/drawing/2010/main">
                    <a:solidFill>
                      <a:srgbClr val="FFFFFF"/>
                    </a:solidFill>
                  </a14:hiddenFill>
                </a:ext>
              </a:extLst>
            </p:spPr>
          </p:pic>
          <p:pic>
            <p:nvPicPr>
              <p:cNvPr id="225" name="Picture 59">
                <a:extLst>
                  <a:ext uri="{FF2B5EF4-FFF2-40B4-BE49-F238E27FC236}">
                    <a16:creationId xmlns:a16="http://schemas.microsoft.com/office/drawing/2014/main" id="{D0D906C3-BC6C-1E5E-F035-504FC808E67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3" y="2712"/>
                <a:ext cx="30" cy="3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 name="Group 60">
              <a:extLst>
                <a:ext uri="{FF2B5EF4-FFF2-40B4-BE49-F238E27FC236}">
                  <a16:creationId xmlns:a16="http://schemas.microsoft.com/office/drawing/2014/main" id="{8837743F-C2F8-AEAF-21EC-872D2F7C795C}"/>
                </a:ext>
              </a:extLst>
            </p:cNvPr>
            <p:cNvGrpSpPr>
              <a:grpSpLocks/>
            </p:cNvGrpSpPr>
            <p:nvPr/>
          </p:nvGrpSpPr>
          <p:grpSpPr bwMode="auto">
            <a:xfrm>
              <a:off x="1363" y="1832"/>
              <a:ext cx="575" cy="289"/>
              <a:chOff x="1363" y="1832"/>
              <a:chExt cx="768" cy="384"/>
            </a:xfrm>
          </p:grpSpPr>
          <p:grpSp>
            <p:nvGrpSpPr>
              <p:cNvPr id="183" name="Group 61">
                <a:extLst>
                  <a:ext uri="{FF2B5EF4-FFF2-40B4-BE49-F238E27FC236}">
                    <a16:creationId xmlns:a16="http://schemas.microsoft.com/office/drawing/2014/main" id="{A6AF4E8A-2E3C-9971-264D-EDD18243C635}"/>
                  </a:ext>
                </a:extLst>
              </p:cNvPr>
              <p:cNvGrpSpPr>
                <a:grpSpLocks/>
              </p:cNvGrpSpPr>
              <p:nvPr/>
            </p:nvGrpSpPr>
            <p:grpSpPr bwMode="auto">
              <a:xfrm>
                <a:off x="1363" y="1832"/>
                <a:ext cx="768" cy="384"/>
                <a:chOff x="1363" y="1832"/>
                <a:chExt cx="768" cy="384"/>
              </a:xfrm>
            </p:grpSpPr>
            <p:grpSp>
              <p:nvGrpSpPr>
                <p:cNvPr id="186" name="Group 62">
                  <a:extLst>
                    <a:ext uri="{FF2B5EF4-FFF2-40B4-BE49-F238E27FC236}">
                      <a16:creationId xmlns:a16="http://schemas.microsoft.com/office/drawing/2014/main" id="{AB0F3C1A-4CF0-5AD8-79F1-6EA7A636FD1E}"/>
                    </a:ext>
                  </a:extLst>
                </p:cNvPr>
                <p:cNvGrpSpPr>
                  <a:grpSpLocks/>
                </p:cNvGrpSpPr>
                <p:nvPr/>
              </p:nvGrpSpPr>
              <p:grpSpPr bwMode="auto">
                <a:xfrm>
                  <a:off x="1363" y="1832"/>
                  <a:ext cx="768" cy="384"/>
                  <a:chOff x="1363" y="1832"/>
                  <a:chExt cx="768" cy="384"/>
                </a:xfrm>
              </p:grpSpPr>
              <p:grpSp>
                <p:nvGrpSpPr>
                  <p:cNvPr id="190" name="Group 63">
                    <a:extLst>
                      <a:ext uri="{FF2B5EF4-FFF2-40B4-BE49-F238E27FC236}">
                        <a16:creationId xmlns:a16="http://schemas.microsoft.com/office/drawing/2014/main" id="{016AE8F8-E620-CDDF-48EC-D56246FC4DB7}"/>
                      </a:ext>
                    </a:extLst>
                  </p:cNvPr>
                  <p:cNvGrpSpPr>
                    <a:grpSpLocks/>
                  </p:cNvGrpSpPr>
                  <p:nvPr/>
                </p:nvGrpSpPr>
                <p:grpSpPr bwMode="auto">
                  <a:xfrm>
                    <a:off x="1363" y="1832"/>
                    <a:ext cx="768" cy="384"/>
                    <a:chOff x="1363" y="1832"/>
                    <a:chExt cx="768" cy="384"/>
                  </a:xfrm>
                </p:grpSpPr>
                <p:grpSp>
                  <p:nvGrpSpPr>
                    <p:cNvPr id="192" name="Group 64">
                      <a:extLst>
                        <a:ext uri="{FF2B5EF4-FFF2-40B4-BE49-F238E27FC236}">
                          <a16:creationId xmlns:a16="http://schemas.microsoft.com/office/drawing/2014/main" id="{403D73C4-9AC7-41BB-1168-6AEE771CF1A9}"/>
                        </a:ext>
                      </a:extLst>
                    </p:cNvPr>
                    <p:cNvGrpSpPr>
                      <a:grpSpLocks/>
                    </p:cNvGrpSpPr>
                    <p:nvPr/>
                  </p:nvGrpSpPr>
                  <p:grpSpPr bwMode="auto">
                    <a:xfrm>
                      <a:off x="1363" y="1832"/>
                      <a:ext cx="768" cy="384"/>
                      <a:chOff x="1363" y="1832"/>
                      <a:chExt cx="768" cy="384"/>
                    </a:xfrm>
                  </p:grpSpPr>
                  <p:grpSp>
                    <p:nvGrpSpPr>
                      <p:cNvPr id="194" name="Group 65">
                        <a:extLst>
                          <a:ext uri="{FF2B5EF4-FFF2-40B4-BE49-F238E27FC236}">
                            <a16:creationId xmlns:a16="http://schemas.microsoft.com/office/drawing/2014/main" id="{B750B766-BF97-48C4-50E7-EFC86592670C}"/>
                          </a:ext>
                        </a:extLst>
                      </p:cNvPr>
                      <p:cNvGrpSpPr>
                        <a:grpSpLocks/>
                      </p:cNvGrpSpPr>
                      <p:nvPr/>
                    </p:nvGrpSpPr>
                    <p:grpSpPr bwMode="auto">
                      <a:xfrm>
                        <a:off x="1363" y="1832"/>
                        <a:ext cx="768" cy="384"/>
                        <a:chOff x="1363" y="1832"/>
                        <a:chExt cx="768" cy="384"/>
                      </a:xfrm>
                    </p:grpSpPr>
                    <p:grpSp>
                      <p:nvGrpSpPr>
                        <p:cNvPr id="196" name="Group 66">
                          <a:extLst>
                            <a:ext uri="{FF2B5EF4-FFF2-40B4-BE49-F238E27FC236}">
                              <a16:creationId xmlns:a16="http://schemas.microsoft.com/office/drawing/2014/main" id="{A2F4A5A3-DDEE-6155-CBE0-7C38819B23A1}"/>
                            </a:ext>
                          </a:extLst>
                        </p:cNvPr>
                        <p:cNvGrpSpPr>
                          <a:grpSpLocks/>
                        </p:cNvGrpSpPr>
                        <p:nvPr/>
                      </p:nvGrpSpPr>
                      <p:grpSpPr bwMode="auto">
                        <a:xfrm>
                          <a:off x="1363" y="1832"/>
                          <a:ext cx="768" cy="384"/>
                          <a:chOff x="1363" y="1832"/>
                          <a:chExt cx="768" cy="384"/>
                        </a:xfrm>
                      </p:grpSpPr>
                      <p:grpSp>
                        <p:nvGrpSpPr>
                          <p:cNvPr id="198" name="Group 67">
                            <a:extLst>
                              <a:ext uri="{FF2B5EF4-FFF2-40B4-BE49-F238E27FC236}">
                                <a16:creationId xmlns:a16="http://schemas.microsoft.com/office/drawing/2014/main" id="{DED6A9B9-4A3D-D7B9-7163-39ECF5A6DA0B}"/>
                              </a:ext>
                            </a:extLst>
                          </p:cNvPr>
                          <p:cNvGrpSpPr>
                            <a:grpSpLocks/>
                          </p:cNvGrpSpPr>
                          <p:nvPr/>
                        </p:nvGrpSpPr>
                        <p:grpSpPr bwMode="auto">
                          <a:xfrm>
                            <a:off x="1363" y="1832"/>
                            <a:ext cx="768" cy="384"/>
                            <a:chOff x="1363" y="1832"/>
                            <a:chExt cx="768" cy="384"/>
                          </a:xfrm>
                        </p:grpSpPr>
                        <p:grpSp>
                          <p:nvGrpSpPr>
                            <p:cNvPr id="200" name="Group 68">
                              <a:extLst>
                                <a:ext uri="{FF2B5EF4-FFF2-40B4-BE49-F238E27FC236}">
                                  <a16:creationId xmlns:a16="http://schemas.microsoft.com/office/drawing/2014/main" id="{A43ED49F-8DB9-608E-91D1-97EDDB099F76}"/>
                                </a:ext>
                              </a:extLst>
                            </p:cNvPr>
                            <p:cNvGrpSpPr>
                              <a:grpSpLocks/>
                            </p:cNvGrpSpPr>
                            <p:nvPr/>
                          </p:nvGrpSpPr>
                          <p:grpSpPr bwMode="auto">
                            <a:xfrm>
                              <a:off x="1363" y="1832"/>
                              <a:ext cx="768" cy="384"/>
                              <a:chOff x="1363" y="1832"/>
                              <a:chExt cx="768" cy="384"/>
                            </a:xfrm>
                          </p:grpSpPr>
                          <p:grpSp>
                            <p:nvGrpSpPr>
                              <p:cNvPr id="202" name="Group 69">
                                <a:extLst>
                                  <a:ext uri="{FF2B5EF4-FFF2-40B4-BE49-F238E27FC236}">
                                    <a16:creationId xmlns:a16="http://schemas.microsoft.com/office/drawing/2014/main" id="{B432926D-8C31-6CFE-A5C2-33DC997A0C29}"/>
                                  </a:ext>
                                </a:extLst>
                              </p:cNvPr>
                              <p:cNvGrpSpPr>
                                <a:grpSpLocks/>
                              </p:cNvGrpSpPr>
                              <p:nvPr/>
                            </p:nvGrpSpPr>
                            <p:grpSpPr bwMode="auto">
                              <a:xfrm>
                                <a:off x="1363" y="1832"/>
                                <a:ext cx="768" cy="384"/>
                                <a:chOff x="1363" y="1832"/>
                                <a:chExt cx="768" cy="384"/>
                              </a:xfrm>
                            </p:grpSpPr>
                            <p:sp>
                              <p:nvSpPr>
                                <p:cNvPr id="204" name="AutoShape 70">
                                  <a:extLst>
                                    <a:ext uri="{FF2B5EF4-FFF2-40B4-BE49-F238E27FC236}">
                                      <a16:creationId xmlns:a16="http://schemas.microsoft.com/office/drawing/2014/main" id="{142F376D-8DBF-910E-67C6-B278E7599F55}"/>
                                    </a:ext>
                                  </a:extLst>
                                </p:cNvPr>
                                <p:cNvSpPr>
                                  <a:spLocks noChangeArrowheads="1"/>
                                </p:cNvSpPr>
                                <p:nvPr/>
                              </p:nvSpPr>
                              <p:spPr bwMode="auto">
                                <a:xfrm>
                                  <a:off x="1363" y="1832"/>
                                  <a:ext cx="768" cy="384"/>
                                </a:xfrm>
                                <a:prstGeom prst="rightArrow">
                                  <a:avLst>
                                    <a:gd name="adj1" fmla="val 47917"/>
                                    <a:gd name="adj2" fmla="val 71870"/>
                                  </a:avLst>
                                </a:prstGeom>
                                <a:gradFill rotWithShape="1">
                                  <a:gsLst>
                                    <a:gs pos="0">
                                      <a:schemeClr val="bg1"/>
                                    </a:gs>
                                    <a:gs pos="100000">
                                      <a:srgbClr val="FFFF99"/>
                                    </a:gs>
                                  </a:gsLst>
                                  <a:path path="rect">
                                    <a:fillToRect l="50000" t="50000" r="50000" b="50000"/>
                                  </a:path>
                                </a:gradFill>
                                <a:ln w="9525">
                                  <a:solidFill>
                                    <a:schemeClr val="tx1"/>
                                  </a:solidFill>
                                  <a:miter lim="800000"/>
                                  <a:headEnd/>
                                  <a:tailEnd/>
                                </a:ln>
                                <a:effectLst>
                                  <a:outerShdw dist="107763" dir="18900000" algn="ctr" rotWithShape="0">
                                    <a:schemeClr val="bg2">
                                      <a:alpha val="50000"/>
                                    </a:schemeClr>
                                  </a:outerShdw>
                                </a:effectLst>
                              </p:spPr>
                              <p:txBody>
                                <a:bodyPr wrap="none" anchor="ctr"/>
                                <a:lstStyle/>
                                <a:p>
                                  <a:endParaRPr lang="de-AT" sz="1350"/>
                                </a:p>
                              </p:txBody>
                            </p:sp>
                            <p:pic>
                              <p:nvPicPr>
                                <p:cNvPr id="205" name="Picture 71">
                                  <a:extLst>
                                    <a:ext uri="{FF2B5EF4-FFF2-40B4-BE49-F238E27FC236}">
                                      <a16:creationId xmlns:a16="http://schemas.microsoft.com/office/drawing/2014/main" id="{EF9F54DC-E3CD-FE52-9072-03E21EC4FF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9" y="1976"/>
                                  <a:ext cx="36" cy="30"/>
                                </a:xfrm>
                                <a:prstGeom prst="rect">
                                  <a:avLst/>
                                </a:prstGeom>
                                <a:noFill/>
                                <a:extLst>
                                  <a:ext uri="{909E8E84-426E-40DD-AFC4-6F175D3DCCD1}">
                                    <a14:hiddenFill xmlns:a14="http://schemas.microsoft.com/office/drawing/2010/main">
                                      <a:solidFill>
                                        <a:srgbClr val="FFFFFF"/>
                                      </a:solidFill>
                                    </a14:hiddenFill>
                                  </a:ext>
                                </a:extLst>
                              </p:spPr>
                            </p:pic>
                            <p:pic>
                              <p:nvPicPr>
                                <p:cNvPr id="206" name="Picture 72">
                                  <a:extLst>
                                    <a:ext uri="{FF2B5EF4-FFF2-40B4-BE49-F238E27FC236}">
                                      <a16:creationId xmlns:a16="http://schemas.microsoft.com/office/drawing/2014/main" id="{BA6D3885-75A4-17F7-49DB-99F0150293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3" y="2072"/>
                                  <a:ext cx="36" cy="30"/>
                                </a:xfrm>
                                <a:prstGeom prst="rect">
                                  <a:avLst/>
                                </a:prstGeom>
                                <a:noFill/>
                                <a:extLst>
                                  <a:ext uri="{909E8E84-426E-40DD-AFC4-6F175D3DCCD1}">
                                    <a14:hiddenFill xmlns:a14="http://schemas.microsoft.com/office/drawing/2010/main">
                                      <a:solidFill>
                                        <a:srgbClr val="FFFFFF"/>
                                      </a:solidFill>
                                    </a14:hiddenFill>
                                  </a:ext>
                                </a:extLst>
                              </p:spPr>
                            </p:pic>
                            <p:pic>
                              <p:nvPicPr>
                                <p:cNvPr id="207" name="Picture 73">
                                  <a:extLst>
                                    <a:ext uri="{FF2B5EF4-FFF2-40B4-BE49-F238E27FC236}">
                                      <a16:creationId xmlns:a16="http://schemas.microsoft.com/office/drawing/2014/main" id="{5F6881A8-E500-E321-566E-BA9D33CDD4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9" y="2090"/>
                                  <a:ext cx="36" cy="30"/>
                                </a:xfrm>
                                <a:prstGeom prst="rect">
                                  <a:avLst/>
                                </a:prstGeom>
                                <a:noFill/>
                                <a:extLst>
                                  <a:ext uri="{909E8E84-426E-40DD-AFC4-6F175D3DCCD1}">
                                    <a14:hiddenFill xmlns:a14="http://schemas.microsoft.com/office/drawing/2010/main">
                                      <a:solidFill>
                                        <a:srgbClr val="FFFFFF"/>
                                      </a:solidFill>
                                    </a14:hiddenFill>
                                  </a:ext>
                                </a:extLst>
                              </p:spPr>
                            </p:pic>
                            <p:pic>
                              <p:nvPicPr>
                                <p:cNvPr id="208" name="Picture 74">
                                  <a:extLst>
                                    <a:ext uri="{FF2B5EF4-FFF2-40B4-BE49-F238E27FC236}">
                                      <a16:creationId xmlns:a16="http://schemas.microsoft.com/office/drawing/2014/main" id="{ABF2B386-0F90-F060-D9AA-122525C3A3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3" y="2024"/>
                                  <a:ext cx="30" cy="30"/>
                                </a:xfrm>
                                <a:prstGeom prst="rect">
                                  <a:avLst/>
                                </a:prstGeom>
                                <a:noFill/>
                                <a:extLst>
                                  <a:ext uri="{909E8E84-426E-40DD-AFC4-6F175D3DCCD1}">
                                    <a14:hiddenFill xmlns:a14="http://schemas.microsoft.com/office/drawing/2010/main">
                                      <a:solidFill>
                                        <a:srgbClr val="FFFFFF"/>
                                      </a:solidFill>
                                    </a14:hiddenFill>
                                  </a:ext>
                                </a:extLst>
                              </p:spPr>
                            </p:pic>
                            <p:pic>
                              <p:nvPicPr>
                                <p:cNvPr id="209" name="Picture 75">
                                  <a:extLst>
                                    <a:ext uri="{FF2B5EF4-FFF2-40B4-BE49-F238E27FC236}">
                                      <a16:creationId xmlns:a16="http://schemas.microsoft.com/office/drawing/2014/main" id="{83859586-71AA-99E1-53AA-20E5E60CBF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7" y="1976"/>
                                  <a:ext cx="30" cy="30"/>
                                </a:xfrm>
                                <a:prstGeom prst="rect">
                                  <a:avLst/>
                                </a:prstGeom>
                                <a:noFill/>
                                <a:extLst>
                                  <a:ext uri="{909E8E84-426E-40DD-AFC4-6F175D3DCCD1}">
                                    <a14:hiddenFill xmlns:a14="http://schemas.microsoft.com/office/drawing/2010/main">
                                      <a:solidFill>
                                        <a:srgbClr val="FFFFFF"/>
                                      </a:solidFill>
                                    </a14:hiddenFill>
                                  </a:ext>
                                </a:extLst>
                              </p:spPr>
                            </p:pic>
                            <p:pic>
                              <p:nvPicPr>
                                <p:cNvPr id="210" name="Picture 76">
                                  <a:extLst>
                                    <a:ext uri="{FF2B5EF4-FFF2-40B4-BE49-F238E27FC236}">
                                      <a16:creationId xmlns:a16="http://schemas.microsoft.com/office/drawing/2014/main" id="{1CDFCB94-74DB-BF45-08D9-1ACFDE2D1D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43" y="2120"/>
                                  <a:ext cx="48" cy="42"/>
                                </a:xfrm>
                                <a:prstGeom prst="rect">
                                  <a:avLst/>
                                </a:prstGeom>
                                <a:noFill/>
                                <a:extLst>
                                  <a:ext uri="{909E8E84-426E-40DD-AFC4-6F175D3DCCD1}">
                                    <a14:hiddenFill xmlns:a14="http://schemas.microsoft.com/office/drawing/2010/main">
                                      <a:solidFill>
                                        <a:srgbClr val="FFFFFF"/>
                                      </a:solidFill>
                                    </a14:hiddenFill>
                                  </a:ext>
                                </a:extLst>
                              </p:spPr>
                            </p:pic>
                            <p:pic>
                              <p:nvPicPr>
                                <p:cNvPr id="211" name="Picture 77">
                                  <a:extLst>
                                    <a:ext uri="{FF2B5EF4-FFF2-40B4-BE49-F238E27FC236}">
                                      <a16:creationId xmlns:a16="http://schemas.microsoft.com/office/drawing/2014/main" id="{D56FF0DB-18B8-7C6E-0F72-3713410872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1" y="2072"/>
                                  <a:ext cx="48" cy="42"/>
                                </a:xfrm>
                                <a:prstGeom prst="rect">
                                  <a:avLst/>
                                </a:prstGeom>
                                <a:noFill/>
                                <a:extLst>
                                  <a:ext uri="{909E8E84-426E-40DD-AFC4-6F175D3DCCD1}">
                                    <a14:hiddenFill xmlns:a14="http://schemas.microsoft.com/office/drawing/2010/main">
                                      <a:solidFill>
                                        <a:srgbClr val="FFFFFF"/>
                                      </a:solidFill>
                                    </a14:hiddenFill>
                                  </a:ext>
                                </a:extLst>
                              </p:spPr>
                            </p:pic>
                            <p:pic>
                              <p:nvPicPr>
                                <p:cNvPr id="212" name="Picture 78">
                                  <a:extLst>
                                    <a:ext uri="{FF2B5EF4-FFF2-40B4-BE49-F238E27FC236}">
                                      <a16:creationId xmlns:a16="http://schemas.microsoft.com/office/drawing/2014/main" id="{B9D39D3F-3D3E-E862-B533-524CCFAEE5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7" y="1982"/>
                                  <a:ext cx="48" cy="42"/>
                                </a:xfrm>
                                <a:prstGeom prst="rect">
                                  <a:avLst/>
                                </a:prstGeom>
                                <a:noFill/>
                                <a:extLst>
                                  <a:ext uri="{909E8E84-426E-40DD-AFC4-6F175D3DCCD1}">
                                    <a14:hiddenFill xmlns:a14="http://schemas.microsoft.com/office/drawing/2010/main">
                                      <a:solidFill>
                                        <a:srgbClr val="FFFFFF"/>
                                      </a:solidFill>
                                    </a14:hiddenFill>
                                  </a:ext>
                                </a:extLst>
                              </p:spPr>
                            </p:pic>
                            <p:pic>
                              <p:nvPicPr>
                                <p:cNvPr id="213" name="Picture 79">
                                  <a:extLst>
                                    <a:ext uri="{FF2B5EF4-FFF2-40B4-BE49-F238E27FC236}">
                                      <a16:creationId xmlns:a16="http://schemas.microsoft.com/office/drawing/2014/main" id="{0EF82529-EF3F-EB72-3708-4CF08AFF3C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47" y="2030"/>
                                  <a:ext cx="48" cy="42"/>
                                </a:xfrm>
                                <a:prstGeom prst="rect">
                                  <a:avLst/>
                                </a:prstGeom>
                                <a:noFill/>
                                <a:extLst>
                                  <a:ext uri="{909E8E84-426E-40DD-AFC4-6F175D3DCCD1}">
                                    <a14:hiddenFill xmlns:a14="http://schemas.microsoft.com/office/drawing/2010/main">
                                      <a:solidFill>
                                        <a:srgbClr val="FFFFFF"/>
                                      </a:solidFill>
                                    </a14:hiddenFill>
                                  </a:ext>
                                </a:extLst>
                              </p:spPr>
                            </p:pic>
                            <p:pic>
                              <p:nvPicPr>
                                <p:cNvPr id="214" name="Picture 80">
                                  <a:extLst>
                                    <a:ext uri="{FF2B5EF4-FFF2-40B4-BE49-F238E27FC236}">
                                      <a16:creationId xmlns:a16="http://schemas.microsoft.com/office/drawing/2014/main" id="{B8C799AE-8CFA-086E-9AFE-FD227988D2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 y="1934"/>
                                  <a:ext cx="48" cy="42"/>
                                </a:xfrm>
                                <a:prstGeom prst="rect">
                                  <a:avLst/>
                                </a:prstGeom>
                                <a:noFill/>
                                <a:extLst>
                                  <a:ext uri="{909E8E84-426E-40DD-AFC4-6F175D3DCCD1}">
                                    <a14:hiddenFill xmlns:a14="http://schemas.microsoft.com/office/drawing/2010/main">
                                      <a:solidFill>
                                        <a:srgbClr val="FFFFFF"/>
                                      </a:solidFill>
                                    </a14:hiddenFill>
                                  </a:ext>
                                </a:extLst>
                              </p:spPr>
                            </p:pic>
                            <p:sp>
                              <p:nvSpPr>
                                <p:cNvPr id="215" name="Oval 81">
                                  <a:extLst>
                                    <a:ext uri="{FF2B5EF4-FFF2-40B4-BE49-F238E27FC236}">
                                      <a16:creationId xmlns:a16="http://schemas.microsoft.com/office/drawing/2014/main" id="{9B547F18-9C25-0681-248C-4869B526158A}"/>
                                    </a:ext>
                                  </a:extLst>
                                </p:cNvPr>
                                <p:cNvSpPr>
                                  <a:spLocks noChangeArrowheads="1"/>
                                </p:cNvSpPr>
                                <p:nvPr/>
                              </p:nvSpPr>
                              <p:spPr bwMode="auto">
                                <a:xfrm>
                                  <a:off x="1555" y="1928"/>
                                  <a:ext cx="96" cy="96"/>
                                </a:xfrm>
                                <a:prstGeom prst="ellipse">
                                  <a:avLst/>
                                </a:prstGeom>
                                <a:solidFill>
                                  <a:srgbClr val="00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sz="1350"/>
                                </a:p>
                              </p:txBody>
                            </p:sp>
                            <p:sp>
                              <p:nvSpPr>
                                <p:cNvPr id="216" name="Oval 82">
                                  <a:extLst>
                                    <a:ext uri="{FF2B5EF4-FFF2-40B4-BE49-F238E27FC236}">
                                      <a16:creationId xmlns:a16="http://schemas.microsoft.com/office/drawing/2014/main" id="{87E487B0-D318-9942-DC16-5F2A350A6511}"/>
                                    </a:ext>
                                  </a:extLst>
                                </p:cNvPr>
                                <p:cNvSpPr>
                                  <a:spLocks noChangeArrowheads="1"/>
                                </p:cNvSpPr>
                                <p:nvPr/>
                              </p:nvSpPr>
                              <p:spPr bwMode="auto">
                                <a:xfrm>
                                  <a:off x="1411" y="2024"/>
                                  <a:ext cx="96" cy="96"/>
                                </a:xfrm>
                                <a:prstGeom prst="ellipse">
                                  <a:avLst/>
                                </a:prstGeom>
                                <a:solidFill>
                                  <a:srgbClr val="00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sz="1350"/>
                                </a:p>
                              </p:txBody>
                            </p:sp>
                            <p:sp>
                              <p:nvSpPr>
                                <p:cNvPr id="217" name="Oval 83">
                                  <a:extLst>
                                    <a:ext uri="{FF2B5EF4-FFF2-40B4-BE49-F238E27FC236}">
                                      <a16:creationId xmlns:a16="http://schemas.microsoft.com/office/drawing/2014/main" id="{17A8FAF0-A52E-863B-66A2-C504815596A6}"/>
                                    </a:ext>
                                  </a:extLst>
                                </p:cNvPr>
                                <p:cNvSpPr>
                                  <a:spLocks noChangeArrowheads="1"/>
                                </p:cNvSpPr>
                                <p:nvPr/>
                              </p:nvSpPr>
                              <p:spPr bwMode="auto">
                                <a:xfrm>
                                  <a:off x="1843" y="1928"/>
                                  <a:ext cx="96" cy="96"/>
                                </a:xfrm>
                                <a:prstGeom prst="ellipse">
                                  <a:avLst/>
                                </a:prstGeom>
                                <a:solidFill>
                                  <a:srgbClr val="00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sz="1350"/>
                                </a:p>
                              </p:txBody>
                            </p:sp>
                            <p:sp>
                              <p:nvSpPr>
                                <p:cNvPr id="218" name="Oval 84">
                                  <a:extLst>
                                    <a:ext uri="{FF2B5EF4-FFF2-40B4-BE49-F238E27FC236}">
                                      <a16:creationId xmlns:a16="http://schemas.microsoft.com/office/drawing/2014/main" id="{8EED2D11-F5A3-64E0-415D-6850DB2CFA4F}"/>
                                    </a:ext>
                                  </a:extLst>
                                </p:cNvPr>
                                <p:cNvSpPr>
                                  <a:spLocks noChangeArrowheads="1"/>
                                </p:cNvSpPr>
                                <p:nvPr/>
                              </p:nvSpPr>
                              <p:spPr bwMode="auto">
                                <a:xfrm>
                                  <a:off x="1555" y="2072"/>
                                  <a:ext cx="48" cy="48"/>
                                </a:xfrm>
                                <a:prstGeom prst="ellipse">
                                  <a:avLst/>
                                </a:prstGeom>
                                <a:solidFill>
                                  <a:srgbClr val="99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sz="1350"/>
                                </a:p>
                              </p:txBody>
                            </p:sp>
                            <p:sp>
                              <p:nvSpPr>
                                <p:cNvPr id="219" name="Oval 85">
                                  <a:extLst>
                                    <a:ext uri="{FF2B5EF4-FFF2-40B4-BE49-F238E27FC236}">
                                      <a16:creationId xmlns:a16="http://schemas.microsoft.com/office/drawing/2014/main" id="{90F27E98-22F4-E28E-E9B2-CC5A7F941CDD}"/>
                                    </a:ext>
                                  </a:extLst>
                                </p:cNvPr>
                                <p:cNvSpPr>
                                  <a:spLocks noChangeArrowheads="1"/>
                                </p:cNvSpPr>
                                <p:nvPr/>
                              </p:nvSpPr>
                              <p:spPr bwMode="auto">
                                <a:xfrm>
                                  <a:off x="1411" y="1928"/>
                                  <a:ext cx="48" cy="48"/>
                                </a:xfrm>
                                <a:prstGeom prst="ellipse">
                                  <a:avLst/>
                                </a:prstGeom>
                                <a:solidFill>
                                  <a:srgbClr val="99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sz="1350"/>
                                </a:p>
                              </p:txBody>
                            </p:sp>
                            <p:sp>
                              <p:nvSpPr>
                                <p:cNvPr id="220" name="Oval 86">
                                  <a:extLst>
                                    <a:ext uri="{FF2B5EF4-FFF2-40B4-BE49-F238E27FC236}">
                                      <a16:creationId xmlns:a16="http://schemas.microsoft.com/office/drawing/2014/main" id="{841D0C03-77AA-673E-400E-4CE0F6574720}"/>
                                    </a:ext>
                                  </a:extLst>
                                </p:cNvPr>
                                <p:cNvSpPr>
                                  <a:spLocks noChangeArrowheads="1"/>
                                </p:cNvSpPr>
                                <p:nvPr/>
                              </p:nvSpPr>
                              <p:spPr bwMode="auto">
                                <a:xfrm>
                                  <a:off x="1747" y="2072"/>
                                  <a:ext cx="48" cy="48"/>
                                </a:xfrm>
                                <a:prstGeom prst="ellipse">
                                  <a:avLst/>
                                </a:prstGeom>
                                <a:solidFill>
                                  <a:srgbClr val="99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sz="1350"/>
                                </a:p>
                              </p:txBody>
                            </p:sp>
                            <p:sp>
                              <p:nvSpPr>
                                <p:cNvPr id="221" name="Oval 87">
                                  <a:extLst>
                                    <a:ext uri="{FF2B5EF4-FFF2-40B4-BE49-F238E27FC236}">
                                      <a16:creationId xmlns:a16="http://schemas.microsoft.com/office/drawing/2014/main" id="{8182A0CC-F73C-4549-2530-F84C73E9669F}"/>
                                    </a:ext>
                                  </a:extLst>
                                </p:cNvPr>
                                <p:cNvSpPr>
                                  <a:spLocks noChangeArrowheads="1"/>
                                </p:cNvSpPr>
                                <p:nvPr/>
                              </p:nvSpPr>
                              <p:spPr bwMode="auto">
                                <a:xfrm>
                                  <a:off x="2035" y="2024"/>
                                  <a:ext cx="48" cy="48"/>
                                </a:xfrm>
                                <a:prstGeom prst="ellipse">
                                  <a:avLst/>
                                </a:prstGeom>
                                <a:solidFill>
                                  <a:srgbClr val="99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sz="1350"/>
                                </a:p>
                              </p:txBody>
                            </p:sp>
                            <p:pic>
                              <p:nvPicPr>
                                <p:cNvPr id="222" name="Picture 88">
                                  <a:extLst>
                                    <a:ext uri="{FF2B5EF4-FFF2-40B4-BE49-F238E27FC236}">
                                      <a16:creationId xmlns:a16="http://schemas.microsoft.com/office/drawing/2014/main" id="{C9E0A3E2-5A88-5781-313E-39975F889E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9" y="1946"/>
                                  <a:ext cx="36" cy="30"/>
                                </a:xfrm>
                                <a:prstGeom prst="rect">
                                  <a:avLst/>
                                </a:prstGeom>
                                <a:noFill/>
                                <a:extLst>
                                  <a:ext uri="{909E8E84-426E-40DD-AFC4-6F175D3DCCD1}">
                                    <a14:hiddenFill xmlns:a14="http://schemas.microsoft.com/office/drawing/2010/main">
                                      <a:solidFill>
                                        <a:srgbClr val="FFFFFF"/>
                                      </a:solidFill>
                                    </a14:hiddenFill>
                                  </a:ext>
                                </a:extLst>
                              </p:spPr>
                            </p:pic>
                          </p:grpSp>
                          <p:pic>
                            <p:nvPicPr>
                              <p:cNvPr id="203" name="Picture 89">
                                <a:extLst>
                                  <a:ext uri="{FF2B5EF4-FFF2-40B4-BE49-F238E27FC236}">
                                    <a16:creationId xmlns:a16="http://schemas.microsoft.com/office/drawing/2014/main" id="{B827F296-4262-3572-0337-6DE699DA88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7" y="2030"/>
                                <a:ext cx="48" cy="42"/>
                              </a:xfrm>
                              <a:prstGeom prst="rect">
                                <a:avLst/>
                              </a:prstGeom>
                              <a:noFill/>
                              <a:extLst>
                                <a:ext uri="{909E8E84-426E-40DD-AFC4-6F175D3DCCD1}">
                                  <a14:hiddenFill xmlns:a14="http://schemas.microsoft.com/office/drawing/2010/main">
                                    <a:solidFill>
                                      <a:srgbClr val="FFFFFF"/>
                                    </a:solidFill>
                                  </a14:hiddenFill>
                                </a:ext>
                              </a:extLst>
                            </p:spPr>
                          </p:pic>
                        </p:grpSp>
                        <p:pic>
                          <p:nvPicPr>
                            <p:cNvPr id="201" name="Picture 90">
                              <a:extLst>
                                <a:ext uri="{FF2B5EF4-FFF2-40B4-BE49-F238E27FC236}">
                                  <a16:creationId xmlns:a16="http://schemas.microsoft.com/office/drawing/2014/main" id="{C3EFE361-4882-467C-9541-2237F91FA2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5" y="1880"/>
                              <a:ext cx="36" cy="30"/>
                            </a:xfrm>
                            <a:prstGeom prst="rect">
                              <a:avLst/>
                            </a:prstGeom>
                            <a:noFill/>
                            <a:extLst>
                              <a:ext uri="{909E8E84-426E-40DD-AFC4-6F175D3DCCD1}">
                                <a14:hiddenFill xmlns:a14="http://schemas.microsoft.com/office/drawing/2010/main">
                                  <a:solidFill>
                                    <a:srgbClr val="FFFFFF"/>
                                  </a:solidFill>
                                </a14:hiddenFill>
                              </a:ext>
                            </a:extLst>
                          </p:spPr>
                        </p:pic>
                      </p:grpSp>
                      <p:sp>
                        <p:nvSpPr>
                          <p:cNvPr id="199" name="Oval 91">
                            <a:extLst>
                              <a:ext uri="{FF2B5EF4-FFF2-40B4-BE49-F238E27FC236}">
                                <a16:creationId xmlns:a16="http://schemas.microsoft.com/office/drawing/2014/main" id="{991BD962-D4E0-B9E9-068C-9BB9A82EA433}"/>
                              </a:ext>
                            </a:extLst>
                          </p:cNvPr>
                          <p:cNvSpPr>
                            <a:spLocks noChangeArrowheads="1"/>
                          </p:cNvSpPr>
                          <p:nvPr/>
                        </p:nvSpPr>
                        <p:spPr bwMode="auto">
                          <a:xfrm>
                            <a:off x="1651" y="1976"/>
                            <a:ext cx="48" cy="48"/>
                          </a:xfrm>
                          <a:prstGeom prst="ellipse">
                            <a:avLst/>
                          </a:prstGeom>
                          <a:solidFill>
                            <a:srgbClr val="99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sz="1350"/>
                          </a:p>
                        </p:txBody>
                      </p:sp>
                    </p:grpSp>
                    <p:pic>
                      <p:nvPicPr>
                        <p:cNvPr id="197" name="Picture 92">
                          <a:extLst>
                            <a:ext uri="{FF2B5EF4-FFF2-40B4-BE49-F238E27FC236}">
                              <a16:creationId xmlns:a16="http://schemas.microsoft.com/office/drawing/2014/main" id="{74CC8902-F937-4C61-D158-4C630F4E64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39" y="1928"/>
                          <a:ext cx="48" cy="42"/>
                        </a:xfrm>
                        <a:prstGeom prst="rect">
                          <a:avLst/>
                        </a:prstGeom>
                        <a:noFill/>
                        <a:extLst>
                          <a:ext uri="{909E8E84-426E-40DD-AFC4-6F175D3DCCD1}">
                            <a14:hiddenFill xmlns:a14="http://schemas.microsoft.com/office/drawing/2010/main">
                              <a:solidFill>
                                <a:srgbClr val="FFFFFF"/>
                              </a:solidFill>
                            </a14:hiddenFill>
                          </a:ext>
                        </a:extLst>
                      </p:spPr>
                    </p:pic>
                  </p:grpSp>
                  <p:pic>
                    <p:nvPicPr>
                      <p:cNvPr id="195" name="Picture 93">
                        <a:extLst>
                          <a:ext uri="{FF2B5EF4-FFF2-40B4-BE49-F238E27FC236}">
                            <a16:creationId xmlns:a16="http://schemas.microsoft.com/office/drawing/2014/main" id="{11AB2D64-2FB1-72D5-C6D0-FE250C0C34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5" y="2042"/>
                        <a:ext cx="30" cy="30"/>
                      </a:xfrm>
                      <a:prstGeom prst="rect">
                        <a:avLst/>
                      </a:prstGeom>
                      <a:noFill/>
                      <a:extLst>
                        <a:ext uri="{909E8E84-426E-40DD-AFC4-6F175D3DCCD1}">
                          <a14:hiddenFill xmlns:a14="http://schemas.microsoft.com/office/drawing/2010/main">
                            <a:solidFill>
                              <a:srgbClr val="FFFFFF"/>
                            </a:solidFill>
                          </a14:hiddenFill>
                        </a:ext>
                      </a:extLst>
                    </p:spPr>
                  </p:pic>
                </p:grpSp>
                <p:pic>
                  <p:nvPicPr>
                    <p:cNvPr id="193" name="Picture 94">
                      <a:extLst>
                        <a:ext uri="{FF2B5EF4-FFF2-40B4-BE49-F238E27FC236}">
                          <a16:creationId xmlns:a16="http://schemas.microsoft.com/office/drawing/2014/main" id="{EDE57B83-6718-318F-2C91-0A37379A64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1" y="2090"/>
                      <a:ext cx="30" cy="30"/>
                    </a:xfrm>
                    <a:prstGeom prst="rect">
                      <a:avLst/>
                    </a:prstGeom>
                    <a:noFill/>
                    <a:extLst>
                      <a:ext uri="{909E8E84-426E-40DD-AFC4-6F175D3DCCD1}">
                        <a14:hiddenFill xmlns:a14="http://schemas.microsoft.com/office/drawing/2010/main">
                          <a:solidFill>
                            <a:srgbClr val="FFFFFF"/>
                          </a:solidFill>
                        </a14:hiddenFill>
                      </a:ext>
                    </a:extLst>
                  </p:spPr>
                </p:pic>
              </p:grpSp>
              <p:pic>
                <p:nvPicPr>
                  <p:cNvPr id="191" name="Picture 95">
                    <a:extLst>
                      <a:ext uri="{FF2B5EF4-FFF2-40B4-BE49-F238E27FC236}">
                        <a16:creationId xmlns:a16="http://schemas.microsoft.com/office/drawing/2014/main" id="{25609169-772E-9E3C-F042-6F633D90EF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7" y="1994"/>
                    <a:ext cx="36" cy="30"/>
                  </a:xfrm>
                  <a:prstGeom prst="rect">
                    <a:avLst/>
                  </a:prstGeom>
                  <a:noFill/>
                  <a:extLst>
                    <a:ext uri="{909E8E84-426E-40DD-AFC4-6F175D3DCCD1}">
                      <a14:hiddenFill xmlns:a14="http://schemas.microsoft.com/office/drawing/2010/main">
                        <a:solidFill>
                          <a:srgbClr val="FFFFFF"/>
                        </a:solidFill>
                      </a14:hiddenFill>
                    </a:ext>
                  </a:extLst>
                </p:spPr>
              </p:pic>
            </p:grpSp>
            <p:sp>
              <p:nvSpPr>
                <p:cNvPr id="187" name="Oval 96">
                  <a:extLst>
                    <a:ext uri="{FF2B5EF4-FFF2-40B4-BE49-F238E27FC236}">
                      <a16:creationId xmlns:a16="http://schemas.microsoft.com/office/drawing/2014/main" id="{9B927CD9-1AE8-FF8C-BEDC-390FE8B291C8}"/>
                    </a:ext>
                  </a:extLst>
                </p:cNvPr>
                <p:cNvSpPr>
                  <a:spLocks noChangeArrowheads="1"/>
                </p:cNvSpPr>
                <p:nvPr/>
              </p:nvSpPr>
              <p:spPr bwMode="auto">
                <a:xfrm>
                  <a:off x="1747" y="1928"/>
                  <a:ext cx="48" cy="48"/>
                </a:xfrm>
                <a:prstGeom prst="ellipse">
                  <a:avLst/>
                </a:prstGeom>
                <a:solidFill>
                  <a:srgbClr val="99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sz="1350"/>
                </a:p>
              </p:txBody>
            </p:sp>
            <p:pic>
              <p:nvPicPr>
                <p:cNvPr id="188" name="Picture 97">
                  <a:extLst>
                    <a:ext uri="{FF2B5EF4-FFF2-40B4-BE49-F238E27FC236}">
                      <a16:creationId xmlns:a16="http://schemas.microsoft.com/office/drawing/2014/main" id="{3F2029F8-2FC3-1AFA-547B-55DF629883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91" y="2024"/>
                  <a:ext cx="48" cy="42"/>
                </a:xfrm>
                <a:prstGeom prst="rect">
                  <a:avLst/>
                </a:prstGeom>
                <a:noFill/>
                <a:extLst>
                  <a:ext uri="{909E8E84-426E-40DD-AFC4-6F175D3DCCD1}">
                    <a14:hiddenFill xmlns:a14="http://schemas.microsoft.com/office/drawing/2010/main">
                      <a:solidFill>
                        <a:srgbClr val="FFFFFF"/>
                      </a:solidFill>
                    </a14:hiddenFill>
                  </a:ext>
                </a:extLst>
              </p:spPr>
            </p:pic>
            <p:pic>
              <p:nvPicPr>
                <p:cNvPr id="189" name="Picture 98">
                  <a:extLst>
                    <a:ext uri="{FF2B5EF4-FFF2-40B4-BE49-F238E27FC236}">
                      <a16:creationId xmlns:a16="http://schemas.microsoft.com/office/drawing/2014/main" id="{6999A6F8-5642-1839-AD8F-66884AF019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3" y="1994"/>
                  <a:ext cx="30" cy="30"/>
                </a:xfrm>
                <a:prstGeom prst="rect">
                  <a:avLst/>
                </a:prstGeom>
                <a:noFill/>
                <a:extLst>
                  <a:ext uri="{909E8E84-426E-40DD-AFC4-6F175D3DCCD1}">
                    <a14:hiddenFill xmlns:a14="http://schemas.microsoft.com/office/drawing/2010/main">
                      <a:solidFill>
                        <a:srgbClr val="FFFFFF"/>
                      </a:solidFill>
                    </a14:hiddenFill>
                  </a:ext>
                </a:extLst>
              </p:spPr>
            </p:pic>
          </p:grpSp>
          <p:pic>
            <p:nvPicPr>
              <p:cNvPr id="184" name="Picture 99">
                <a:extLst>
                  <a:ext uri="{FF2B5EF4-FFF2-40B4-BE49-F238E27FC236}">
                    <a16:creationId xmlns:a16="http://schemas.microsoft.com/office/drawing/2014/main" id="{956B02A6-DA2E-5320-406C-F61D06FEBA8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3" y="2024"/>
                <a:ext cx="30" cy="30"/>
              </a:xfrm>
              <a:prstGeom prst="rect">
                <a:avLst/>
              </a:prstGeom>
              <a:noFill/>
              <a:extLst>
                <a:ext uri="{909E8E84-426E-40DD-AFC4-6F175D3DCCD1}">
                  <a14:hiddenFill xmlns:a14="http://schemas.microsoft.com/office/drawing/2010/main">
                    <a:solidFill>
                      <a:srgbClr val="FFFFFF"/>
                    </a:solidFill>
                  </a14:hiddenFill>
                </a:ext>
              </a:extLst>
            </p:spPr>
          </p:pic>
          <p:pic>
            <p:nvPicPr>
              <p:cNvPr id="185" name="Picture 100">
                <a:extLst>
                  <a:ext uri="{FF2B5EF4-FFF2-40B4-BE49-F238E27FC236}">
                    <a16:creationId xmlns:a16="http://schemas.microsoft.com/office/drawing/2014/main" id="{CFCDE281-DDDB-7997-E0EA-9362B7F284D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99" y="2024"/>
                <a:ext cx="30" cy="3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 name="Group 101">
              <a:extLst>
                <a:ext uri="{FF2B5EF4-FFF2-40B4-BE49-F238E27FC236}">
                  <a16:creationId xmlns:a16="http://schemas.microsoft.com/office/drawing/2014/main" id="{D736B087-EA39-6560-2692-BC6407C1AD60}"/>
                </a:ext>
              </a:extLst>
            </p:cNvPr>
            <p:cNvGrpSpPr>
              <a:grpSpLocks/>
            </p:cNvGrpSpPr>
            <p:nvPr/>
          </p:nvGrpSpPr>
          <p:grpSpPr bwMode="auto">
            <a:xfrm>
              <a:off x="1363" y="1143"/>
              <a:ext cx="575" cy="290"/>
              <a:chOff x="1363" y="1143"/>
              <a:chExt cx="768" cy="384"/>
            </a:xfrm>
          </p:grpSpPr>
          <p:grpSp>
            <p:nvGrpSpPr>
              <p:cNvPr id="143" name="Group 102">
                <a:extLst>
                  <a:ext uri="{FF2B5EF4-FFF2-40B4-BE49-F238E27FC236}">
                    <a16:creationId xmlns:a16="http://schemas.microsoft.com/office/drawing/2014/main" id="{3EE31B51-65AF-71FD-0C84-EDD44B1F72F4}"/>
                  </a:ext>
                </a:extLst>
              </p:cNvPr>
              <p:cNvGrpSpPr>
                <a:grpSpLocks/>
              </p:cNvGrpSpPr>
              <p:nvPr/>
            </p:nvGrpSpPr>
            <p:grpSpPr bwMode="auto">
              <a:xfrm>
                <a:off x="1363" y="1143"/>
                <a:ext cx="768" cy="384"/>
                <a:chOff x="1363" y="1143"/>
                <a:chExt cx="768" cy="384"/>
              </a:xfrm>
            </p:grpSpPr>
            <p:grpSp>
              <p:nvGrpSpPr>
                <p:cNvPr id="146" name="Group 103">
                  <a:extLst>
                    <a:ext uri="{FF2B5EF4-FFF2-40B4-BE49-F238E27FC236}">
                      <a16:creationId xmlns:a16="http://schemas.microsoft.com/office/drawing/2014/main" id="{C42E9F86-C390-07A5-EE95-251BD15A4B42}"/>
                    </a:ext>
                  </a:extLst>
                </p:cNvPr>
                <p:cNvGrpSpPr>
                  <a:grpSpLocks/>
                </p:cNvGrpSpPr>
                <p:nvPr/>
              </p:nvGrpSpPr>
              <p:grpSpPr bwMode="auto">
                <a:xfrm>
                  <a:off x="1363" y="1143"/>
                  <a:ext cx="768" cy="384"/>
                  <a:chOff x="1363" y="1143"/>
                  <a:chExt cx="768" cy="384"/>
                </a:xfrm>
              </p:grpSpPr>
              <p:grpSp>
                <p:nvGrpSpPr>
                  <p:cNvPr id="150" name="Group 104">
                    <a:extLst>
                      <a:ext uri="{FF2B5EF4-FFF2-40B4-BE49-F238E27FC236}">
                        <a16:creationId xmlns:a16="http://schemas.microsoft.com/office/drawing/2014/main" id="{9E435954-372F-F31F-0DF8-BF4C1366A864}"/>
                      </a:ext>
                    </a:extLst>
                  </p:cNvPr>
                  <p:cNvGrpSpPr>
                    <a:grpSpLocks/>
                  </p:cNvGrpSpPr>
                  <p:nvPr/>
                </p:nvGrpSpPr>
                <p:grpSpPr bwMode="auto">
                  <a:xfrm>
                    <a:off x="1363" y="1143"/>
                    <a:ext cx="768" cy="384"/>
                    <a:chOff x="1363" y="1143"/>
                    <a:chExt cx="768" cy="384"/>
                  </a:xfrm>
                </p:grpSpPr>
                <p:grpSp>
                  <p:nvGrpSpPr>
                    <p:cNvPr id="152" name="Group 105">
                      <a:extLst>
                        <a:ext uri="{FF2B5EF4-FFF2-40B4-BE49-F238E27FC236}">
                          <a16:creationId xmlns:a16="http://schemas.microsoft.com/office/drawing/2014/main" id="{DB251BEB-0A51-6AEF-21C2-859C0484D792}"/>
                        </a:ext>
                      </a:extLst>
                    </p:cNvPr>
                    <p:cNvGrpSpPr>
                      <a:grpSpLocks/>
                    </p:cNvGrpSpPr>
                    <p:nvPr/>
                  </p:nvGrpSpPr>
                  <p:grpSpPr bwMode="auto">
                    <a:xfrm>
                      <a:off x="1363" y="1143"/>
                      <a:ext cx="768" cy="384"/>
                      <a:chOff x="1363" y="1143"/>
                      <a:chExt cx="768" cy="384"/>
                    </a:xfrm>
                  </p:grpSpPr>
                  <p:grpSp>
                    <p:nvGrpSpPr>
                      <p:cNvPr id="154" name="Group 106">
                        <a:extLst>
                          <a:ext uri="{FF2B5EF4-FFF2-40B4-BE49-F238E27FC236}">
                            <a16:creationId xmlns:a16="http://schemas.microsoft.com/office/drawing/2014/main" id="{A5457274-EC96-24CF-F839-31C9D5A783ED}"/>
                          </a:ext>
                        </a:extLst>
                      </p:cNvPr>
                      <p:cNvGrpSpPr>
                        <a:grpSpLocks/>
                      </p:cNvGrpSpPr>
                      <p:nvPr/>
                    </p:nvGrpSpPr>
                    <p:grpSpPr bwMode="auto">
                      <a:xfrm>
                        <a:off x="1363" y="1143"/>
                        <a:ext cx="768" cy="384"/>
                        <a:chOff x="1363" y="1143"/>
                        <a:chExt cx="768" cy="384"/>
                      </a:xfrm>
                    </p:grpSpPr>
                    <p:grpSp>
                      <p:nvGrpSpPr>
                        <p:cNvPr id="156" name="Group 107">
                          <a:extLst>
                            <a:ext uri="{FF2B5EF4-FFF2-40B4-BE49-F238E27FC236}">
                              <a16:creationId xmlns:a16="http://schemas.microsoft.com/office/drawing/2014/main" id="{37CFDA12-55B4-4D8E-4A2B-7C0BC49DE643}"/>
                            </a:ext>
                          </a:extLst>
                        </p:cNvPr>
                        <p:cNvGrpSpPr>
                          <a:grpSpLocks/>
                        </p:cNvGrpSpPr>
                        <p:nvPr/>
                      </p:nvGrpSpPr>
                      <p:grpSpPr bwMode="auto">
                        <a:xfrm>
                          <a:off x="1363" y="1143"/>
                          <a:ext cx="768" cy="384"/>
                          <a:chOff x="1363" y="1143"/>
                          <a:chExt cx="768" cy="384"/>
                        </a:xfrm>
                      </p:grpSpPr>
                      <p:grpSp>
                        <p:nvGrpSpPr>
                          <p:cNvPr id="158" name="Group 108">
                            <a:extLst>
                              <a:ext uri="{FF2B5EF4-FFF2-40B4-BE49-F238E27FC236}">
                                <a16:creationId xmlns:a16="http://schemas.microsoft.com/office/drawing/2014/main" id="{91848350-5508-F5E3-22E9-F76D859CE21F}"/>
                              </a:ext>
                            </a:extLst>
                          </p:cNvPr>
                          <p:cNvGrpSpPr>
                            <a:grpSpLocks/>
                          </p:cNvGrpSpPr>
                          <p:nvPr/>
                        </p:nvGrpSpPr>
                        <p:grpSpPr bwMode="auto">
                          <a:xfrm>
                            <a:off x="1363" y="1143"/>
                            <a:ext cx="768" cy="384"/>
                            <a:chOff x="1363" y="1143"/>
                            <a:chExt cx="768" cy="384"/>
                          </a:xfrm>
                        </p:grpSpPr>
                        <p:grpSp>
                          <p:nvGrpSpPr>
                            <p:cNvPr id="160" name="Group 109">
                              <a:extLst>
                                <a:ext uri="{FF2B5EF4-FFF2-40B4-BE49-F238E27FC236}">
                                  <a16:creationId xmlns:a16="http://schemas.microsoft.com/office/drawing/2014/main" id="{8E4929BC-3336-33AC-0E8D-E6A9FD8398D9}"/>
                                </a:ext>
                              </a:extLst>
                            </p:cNvPr>
                            <p:cNvGrpSpPr>
                              <a:grpSpLocks/>
                            </p:cNvGrpSpPr>
                            <p:nvPr/>
                          </p:nvGrpSpPr>
                          <p:grpSpPr bwMode="auto">
                            <a:xfrm>
                              <a:off x="1363" y="1143"/>
                              <a:ext cx="768" cy="384"/>
                              <a:chOff x="1363" y="1143"/>
                              <a:chExt cx="768" cy="384"/>
                            </a:xfrm>
                          </p:grpSpPr>
                          <p:grpSp>
                            <p:nvGrpSpPr>
                              <p:cNvPr id="162" name="Group 110">
                                <a:extLst>
                                  <a:ext uri="{FF2B5EF4-FFF2-40B4-BE49-F238E27FC236}">
                                    <a16:creationId xmlns:a16="http://schemas.microsoft.com/office/drawing/2014/main" id="{7082074F-2D76-E20F-0DAA-5D7B74A0188F}"/>
                                  </a:ext>
                                </a:extLst>
                              </p:cNvPr>
                              <p:cNvGrpSpPr>
                                <a:grpSpLocks/>
                              </p:cNvGrpSpPr>
                              <p:nvPr/>
                            </p:nvGrpSpPr>
                            <p:grpSpPr bwMode="auto">
                              <a:xfrm>
                                <a:off x="1363" y="1143"/>
                                <a:ext cx="768" cy="384"/>
                                <a:chOff x="1363" y="1143"/>
                                <a:chExt cx="768" cy="384"/>
                              </a:xfrm>
                            </p:grpSpPr>
                            <p:sp>
                              <p:nvSpPr>
                                <p:cNvPr id="164" name="AutoShape 111">
                                  <a:extLst>
                                    <a:ext uri="{FF2B5EF4-FFF2-40B4-BE49-F238E27FC236}">
                                      <a16:creationId xmlns:a16="http://schemas.microsoft.com/office/drawing/2014/main" id="{0C3DA260-BD68-3F58-4A77-6F3B31CCA63A}"/>
                                    </a:ext>
                                  </a:extLst>
                                </p:cNvPr>
                                <p:cNvSpPr>
                                  <a:spLocks noChangeArrowheads="1"/>
                                </p:cNvSpPr>
                                <p:nvPr/>
                              </p:nvSpPr>
                              <p:spPr bwMode="auto">
                                <a:xfrm>
                                  <a:off x="1363" y="1143"/>
                                  <a:ext cx="768" cy="384"/>
                                </a:xfrm>
                                <a:prstGeom prst="rightArrow">
                                  <a:avLst>
                                    <a:gd name="adj1" fmla="val 47917"/>
                                    <a:gd name="adj2" fmla="val 71870"/>
                                  </a:avLst>
                                </a:prstGeom>
                                <a:gradFill rotWithShape="1">
                                  <a:gsLst>
                                    <a:gs pos="0">
                                      <a:schemeClr val="bg1"/>
                                    </a:gs>
                                    <a:gs pos="100000">
                                      <a:srgbClr val="FFFF99"/>
                                    </a:gs>
                                  </a:gsLst>
                                  <a:path path="rect">
                                    <a:fillToRect l="50000" t="50000" r="50000" b="50000"/>
                                  </a:path>
                                </a:gradFill>
                                <a:ln w="9525">
                                  <a:solidFill>
                                    <a:schemeClr val="tx1"/>
                                  </a:solidFill>
                                  <a:miter lim="800000"/>
                                  <a:headEnd/>
                                  <a:tailEnd/>
                                </a:ln>
                                <a:effectLst>
                                  <a:outerShdw dist="107763" dir="18900000" algn="ctr" rotWithShape="0">
                                    <a:schemeClr val="bg2">
                                      <a:alpha val="50000"/>
                                    </a:schemeClr>
                                  </a:outerShdw>
                                </a:effectLst>
                              </p:spPr>
                              <p:txBody>
                                <a:bodyPr wrap="none" anchor="ctr"/>
                                <a:lstStyle/>
                                <a:p>
                                  <a:endParaRPr lang="de-AT" sz="1350"/>
                                </a:p>
                              </p:txBody>
                            </p:sp>
                            <p:pic>
                              <p:nvPicPr>
                                <p:cNvPr id="165" name="Picture 112">
                                  <a:extLst>
                                    <a:ext uri="{FF2B5EF4-FFF2-40B4-BE49-F238E27FC236}">
                                      <a16:creationId xmlns:a16="http://schemas.microsoft.com/office/drawing/2014/main" id="{09CF5C59-D78F-C43D-A2EC-CA3F2BCCEE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9" y="1287"/>
                                  <a:ext cx="36" cy="30"/>
                                </a:xfrm>
                                <a:prstGeom prst="rect">
                                  <a:avLst/>
                                </a:prstGeom>
                                <a:noFill/>
                                <a:extLst>
                                  <a:ext uri="{909E8E84-426E-40DD-AFC4-6F175D3DCCD1}">
                                    <a14:hiddenFill xmlns:a14="http://schemas.microsoft.com/office/drawing/2010/main">
                                      <a:solidFill>
                                        <a:srgbClr val="FFFFFF"/>
                                      </a:solidFill>
                                    </a14:hiddenFill>
                                  </a:ext>
                                </a:extLst>
                              </p:spPr>
                            </p:pic>
                            <p:pic>
                              <p:nvPicPr>
                                <p:cNvPr id="166" name="Picture 113">
                                  <a:extLst>
                                    <a:ext uri="{FF2B5EF4-FFF2-40B4-BE49-F238E27FC236}">
                                      <a16:creationId xmlns:a16="http://schemas.microsoft.com/office/drawing/2014/main" id="{B0112767-DF1B-058B-2926-69515D39D5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3" y="1383"/>
                                  <a:ext cx="36" cy="30"/>
                                </a:xfrm>
                                <a:prstGeom prst="rect">
                                  <a:avLst/>
                                </a:prstGeom>
                                <a:noFill/>
                                <a:extLst>
                                  <a:ext uri="{909E8E84-426E-40DD-AFC4-6F175D3DCCD1}">
                                    <a14:hiddenFill xmlns:a14="http://schemas.microsoft.com/office/drawing/2010/main">
                                      <a:solidFill>
                                        <a:srgbClr val="FFFFFF"/>
                                      </a:solidFill>
                                    </a14:hiddenFill>
                                  </a:ext>
                                </a:extLst>
                              </p:spPr>
                            </p:pic>
                            <p:pic>
                              <p:nvPicPr>
                                <p:cNvPr id="167" name="Picture 114">
                                  <a:extLst>
                                    <a:ext uri="{FF2B5EF4-FFF2-40B4-BE49-F238E27FC236}">
                                      <a16:creationId xmlns:a16="http://schemas.microsoft.com/office/drawing/2014/main" id="{54EA4F32-129E-E325-8A1A-9BA06D2EEE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9" y="1401"/>
                                  <a:ext cx="36" cy="30"/>
                                </a:xfrm>
                                <a:prstGeom prst="rect">
                                  <a:avLst/>
                                </a:prstGeom>
                                <a:noFill/>
                                <a:extLst>
                                  <a:ext uri="{909E8E84-426E-40DD-AFC4-6F175D3DCCD1}">
                                    <a14:hiddenFill xmlns:a14="http://schemas.microsoft.com/office/drawing/2010/main">
                                      <a:solidFill>
                                        <a:srgbClr val="FFFFFF"/>
                                      </a:solidFill>
                                    </a14:hiddenFill>
                                  </a:ext>
                                </a:extLst>
                              </p:spPr>
                            </p:pic>
                            <p:pic>
                              <p:nvPicPr>
                                <p:cNvPr id="168" name="Picture 115">
                                  <a:extLst>
                                    <a:ext uri="{FF2B5EF4-FFF2-40B4-BE49-F238E27FC236}">
                                      <a16:creationId xmlns:a16="http://schemas.microsoft.com/office/drawing/2014/main" id="{D43CC5B5-A523-E5F5-0D74-DB9FA23565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3" y="1335"/>
                                  <a:ext cx="30" cy="30"/>
                                </a:xfrm>
                                <a:prstGeom prst="rect">
                                  <a:avLst/>
                                </a:prstGeom>
                                <a:noFill/>
                                <a:extLst>
                                  <a:ext uri="{909E8E84-426E-40DD-AFC4-6F175D3DCCD1}">
                                    <a14:hiddenFill xmlns:a14="http://schemas.microsoft.com/office/drawing/2010/main">
                                      <a:solidFill>
                                        <a:srgbClr val="FFFFFF"/>
                                      </a:solidFill>
                                    </a14:hiddenFill>
                                  </a:ext>
                                </a:extLst>
                              </p:spPr>
                            </p:pic>
                            <p:pic>
                              <p:nvPicPr>
                                <p:cNvPr id="169" name="Picture 116">
                                  <a:extLst>
                                    <a:ext uri="{FF2B5EF4-FFF2-40B4-BE49-F238E27FC236}">
                                      <a16:creationId xmlns:a16="http://schemas.microsoft.com/office/drawing/2014/main" id="{622D9FBA-96CD-0DFF-3B12-904BCD6C2F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7" y="1287"/>
                                  <a:ext cx="30" cy="30"/>
                                </a:xfrm>
                                <a:prstGeom prst="rect">
                                  <a:avLst/>
                                </a:prstGeom>
                                <a:noFill/>
                                <a:extLst>
                                  <a:ext uri="{909E8E84-426E-40DD-AFC4-6F175D3DCCD1}">
                                    <a14:hiddenFill xmlns:a14="http://schemas.microsoft.com/office/drawing/2010/main">
                                      <a:solidFill>
                                        <a:srgbClr val="FFFFFF"/>
                                      </a:solidFill>
                                    </a14:hiddenFill>
                                  </a:ext>
                                </a:extLst>
                              </p:spPr>
                            </p:pic>
                            <p:pic>
                              <p:nvPicPr>
                                <p:cNvPr id="170" name="Picture 117">
                                  <a:extLst>
                                    <a:ext uri="{FF2B5EF4-FFF2-40B4-BE49-F238E27FC236}">
                                      <a16:creationId xmlns:a16="http://schemas.microsoft.com/office/drawing/2014/main" id="{19B22918-44EE-C20E-FAE7-E825E89D11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43" y="1431"/>
                                  <a:ext cx="48" cy="42"/>
                                </a:xfrm>
                                <a:prstGeom prst="rect">
                                  <a:avLst/>
                                </a:prstGeom>
                                <a:noFill/>
                                <a:extLst>
                                  <a:ext uri="{909E8E84-426E-40DD-AFC4-6F175D3DCCD1}">
                                    <a14:hiddenFill xmlns:a14="http://schemas.microsoft.com/office/drawing/2010/main">
                                      <a:solidFill>
                                        <a:srgbClr val="FFFFFF"/>
                                      </a:solidFill>
                                    </a14:hiddenFill>
                                  </a:ext>
                                </a:extLst>
                              </p:spPr>
                            </p:pic>
                            <p:pic>
                              <p:nvPicPr>
                                <p:cNvPr id="171" name="Picture 118">
                                  <a:extLst>
                                    <a:ext uri="{FF2B5EF4-FFF2-40B4-BE49-F238E27FC236}">
                                      <a16:creationId xmlns:a16="http://schemas.microsoft.com/office/drawing/2014/main" id="{07EC5E9C-748E-16EC-C9BD-1778576206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1" y="1383"/>
                                  <a:ext cx="48" cy="42"/>
                                </a:xfrm>
                                <a:prstGeom prst="rect">
                                  <a:avLst/>
                                </a:prstGeom>
                                <a:noFill/>
                                <a:extLst>
                                  <a:ext uri="{909E8E84-426E-40DD-AFC4-6F175D3DCCD1}">
                                    <a14:hiddenFill xmlns:a14="http://schemas.microsoft.com/office/drawing/2010/main">
                                      <a:solidFill>
                                        <a:srgbClr val="FFFFFF"/>
                                      </a:solidFill>
                                    </a14:hiddenFill>
                                  </a:ext>
                                </a:extLst>
                              </p:spPr>
                            </p:pic>
                            <p:pic>
                              <p:nvPicPr>
                                <p:cNvPr id="172" name="Picture 119">
                                  <a:extLst>
                                    <a:ext uri="{FF2B5EF4-FFF2-40B4-BE49-F238E27FC236}">
                                      <a16:creationId xmlns:a16="http://schemas.microsoft.com/office/drawing/2014/main" id="{D7EB6F2C-A2BD-683E-9B79-B8FCDFF60A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7" y="1293"/>
                                  <a:ext cx="48" cy="42"/>
                                </a:xfrm>
                                <a:prstGeom prst="rect">
                                  <a:avLst/>
                                </a:prstGeom>
                                <a:noFill/>
                                <a:extLst>
                                  <a:ext uri="{909E8E84-426E-40DD-AFC4-6F175D3DCCD1}">
                                    <a14:hiddenFill xmlns:a14="http://schemas.microsoft.com/office/drawing/2010/main">
                                      <a:solidFill>
                                        <a:srgbClr val="FFFFFF"/>
                                      </a:solidFill>
                                    </a14:hiddenFill>
                                  </a:ext>
                                </a:extLst>
                              </p:spPr>
                            </p:pic>
                            <p:pic>
                              <p:nvPicPr>
                                <p:cNvPr id="173" name="Picture 120">
                                  <a:extLst>
                                    <a:ext uri="{FF2B5EF4-FFF2-40B4-BE49-F238E27FC236}">
                                      <a16:creationId xmlns:a16="http://schemas.microsoft.com/office/drawing/2014/main" id="{C27B1025-BF31-4ABB-C263-99A1517D8E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47" y="1341"/>
                                  <a:ext cx="48" cy="42"/>
                                </a:xfrm>
                                <a:prstGeom prst="rect">
                                  <a:avLst/>
                                </a:prstGeom>
                                <a:noFill/>
                                <a:extLst>
                                  <a:ext uri="{909E8E84-426E-40DD-AFC4-6F175D3DCCD1}">
                                    <a14:hiddenFill xmlns:a14="http://schemas.microsoft.com/office/drawing/2010/main">
                                      <a:solidFill>
                                        <a:srgbClr val="FFFFFF"/>
                                      </a:solidFill>
                                    </a14:hiddenFill>
                                  </a:ext>
                                </a:extLst>
                              </p:spPr>
                            </p:pic>
                            <p:pic>
                              <p:nvPicPr>
                                <p:cNvPr id="174" name="Picture 121">
                                  <a:extLst>
                                    <a:ext uri="{FF2B5EF4-FFF2-40B4-BE49-F238E27FC236}">
                                      <a16:creationId xmlns:a16="http://schemas.microsoft.com/office/drawing/2014/main" id="{5073CBC5-4069-720E-E33C-36C691DD4E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 y="1245"/>
                                  <a:ext cx="48" cy="42"/>
                                </a:xfrm>
                                <a:prstGeom prst="rect">
                                  <a:avLst/>
                                </a:prstGeom>
                                <a:noFill/>
                                <a:extLst>
                                  <a:ext uri="{909E8E84-426E-40DD-AFC4-6F175D3DCCD1}">
                                    <a14:hiddenFill xmlns:a14="http://schemas.microsoft.com/office/drawing/2010/main">
                                      <a:solidFill>
                                        <a:srgbClr val="FFFFFF"/>
                                      </a:solidFill>
                                    </a14:hiddenFill>
                                  </a:ext>
                                </a:extLst>
                              </p:spPr>
                            </p:pic>
                            <p:sp>
                              <p:nvSpPr>
                                <p:cNvPr id="175" name="Oval 122">
                                  <a:extLst>
                                    <a:ext uri="{FF2B5EF4-FFF2-40B4-BE49-F238E27FC236}">
                                      <a16:creationId xmlns:a16="http://schemas.microsoft.com/office/drawing/2014/main" id="{80447990-AC1F-543F-9E4D-058E77CCCC62}"/>
                                    </a:ext>
                                  </a:extLst>
                                </p:cNvPr>
                                <p:cNvSpPr>
                                  <a:spLocks noChangeArrowheads="1"/>
                                </p:cNvSpPr>
                                <p:nvPr/>
                              </p:nvSpPr>
                              <p:spPr bwMode="auto">
                                <a:xfrm>
                                  <a:off x="1555" y="1239"/>
                                  <a:ext cx="96" cy="96"/>
                                </a:xfrm>
                                <a:prstGeom prst="ellipse">
                                  <a:avLst/>
                                </a:prstGeom>
                                <a:solidFill>
                                  <a:srgbClr val="00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sz="1350"/>
                                </a:p>
                              </p:txBody>
                            </p:sp>
                            <p:sp>
                              <p:nvSpPr>
                                <p:cNvPr id="176" name="Oval 123">
                                  <a:extLst>
                                    <a:ext uri="{FF2B5EF4-FFF2-40B4-BE49-F238E27FC236}">
                                      <a16:creationId xmlns:a16="http://schemas.microsoft.com/office/drawing/2014/main" id="{E1C5EE8D-C712-3D9E-EDF5-CA6681B1A461}"/>
                                    </a:ext>
                                  </a:extLst>
                                </p:cNvPr>
                                <p:cNvSpPr>
                                  <a:spLocks noChangeArrowheads="1"/>
                                </p:cNvSpPr>
                                <p:nvPr/>
                              </p:nvSpPr>
                              <p:spPr bwMode="auto">
                                <a:xfrm>
                                  <a:off x="1411" y="1335"/>
                                  <a:ext cx="96" cy="96"/>
                                </a:xfrm>
                                <a:prstGeom prst="ellipse">
                                  <a:avLst/>
                                </a:prstGeom>
                                <a:solidFill>
                                  <a:srgbClr val="00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sz="1350"/>
                                </a:p>
                              </p:txBody>
                            </p:sp>
                            <p:sp>
                              <p:nvSpPr>
                                <p:cNvPr id="177" name="Oval 124">
                                  <a:extLst>
                                    <a:ext uri="{FF2B5EF4-FFF2-40B4-BE49-F238E27FC236}">
                                      <a16:creationId xmlns:a16="http://schemas.microsoft.com/office/drawing/2014/main" id="{210EB5AE-8779-D637-05DD-93CB2590130A}"/>
                                    </a:ext>
                                  </a:extLst>
                                </p:cNvPr>
                                <p:cNvSpPr>
                                  <a:spLocks noChangeArrowheads="1"/>
                                </p:cNvSpPr>
                                <p:nvPr/>
                              </p:nvSpPr>
                              <p:spPr bwMode="auto">
                                <a:xfrm>
                                  <a:off x="1843" y="1239"/>
                                  <a:ext cx="96" cy="96"/>
                                </a:xfrm>
                                <a:prstGeom prst="ellipse">
                                  <a:avLst/>
                                </a:prstGeom>
                                <a:solidFill>
                                  <a:srgbClr val="00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sz="1350"/>
                                </a:p>
                              </p:txBody>
                            </p:sp>
                            <p:sp>
                              <p:nvSpPr>
                                <p:cNvPr id="178" name="Oval 125">
                                  <a:extLst>
                                    <a:ext uri="{FF2B5EF4-FFF2-40B4-BE49-F238E27FC236}">
                                      <a16:creationId xmlns:a16="http://schemas.microsoft.com/office/drawing/2014/main" id="{74071A4E-E665-BDEC-B126-21AA97EC4E26}"/>
                                    </a:ext>
                                  </a:extLst>
                                </p:cNvPr>
                                <p:cNvSpPr>
                                  <a:spLocks noChangeArrowheads="1"/>
                                </p:cNvSpPr>
                                <p:nvPr/>
                              </p:nvSpPr>
                              <p:spPr bwMode="auto">
                                <a:xfrm>
                                  <a:off x="1555" y="1383"/>
                                  <a:ext cx="48" cy="48"/>
                                </a:xfrm>
                                <a:prstGeom prst="ellipse">
                                  <a:avLst/>
                                </a:prstGeom>
                                <a:solidFill>
                                  <a:srgbClr val="99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sz="1350"/>
                                </a:p>
                              </p:txBody>
                            </p:sp>
                            <p:sp>
                              <p:nvSpPr>
                                <p:cNvPr id="179" name="Oval 126">
                                  <a:extLst>
                                    <a:ext uri="{FF2B5EF4-FFF2-40B4-BE49-F238E27FC236}">
                                      <a16:creationId xmlns:a16="http://schemas.microsoft.com/office/drawing/2014/main" id="{90B200E4-CAD3-6E75-AB49-AEC4994042C8}"/>
                                    </a:ext>
                                  </a:extLst>
                                </p:cNvPr>
                                <p:cNvSpPr>
                                  <a:spLocks noChangeArrowheads="1"/>
                                </p:cNvSpPr>
                                <p:nvPr/>
                              </p:nvSpPr>
                              <p:spPr bwMode="auto">
                                <a:xfrm>
                                  <a:off x="1411" y="1239"/>
                                  <a:ext cx="48" cy="48"/>
                                </a:xfrm>
                                <a:prstGeom prst="ellipse">
                                  <a:avLst/>
                                </a:prstGeom>
                                <a:solidFill>
                                  <a:srgbClr val="99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sz="1350"/>
                                </a:p>
                              </p:txBody>
                            </p:sp>
                            <p:sp>
                              <p:nvSpPr>
                                <p:cNvPr id="180" name="Oval 127">
                                  <a:extLst>
                                    <a:ext uri="{FF2B5EF4-FFF2-40B4-BE49-F238E27FC236}">
                                      <a16:creationId xmlns:a16="http://schemas.microsoft.com/office/drawing/2014/main" id="{5DFEE598-5F81-57E7-EFD5-EAA5AF150E15}"/>
                                    </a:ext>
                                  </a:extLst>
                                </p:cNvPr>
                                <p:cNvSpPr>
                                  <a:spLocks noChangeArrowheads="1"/>
                                </p:cNvSpPr>
                                <p:nvPr/>
                              </p:nvSpPr>
                              <p:spPr bwMode="auto">
                                <a:xfrm>
                                  <a:off x="1747" y="1383"/>
                                  <a:ext cx="48" cy="48"/>
                                </a:xfrm>
                                <a:prstGeom prst="ellipse">
                                  <a:avLst/>
                                </a:prstGeom>
                                <a:solidFill>
                                  <a:srgbClr val="99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sz="1350"/>
                                </a:p>
                              </p:txBody>
                            </p:sp>
                            <p:sp>
                              <p:nvSpPr>
                                <p:cNvPr id="181" name="Oval 128">
                                  <a:extLst>
                                    <a:ext uri="{FF2B5EF4-FFF2-40B4-BE49-F238E27FC236}">
                                      <a16:creationId xmlns:a16="http://schemas.microsoft.com/office/drawing/2014/main" id="{474DD60C-393A-42EC-BE98-4977CE216F01}"/>
                                    </a:ext>
                                  </a:extLst>
                                </p:cNvPr>
                                <p:cNvSpPr>
                                  <a:spLocks noChangeArrowheads="1"/>
                                </p:cNvSpPr>
                                <p:nvPr/>
                              </p:nvSpPr>
                              <p:spPr bwMode="auto">
                                <a:xfrm>
                                  <a:off x="2035" y="1335"/>
                                  <a:ext cx="48" cy="48"/>
                                </a:xfrm>
                                <a:prstGeom prst="ellipse">
                                  <a:avLst/>
                                </a:prstGeom>
                                <a:solidFill>
                                  <a:srgbClr val="99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sz="1350"/>
                                </a:p>
                              </p:txBody>
                            </p:sp>
                            <p:pic>
                              <p:nvPicPr>
                                <p:cNvPr id="182" name="Picture 129">
                                  <a:extLst>
                                    <a:ext uri="{FF2B5EF4-FFF2-40B4-BE49-F238E27FC236}">
                                      <a16:creationId xmlns:a16="http://schemas.microsoft.com/office/drawing/2014/main" id="{333A1207-CEC2-D1DB-431D-398FDD8FBA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9" y="1257"/>
                                  <a:ext cx="36" cy="30"/>
                                </a:xfrm>
                                <a:prstGeom prst="rect">
                                  <a:avLst/>
                                </a:prstGeom>
                                <a:noFill/>
                                <a:extLst>
                                  <a:ext uri="{909E8E84-426E-40DD-AFC4-6F175D3DCCD1}">
                                    <a14:hiddenFill xmlns:a14="http://schemas.microsoft.com/office/drawing/2010/main">
                                      <a:solidFill>
                                        <a:srgbClr val="FFFFFF"/>
                                      </a:solidFill>
                                    </a14:hiddenFill>
                                  </a:ext>
                                </a:extLst>
                              </p:spPr>
                            </p:pic>
                          </p:grpSp>
                          <p:pic>
                            <p:nvPicPr>
                              <p:cNvPr id="163" name="Picture 130">
                                <a:extLst>
                                  <a:ext uri="{FF2B5EF4-FFF2-40B4-BE49-F238E27FC236}">
                                    <a16:creationId xmlns:a16="http://schemas.microsoft.com/office/drawing/2014/main" id="{2B3A32A3-62DF-F7D4-6D0C-EFE137AF6C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7" y="1341"/>
                                <a:ext cx="48" cy="42"/>
                              </a:xfrm>
                              <a:prstGeom prst="rect">
                                <a:avLst/>
                              </a:prstGeom>
                              <a:noFill/>
                              <a:extLst>
                                <a:ext uri="{909E8E84-426E-40DD-AFC4-6F175D3DCCD1}">
                                  <a14:hiddenFill xmlns:a14="http://schemas.microsoft.com/office/drawing/2010/main">
                                    <a:solidFill>
                                      <a:srgbClr val="FFFFFF"/>
                                    </a:solidFill>
                                  </a14:hiddenFill>
                                </a:ext>
                              </a:extLst>
                            </p:spPr>
                          </p:pic>
                        </p:grpSp>
                        <p:pic>
                          <p:nvPicPr>
                            <p:cNvPr id="161" name="Picture 131">
                              <a:extLst>
                                <a:ext uri="{FF2B5EF4-FFF2-40B4-BE49-F238E27FC236}">
                                  <a16:creationId xmlns:a16="http://schemas.microsoft.com/office/drawing/2014/main" id="{C656CE2A-00A1-D5EE-84FF-86235ACC29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5" y="1191"/>
                              <a:ext cx="36" cy="30"/>
                            </a:xfrm>
                            <a:prstGeom prst="rect">
                              <a:avLst/>
                            </a:prstGeom>
                            <a:noFill/>
                            <a:extLst>
                              <a:ext uri="{909E8E84-426E-40DD-AFC4-6F175D3DCCD1}">
                                <a14:hiddenFill xmlns:a14="http://schemas.microsoft.com/office/drawing/2010/main">
                                  <a:solidFill>
                                    <a:srgbClr val="FFFFFF"/>
                                  </a:solidFill>
                                </a14:hiddenFill>
                              </a:ext>
                            </a:extLst>
                          </p:spPr>
                        </p:pic>
                      </p:grpSp>
                      <p:sp>
                        <p:nvSpPr>
                          <p:cNvPr id="159" name="Oval 132">
                            <a:extLst>
                              <a:ext uri="{FF2B5EF4-FFF2-40B4-BE49-F238E27FC236}">
                                <a16:creationId xmlns:a16="http://schemas.microsoft.com/office/drawing/2014/main" id="{1CEDB612-CEDB-40FD-D031-306F192D57B9}"/>
                              </a:ext>
                            </a:extLst>
                          </p:cNvPr>
                          <p:cNvSpPr>
                            <a:spLocks noChangeArrowheads="1"/>
                          </p:cNvSpPr>
                          <p:nvPr/>
                        </p:nvSpPr>
                        <p:spPr bwMode="auto">
                          <a:xfrm>
                            <a:off x="1651" y="1287"/>
                            <a:ext cx="48" cy="48"/>
                          </a:xfrm>
                          <a:prstGeom prst="ellipse">
                            <a:avLst/>
                          </a:prstGeom>
                          <a:solidFill>
                            <a:srgbClr val="99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sz="1350"/>
                          </a:p>
                        </p:txBody>
                      </p:sp>
                    </p:grpSp>
                    <p:pic>
                      <p:nvPicPr>
                        <p:cNvPr id="157" name="Picture 133">
                          <a:extLst>
                            <a:ext uri="{FF2B5EF4-FFF2-40B4-BE49-F238E27FC236}">
                              <a16:creationId xmlns:a16="http://schemas.microsoft.com/office/drawing/2014/main" id="{18141C2D-7C22-42E2-B699-18E7A05406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39" y="1239"/>
                          <a:ext cx="48" cy="42"/>
                        </a:xfrm>
                        <a:prstGeom prst="rect">
                          <a:avLst/>
                        </a:prstGeom>
                        <a:noFill/>
                        <a:extLst>
                          <a:ext uri="{909E8E84-426E-40DD-AFC4-6F175D3DCCD1}">
                            <a14:hiddenFill xmlns:a14="http://schemas.microsoft.com/office/drawing/2010/main">
                              <a:solidFill>
                                <a:srgbClr val="FFFFFF"/>
                              </a:solidFill>
                            </a14:hiddenFill>
                          </a:ext>
                        </a:extLst>
                      </p:spPr>
                    </p:pic>
                  </p:grpSp>
                  <p:pic>
                    <p:nvPicPr>
                      <p:cNvPr id="155" name="Picture 134">
                        <a:extLst>
                          <a:ext uri="{FF2B5EF4-FFF2-40B4-BE49-F238E27FC236}">
                            <a16:creationId xmlns:a16="http://schemas.microsoft.com/office/drawing/2014/main" id="{F3D19B78-E675-9991-5CF8-29784DAE93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5" y="1353"/>
                        <a:ext cx="30" cy="30"/>
                      </a:xfrm>
                      <a:prstGeom prst="rect">
                        <a:avLst/>
                      </a:prstGeom>
                      <a:noFill/>
                      <a:extLst>
                        <a:ext uri="{909E8E84-426E-40DD-AFC4-6F175D3DCCD1}">
                          <a14:hiddenFill xmlns:a14="http://schemas.microsoft.com/office/drawing/2010/main">
                            <a:solidFill>
                              <a:srgbClr val="FFFFFF"/>
                            </a:solidFill>
                          </a14:hiddenFill>
                        </a:ext>
                      </a:extLst>
                    </p:spPr>
                  </p:pic>
                </p:grpSp>
                <p:pic>
                  <p:nvPicPr>
                    <p:cNvPr id="153" name="Picture 135">
                      <a:extLst>
                        <a:ext uri="{FF2B5EF4-FFF2-40B4-BE49-F238E27FC236}">
                          <a16:creationId xmlns:a16="http://schemas.microsoft.com/office/drawing/2014/main" id="{8AC0BAE4-FEBE-CA97-16CB-3B25EBCBF5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1" y="1401"/>
                      <a:ext cx="30" cy="30"/>
                    </a:xfrm>
                    <a:prstGeom prst="rect">
                      <a:avLst/>
                    </a:prstGeom>
                    <a:noFill/>
                    <a:extLst>
                      <a:ext uri="{909E8E84-426E-40DD-AFC4-6F175D3DCCD1}">
                        <a14:hiddenFill xmlns:a14="http://schemas.microsoft.com/office/drawing/2010/main">
                          <a:solidFill>
                            <a:srgbClr val="FFFFFF"/>
                          </a:solidFill>
                        </a14:hiddenFill>
                      </a:ext>
                    </a:extLst>
                  </p:spPr>
                </p:pic>
              </p:grpSp>
              <p:pic>
                <p:nvPicPr>
                  <p:cNvPr id="151" name="Picture 136">
                    <a:extLst>
                      <a:ext uri="{FF2B5EF4-FFF2-40B4-BE49-F238E27FC236}">
                        <a16:creationId xmlns:a16="http://schemas.microsoft.com/office/drawing/2014/main" id="{8781CC5A-93A1-00C9-B944-504BA2FF1F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7" y="1305"/>
                    <a:ext cx="36" cy="30"/>
                  </a:xfrm>
                  <a:prstGeom prst="rect">
                    <a:avLst/>
                  </a:prstGeom>
                  <a:noFill/>
                  <a:extLst>
                    <a:ext uri="{909E8E84-426E-40DD-AFC4-6F175D3DCCD1}">
                      <a14:hiddenFill xmlns:a14="http://schemas.microsoft.com/office/drawing/2010/main">
                        <a:solidFill>
                          <a:srgbClr val="FFFFFF"/>
                        </a:solidFill>
                      </a14:hiddenFill>
                    </a:ext>
                  </a:extLst>
                </p:spPr>
              </p:pic>
            </p:grpSp>
            <p:sp>
              <p:nvSpPr>
                <p:cNvPr id="147" name="Oval 137">
                  <a:extLst>
                    <a:ext uri="{FF2B5EF4-FFF2-40B4-BE49-F238E27FC236}">
                      <a16:creationId xmlns:a16="http://schemas.microsoft.com/office/drawing/2014/main" id="{FC7F7FFF-78B0-3B24-6C8F-507B8A157766}"/>
                    </a:ext>
                  </a:extLst>
                </p:cNvPr>
                <p:cNvSpPr>
                  <a:spLocks noChangeArrowheads="1"/>
                </p:cNvSpPr>
                <p:nvPr/>
              </p:nvSpPr>
              <p:spPr bwMode="auto">
                <a:xfrm>
                  <a:off x="1747" y="1239"/>
                  <a:ext cx="48" cy="48"/>
                </a:xfrm>
                <a:prstGeom prst="ellipse">
                  <a:avLst/>
                </a:prstGeom>
                <a:solidFill>
                  <a:srgbClr val="99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sz="1350"/>
                </a:p>
              </p:txBody>
            </p:sp>
            <p:pic>
              <p:nvPicPr>
                <p:cNvPr id="148" name="Picture 138">
                  <a:extLst>
                    <a:ext uri="{FF2B5EF4-FFF2-40B4-BE49-F238E27FC236}">
                      <a16:creationId xmlns:a16="http://schemas.microsoft.com/office/drawing/2014/main" id="{8E7E829A-4988-5E7E-0447-BF55957B4A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91" y="1335"/>
                  <a:ext cx="48" cy="42"/>
                </a:xfrm>
                <a:prstGeom prst="rect">
                  <a:avLst/>
                </a:prstGeom>
                <a:noFill/>
                <a:extLst>
                  <a:ext uri="{909E8E84-426E-40DD-AFC4-6F175D3DCCD1}">
                    <a14:hiddenFill xmlns:a14="http://schemas.microsoft.com/office/drawing/2010/main">
                      <a:solidFill>
                        <a:srgbClr val="FFFFFF"/>
                      </a:solidFill>
                    </a14:hiddenFill>
                  </a:ext>
                </a:extLst>
              </p:spPr>
            </p:pic>
            <p:pic>
              <p:nvPicPr>
                <p:cNvPr id="149" name="Picture 139">
                  <a:extLst>
                    <a:ext uri="{FF2B5EF4-FFF2-40B4-BE49-F238E27FC236}">
                      <a16:creationId xmlns:a16="http://schemas.microsoft.com/office/drawing/2014/main" id="{2CEFF5BC-BB2F-167B-EF4B-A5483D52AF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3" y="1305"/>
                  <a:ext cx="30" cy="30"/>
                </a:xfrm>
                <a:prstGeom prst="rect">
                  <a:avLst/>
                </a:prstGeom>
                <a:noFill/>
                <a:extLst>
                  <a:ext uri="{909E8E84-426E-40DD-AFC4-6F175D3DCCD1}">
                    <a14:hiddenFill xmlns:a14="http://schemas.microsoft.com/office/drawing/2010/main">
                      <a:solidFill>
                        <a:srgbClr val="FFFFFF"/>
                      </a:solidFill>
                    </a14:hiddenFill>
                  </a:ext>
                </a:extLst>
              </p:spPr>
            </p:pic>
          </p:grpSp>
          <p:pic>
            <p:nvPicPr>
              <p:cNvPr id="144" name="Picture 140">
                <a:extLst>
                  <a:ext uri="{FF2B5EF4-FFF2-40B4-BE49-F238E27FC236}">
                    <a16:creationId xmlns:a16="http://schemas.microsoft.com/office/drawing/2014/main" id="{7CB3BD41-0D1B-2DBB-A46D-AC0D66FEE5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3" y="1335"/>
                <a:ext cx="30" cy="30"/>
              </a:xfrm>
              <a:prstGeom prst="rect">
                <a:avLst/>
              </a:prstGeom>
              <a:noFill/>
              <a:extLst>
                <a:ext uri="{909E8E84-426E-40DD-AFC4-6F175D3DCCD1}">
                  <a14:hiddenFill xmlns:a14="http://schemas.microsoft.com/office/drawing/2010/main">
                    <a:solidFill>
                      <a:srgbClr val="FFFFFF"/>
                    </a:solidFill>
                  </a14:hiddenFill>
                </a:ext>
              </a:extLst>
            </p:spPr>
          </p:pic>
          <p:pic>
            <p:nvPicPr>
              <p:cNvPr id="145" name="Picture 141">
                <a:extLst>
                  <a:ext uri="{FF2B5EF4-FFF2-40B4-BE49-F238E27FC236}">
                    <a16:creationId xmlns:a16="http://schemas.microsoft.com/office/drawing/2014/main" id="{71E2960B-4A83-42D9-D49E-491FB0A6003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99" y="1335"/>
                <a:ext cx="30" cy="3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 name="Group 142">
              <a:extLst>
                <a:ext uri="{FF2B5EF4-FFF2-40B4-BE49-F238E27FC236}">
                  <a16:creationId xmlns:a16="http://schemas.microsoft.com/office/drawing/2014/main" id="{853FA67E-5A4A-5E1F-F4F2-09DE2495FC79}"/>
                </a:ext>
              </a:extLst>
            </p:cNvPr>
            <p:cNvGrpSpPr>
              <a:grpSpLocks/>
            </p:cNvGrpSpPr>
            <p:nvPr/>
          </p:nvGrpSpPr>
          <p:grpSpPr bwMode="auto">
            <a:xfrm>
              <a:off x="1363" y="455"/>
              <a:ext cx="575" cy="290"/>
              <a:chOff x="1363" y="455"/>
              <a:chExt cx="768" cy="384"/>
            </a:xfrm>
          </p:grpSpPr>
          <p:grpSp>
            <p:nvGrpSpPr>
              <p:cNvPr id="103" name="Group 143">
                <a:extLst>
                  <a:ext uri="{FF2B5EF4-FFF2-40B4-BE49-F238E27FC236}">
                    <a16:creationId xmlns:a16="http://schemas.microsoft.com/office/drawing/2014/main" id="{4558AF4F-47E0-FA4F-CE66-31EA2465CE4A}"/>
                  </a:ext>
                </a:extLst>
              </p:cNvPr>
              <p:cNvGrpSpPr>
                <a:grpSpLocks/>
              </p:cNvGrpSpPr>
              <p:nvPr/>
            </p:nvGrpSpPr>
            <p:grpSpPr bwMode="auto">
              <a:xfrm>
                <a:off x="1363" y="455"/>
                <a:ext cx="768" cy="384"/>
                <a:chOff x="1363" y="455"/>
                <a:chExt cx="768" cy="384"/>
              </a:xfrm>
            </p:grpSpPr>
            <p:grpSp>
              <p:nvGrpSpPr>
                <p:cNvPr id="106" name="Group 144">
                  <a:extLst>
                    <a:ext uri="{FF2B5EF4-FFF2-40B4-BE49-F238E27FC236}">
                      <a16:creationId xmlns:a16="http://schemas.microsoft.com/office/drawing/2014/main" id="{85360621-BFBC-1761-1BD0-9CFD552BA9BD}"/>
                    </a:ext>
                  </a:extLst>
                </p:cNvPr>
                <p:cNvGrpSpPr>
                  <a:grpSpLocks/>
                </p:cNvGrpSpPr>
                <p:nvPr/>
              </p:nvGrpSpPr>
              <p:grpSpPr bwMode="auto">
                <a:xfrm>
                  <a:off x="1363" y="455"/>
                  <a:ext cx="768" cy="384"/>
                  <a:chOff x="1363" y="455"/>
                  <a:chExt cx="768" cy="384"/>
                </a:xfrm>
              </p:grpSpPr>
              <p:grpSp>
                <p:nvGrpSpPr>
                  <p:cNvPr id="110" name="Group 145">
                    <a:extLst>
                      <a:ext uri="{FF2B5EF4-FFF2-40B4-BE49-F238E27FC236}">
                        <a16:creationId xmlns:a16="http://schemas.microsoft.com/office/drawing/2014/main" id="{E174FA62-D765-0BB3-E7F9-1263140666E5}"/>
                      </a:ext>
                    </a:extLst>
                  </p:cNvPr>
                  <p:cNvGrpSpPr>
                    <a:grpSpLocks/>
                  </p:cNvGrpSpPr>
                  <p:nvPr/>
                </p:nvGrpSpPr>
                <p:grpSpPr bwMode="auto">
                  <a:xfrm>
                    <a:off x="1363" y="455"/>
                    <a:ext cx="768" cy="384"/>
                    <a:chOff x="1363" y="455"/>
                    <a:chExt cx="768" cy="384"/>
                  </a:xfrm>
                </p:grpSpPr>
                <p:grpSp>
                  <p:nvGrpSpPr>
                    <p:cNvPr id="112" name="Group 146">
                      <a:extLst>
                        <a:ext uri="{FF2B5EF4-FFF2-40B4-BE49-F238E27FC236}">
                          <a16:creationId xmlns:a16="http://schemas.microsoft.com/office/drawing/2014/main" id="{2D9C5291-4ADB-2F65-5998-BDFF0EA7E7B9}"/>
                        </a:ext>
                      </a:extLst>
                    </p:cNvPr>
                    <p:cNvGrpSpPr>
                      <a:grpSpLocks/>
                    </p:cNvGrpSpPr>
                    <p:nvPr/>
                  </p:nvGrpSpPr>
                  <p:grpSpPr bwMode="auto">
                    <a:xfrm>
                      <a:off x="1363" y="455"/>
                      <a:ext cx="768" cy="384"/>
                      <a:chOff x="1363" y="455"/>
                      <a:chExt cx="768" cy="384"/>
                    </a:xfrm>
                  </p:grpSpPr>
                  <p:grpSp>
                    <p:nvGrpSpPr>
                      <p:cNvPr id="114" name="Group 147">
                        <a:extLst>
                          <a:ext uri="{FF2B5EF4-FFF2-40B4-BE49-F238E27FC236}">
                            <a16:creationId xmlns:a16="http://schemas.microsoft.com/office/drawing/2014/main" id="{8D61A255-8A90-4732-67F7-73546991F85E}"/>
                          </a:ext>
                        </a:extLst>
                      </p:cNvPr>
                      <p:cNvGrpSpPr>
                        <a:grpSpLocks/>
                      </p:cNvGrpSpPr>
                      <p:nvPr/>
                    </p:nvGrpSpPr>
                    <p:grpSpPr bwMode="auto">
                      <a:xfrm>
                        <a:off x="1363" y="455"/>
                        <a:ext cx="768" cy="384"/>
                        <a:chOff x="1363" y="455"/>
                        <a:chExt cx="768" cy="384"/>
                      </a:xfrm>
                    </p:grpSpPr>
                    <p:grpSp>
                      <p:nvGrpSpPr>
                        <p:cNvPr id="116" name="Group 148">
                          <a:extLst>
                            <a:ext uri="{FF2B5EF4-FFF2-40B4-BE49-F238E27FC236}">
                              <a16:creationId xmlns:a16="http://schemas.microsoft.com/office/drawing/2014/main" id="{5C0DEE00-9FFC-0F91-B199-47787953E9B8}"/>
                            </a:ext>
                          </a:extLst>
                        </p:cNvPr>
                        <p:cNvGrpSpPr>
                          <a:grpSpLocks/>
                        </p:cNvGrpSpPr>
                        <p:nvPr/>
                      </p:nvGrpSpPr>
                      <p:grpSpPr bwMode="auto">
                        <a:xfrm>
                          <a:off x="1363" y="455"/>
                          <a:ext cx="768" cy="384"/>
                          <a:chOff x="1363" y="455"/>
                          <a:chExt cx="768" cy="384"/>
                        </a:xfrm>
                      </p:grpSpPr>
                      <p:grpSp>
                        <p:nvGrpSpPr>
                          <p:cNvPr id="118" name="Group 149">
                            <a:extLst>
                              <a:ext uri="{FF2B5EF4-FFF2-40B4-BE49-F238E27FC236}">
                                <a16:creationId xmlns:a16="http://schemas.microsoft.com/office/drawing/2014/main" id="{88257DED-FD9C-1765-22C3-AD5D41935DA6}"/>
                              </a:ext>
                            </a:extLst>
                          </p:cNvPr>
                          <p:cNvGrpSpPr>
                            <a:grpSpLocks/>
                          </p:cNvGrpSpPr>
                          <p:nvPr/>
                        </p:nvGrpSpPr>
                        <p:grpSpPr bwMode="auto">
                          <a:xfrm>
                            <a:off x="1363" y="455"/>
                            <a:ext cx="768" cy="384"/>
                            <a:chOff x="1363" y="455"/>
                            <a:chExt cx="768" cy="384"/>
                          </a:xfrm>
                        </p:grpSpPr>
                        <p:grpSp>
                          <p:nvGrpSpPr>
                            <p:cNvPr id="120" name="Group 150">
                              <a:extLst>
                                <a:ext uri="{FF2B5EF4-FFF2-40B4-BE49-F238E27FC236}">
                                  <a16:creationId xmlns:a16="http://schemas.microsoft.com/office/drawing/2014/main" id="{17176393-D0FE-2460-CEDE-98CCA71A9F13}"/>
                                </a:ext>
                              </a:extLst>
                            </p:cNvPr>
                            <p:cNvGrpSpPr>
                              <a:grpSpLocks/>
                            </p:cNvGrpSpPr>
                            <p:nvPr/>
                          </p:nvGrpSpPr>
                          <p:grpSpPr bwMode="auto">
                            <a:xfrm>
                              <a:off x="1363" y="455"/>
                              <a:ext cx="768" cy="384"/>
                              <a:chOff x="1363" y="455"/>
                              <a:chExt cx="768" cy="384"/>
                            </a:xfrm>
                          </p:grpSpPr>
                          <p:grpSp>
                            <p:nvGrpSpPr>
                              <p:cNvPr id="122" name="Group 151">
                                <a:extLst>
                                  <a:ext uri="{FF2B5EF4-FFF2-40B4-BE49-F238E27FC236}">
                                    <a16:creationId xmlns:a16="http://schemas.microsoft.com/office/drawing/2014/main" id="{887848E9-D556-54FD-EC54-114CCA795A93}"/>
                                  </a:ext>
                                </a:extLst>
                              </p:cNvPr>
                              <p:cNvGrpSpPr>
                                <a:grpSpLocks/>
                              </p:cNvGrpSpPr>
                              <p:nvPr/>
                            </p:nvGrpSpPr>
                            <p:grpSpPr bwMode="auto">
                              <a:xfrm>
                                <a:off x="1363" y="455"/>
                                <a:ext cx="768" cy="384"/>
                                <a:chOff x="1363" y="455"/>
                                <a:chExt cx="768" cy="384"/>
                              </a:xfrm>
                            </p:grpSpPr>
                            <p:sp>
                              <p:nvSpPr>
                                <p:cNvPr id="124" name="AutoShape 152">
                                  <a:extLst>
                                    <a:ext uri="{FF2B5EF4-FFF2-40B4-BE49-F238E27FC236}">
                                      <a16:creationId xmlns:a16="http://schemas.microsoft.com/office/drawing/2014/main" id="{BFC11521-CFB4-D26F-7DB7-28535923F62B}"/>
                                    </a:ext>
                                  </a:extLst>
                                </p:cNvPr>
                                <p:cNvSpPr>
                                  <a:spLocks noChangeArrowheads="1"/>
                                </p:cNvSpPr>
                                <p:nvPr/>
                              </p:nvSpPr>
                              <p:spPr bwMode="auto">
                                <a:xfrm>
                                  <a:off x="1363" y="455"/>
                                  <a:ext cx="768" cy="384"/>
                                </a:xfrm>
                                <a:prstGeom prst="rightArrow">
                                  <a:avLst>
                                    <a:gd name="adj1" fmla="val 47917"/>
                                    <a:gd name="adj2" fmla="val 71870"/>
                                  </a:avLst>
                                </a:prstGeom>
                                <a:gradFill rotWithShape="1">
                                  <a:gsLst>
                                    <a:gs pos="0">
                                      <a:schemeClr val="bg1"/>
                                    </a:gs>
                                    <a:gs pos="100000">
                                      <a:srgbClr val="FFFF99"/>
                                    </a:gs>
                                  </a:gsLst>
                                  <a:path path="rect">
                                    <a:fillToRect l="50000" t="50000" r="50000" b="50000"/>
                                  </a:path>
                                </a:gradFill>
                                <a:ln w="9525">
                                  <a:solidFill>
                                    <a:schemeClr val="tx1"/>
                                  </a:solidFill>
                                  <a:miter lim="800000"/>
                                  <a:headEnd/>
                                  <a:tailEnd/>
                                </a:ln>
                                <a:effectLst>
                                  <a:outerShdw dist="107763" dir="18900000" algn="ctr" rotWithShape="0">
                                    <a:schemeClr val="bg2">
                                      <a:alpha val="50000"/>
                                    </a:schemeClr>
                                  </a:outerShdw>
                                </a:effectLst>
                              </p:spPr>
                              <p:txBody>
                                <a:bodyPr wrap="none" anchor="ctr"/>
                                <a:lstStyle/>
                                <a:p>
                                  <a:endParaRPr lang="de-AT" sz="1350"/>
                                </a:p>
                              </p:txBody>
                            </p:sp>
                            <p:pic>
                              <p:nvPicPr>
                                <p:cNvPr id="125" name="Picture 153">
                                  <a:extLst>
                                    <a:ext uri="{FF2B5EF4-FFF2-40B4-BE49-F238E27FC236}">
                                      <a16:creationId xmlns:a16="http://schemas.microsoft.com/office/drawing/2014/main" id="{6A180B9C-DA40-8F74-D0B2-0302ADF20C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9" y="599"/>
                                  <a:ext cx="36" cy="30"/>
                                </a:xfrm>
                                <a:prstGeom prst="rect">
                                  <a:avLst/>
                                </a:prstGeom>
                                <a:noFill/>
                                <a:extLst>
                                  <a:ext uri="{909E8E84-426E-40DD-AFC4-6F175D3DCCD1}">
                                    <a14:hiddenFill xmlns:a14="http://schemas.microsoft.com/office/drawing/2010/main">
                                      <a:solidFill>
                                        <a:srgbClr val="FFFFFF"/>
                                      </a:solidFill>
                                    </a14:hiddenFill>
                                  </a:ext>
                                </a:extLst>
                              </p:spPr>
                            </p:pic>
                            <p:pic>
                              <p:nvPicPr>
                                <p:cNvPr id="126" name="Picture 154">
                                  <a:extLst>
                                    <a:ext uri="{FF2B5EF4-FFF2-40B4-BE49-F238E27FC236}">
                                      <a16:creationId xmlns:a16="http://schemas.microsoft.com/office/drawing/2014/main" id="{62101C6D-1F90-F508-DE43-B952A0F65E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3" y="695"/>
                                  <a:ext cx="36" cy="30"/>
                                </a:xfrm>
                                <a:prstGeom prst="rect">
                                  <a:avLst/>
                                </a:prstGeom>
                                <a:noFill/>
                                <a:extLst>
                                  <a:ext uri="{909E8E84-426E-40DD-AFC4-6F175D3DCCD1}">
                                    <a14:hiddenFill xmlns:a14="http://schemas.microsoft.com/office/drawing/2010/main">
                                      <a:solidFill>
                                        <a:srgbClr val="FFFFFF"/>
                                      </a:solidFill>
                                    </a14:hiddenFill>
                                  </a:ext>
                                </a:extLst>
                              </p:spPr>
                            </p:pic>
                            <p:pic>
                              <p:nvPicPr>
                                <p:cNvPr id="127" name="Picture 155">
                                  <a:extLst>
                                    <a:ext uri="{FF2B5EF4-FFF2-40B4-BE49-F238E27FC236}">
                                      <a16:creationId xmlns:a16="http://schemas.microsoft.com/office/drawing/2014/main" id="{89A5CAB4-87D8-C433-1A05-A1564331F9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9" y="713"/>
                                  <a:ext cx="36" cy="30"/>
                                </a:xfrm>
                                <a:prstGeom prst="rect">
                                  <a:avLst/>
                                </a:prstGeom>
                                <a:noFill/>
                                <a:extLst>
                                  <a:ext uri="{909E8E84-426E-40DD-AFC4-6F175D3DCCD1}">
                                    <a14:hiddenFill xmlns:a14="http://schemas.microsoft.com/office/drawing/2010/main">
                                      <a:solidFill>
                                        <a:srgbClr val="FFFFFF"/>
                                      </a:solidFill>
                                    </a14:hiddenFill>
                                  </a:ext>
                                </a:extLst>
                              </p:spPr>
                            </p:pic>
                            <p:pic>
                              <p:nvPicPr>
                                <p:cNvPr id="128" name="Picture 156">
                                  <a:extLst>
                                    <a:ext uri="{FF2B5EF4-FFF2-40B4-BE49-F238E27FC236}">
                                      <a16:creationId xmlns:a16="http://schemas.microsoft.com/office/drawing/2014/main" id="{F4683D54-320F-4DA4-C4A6-1E5C24B8C8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3" y="647"/>
                                  <a:ext cx="30" cy="30"/>
                                </a:xfrm>
                                <a:prstGeom prst="rect">
                                  <a:avLst/>
                                </a:prstGeom>
                                <a:noFill/>
                                <a:extLst>
                                  <a:ext uri="{909E8E84-426E-40DD-AFC4-6F175D3DCCD1}">
                                    <a14:hiddenFill xmlns:a14="http://schemas.microsoft.com/office/drawing/2010/main">
                                      <a:solidFill>
                                        <a:srgbClr val="FFFFFF"/>
                                      </a:solidFill>
                                    </a14:hiddenFill>
                                  </a:ext>
                                </a:extLst>
                              </p:spPr>
                            </p:pic>
                            <p:pic>
                              <p:nvPicPr>
                                <p:cNvPr id="129" name="Picture 157">
                                  <a:extLst>
                                    <a:ext uri="{FF2B5EF4-FFF2-40B4-BE49-F238E27FC236}">
                                      <a16:creationId xmlns:a16="http://schemas.microsoft.com/office/drawing/2014/main" id="{196EC4EA-850D-E95B-6066-A9D64CE126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7" y="599"/>
                                  <a:ext cx="30" cy="30"/>
                                </a:xfrm>
                                <a:prstGeom prst="rect">
                                  <a:avLst/>
                                </a:prstGeom>
                                <a:noFill/>
                                <a:extLst>
                                  <a:ext uri="{909E8E84-426E-40DD-AFC4-6F175D3DCCD1}">
                                    <a14:hiddenFill xmlns:a14="http://schemas.microsoft.com/office/drawing/2010/main">
                                      <a:solidFill>
                                        <a:srgbClr val="FFFFFF"/>
                                      </a:solidFill>
                                    </a14:hiddenFill>
                                  </a:ext>
                                </a:extLst>
                              </p:spPr>
                            </p:pic>
                            <p:pic>
                              <p:nvPicPr>
                                <p:cNvPr id="130" name="Picture 158">
                                  <a:extLst>
                                    <a:ext uri="{FF2B5EF4-FFF2-40B4-BE49-F238E27FC236}">
                                      <a16:creationId xmlns:a16="http://schemas.microsoft.com/office/drawing/2014/main" id="{54406E47-9857-4F60-D7EB-CBEEAEF7B3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43" y="743"/>
                                  <a:ext cx="48" cy="42"/>
                                </a:xfrm>
                                <a:prstGeom prst="rect">
                                  <a:avLst/>
                                </a:prstGeom>
                                <a:noFill/>
                                <a:extLst>
                                  <a:ext uri="{909E8E84-426E-40DD-AFC4-6F175D3DCCD1}">
                                    <a14:hiddenFill xmlns:a14="http://schemas.microsoft.com/office/drawing/2010/main">
                                      <a:solidFill>
                                        <a:srgbClr val="FFFFFF"/>
                                      </a:solidFill>
                                    </a14:hiddenFill>
                                  </a:ext>
                                </a:extLst>
                              </p:spPr>
                            </p:pic>
                            <p:pic>
                              <p:nvPicPr>
                                <p:cNvPr id="131" name="Picture 159">
                                  <a:extLst>
                                    <a:ext uri="{FF2B5EF4-FFF2-40B4-BE49-F238E27FC236}">
                                      <a16:creationId xmlns:a16="http://schemas.microsoft.com/office/drawing/2014/main" id="{2571DBB4-B09A-8E7E-3D4B-2CF151094B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1" y="695"/>
                                  <a:ext cx="48" cy="42"/>
                                </a:xfrm>
                                <a:prstGeom prst="rect">
                                  <a:avLst/>
                                </a:prstGeom>
                                <a:noFill/>
                                <a:extLst>
                                  <a:ext uri="{909E8E84-426E-40DD-AFC4-6F175D3DCCD1}">
                                    <a14:hiddenFill xmlns:a14="http://schemas.microsoft.com/office/drawing/2010/main">
                                      <a:solidFill>
                                        <a:srgbClr val="FFFFFF"/>
                                      </a:solidFill>
                                    </a14:hiddenFill>
                                  </a:ext>
                                </a:extLst>
                              </p:spPr>
                            </p:pic>
                            <p:pic>
                              <p:nvPicPr>
                                <p:cNvPr id="132" name="Picture 160">
                                  <a:extLst>
                                    <a:ext uri="{FF2B5EF4-FFF2-40B4-BE49-F238E27FC236}">
                                      <a16:creationId xmlns:a16="http://schemas.microsoft.com/office/drawing/2014/main" id="{B61E50E6-FD87-94DA-2C63-96F88E953E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7" y="605"/>
                                  <a:ext cx="48" cy="42"/>
                                </a:xfrm>
                                <a:prstGeom prst="rect">
                                  <a:avLst/>
                                </a:prstGeom>
                                <a:noFill/>
                                <a:extLst>
                                  <a:ext uri="{909E8E84-426E-40DD-AFC4-6F175D3DCCD1}">
                                    <a14:hiddenFill xmlns:a14="http://schemas.microsoft.com/office/drawing/2010/main">
                                      <a:solidFill>
                                        <a:srgbClr val="FFFFFF"/>
                                      </a:solidFill>
                                    </a14:hiddenFill>
                                  </a:ext>
                                </a:extLst>
                              </p:spPr>
                            </p:pic>
                            <p:pic>
                              <p:nvPicPr>
                                <p:cNvPr id="133" name="Picture 161">
                                  <a:extLst>
                                    <a:ext uri="{FF2B5EF4-FFF2-40B4-BE49-F238E27FC236}">
                                      <a16:creationId xmlns:a16="http://schemas.microsoft.com/office/drawing/2014/main" id="{9694EE3F-347C-2713-01C5-8F915CECBC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47" y="653"/>
                                  <a:ext cx="48" cy="42"/>
                                </a:xfrm>
                                <a:prstGeom prst="rect">
                                  <a:avLst/>
                                </a:prstGeom>
                                <a:noFill/>
                                <a:extLst>
                                  <a:ext uri="{909E8E84-426E-40DD-AFC4-6F175D3DCCD1}">
                                    <a14:hiddenFill xmlns:a14="http://schemas.microsoft.com/office/drawing/2010/main">
                                      <a:solidFill>
                                        <a:srgbClr val="FFFFFF"/>
                                      </a:solidFill>
                                    </a14:hiddenFill>
                                  </a:ext>
                                </a:extLst>
                              </p:spPr>
                            </p:pic>
                            <p:pic>
                              <p:nvPicPr>
                                <p:cNvPr id="134" name="Picture 162">
                                  <a:extLst>
                                    <a:ext uri="{FF2B5EF4-FFF2-40B4-BE49-F238E27FC236}">
                                      <a16:creationId xmlns:a16="http://schemas.microsoft.com/office/drawing/2014/main" id="{F38C282F-8C28-8C85-3E93-9FD38240C5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 y="557"/>
                                  <a:ext cx="48" cy="42"/>
                                </a:xfrm>
                                <a:prstGeom prst="rect">
                                  <a:avLst/>
                                </a:prstGeom>
                                <a:noFill/>
                                <a:extLst>
                                  <a:ext uri="{909E8E84-426E-40DD-AFC4-6F175D3DCCD1}">
                                    <a14:hiddenFill xmlns:a14="http://schemas.microsoft.com/office/drawing/2010/main">
                                      <a:solidFill>
                                        <a:srgbClr val="FFFFFF"/>
                                      </a:solidFill>
                                    </a14:hiddenFill>
                                  </a:ext>
                                </a:extLst>
                              </p:spPr>
                            </p:pic>
                            <p:sp>
                              <p:nvSpPr>
                                <p:cNvPr id="135" name="Oval 163">
                                  <a:extLst>
                                    <a:ext uri="{FF2B5EF4-FFF2-40B4-BE49-F238E27FC236}">
                                      <a16:creationId xmlns:a16="http://schemas.microsoft.com/office/drawing/2014/main" id="{230CDFF9-43BE-2A39-FE4A-BCD737CE9743}"/>
                                    </a:ext>
                                  </a:extLst>
                                </p:cNvPr>
                                <p:cNvSpPr>
                                  <a:spLocks noChangeArrowheads="1"/>
                                </p:cNvSpPr>
                                <p:nvPr/>
                              </p:nvSpPr>
                              <p:spPr bwMode="auto">
                                <a:xfrm>
                                  <a:off x="1555" y="551"/>
                                  <a:ext cx="96" cy="96"/>
                                </a:xfrm>
                                <a:prstGeom prst="ellipse">
                                  <a:avLst/>
                                </a:prstGeom>
                                <a:solidFill>
                                  <a:srgbClr val="00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sz="1350"/>
                                </a:p>
                              </p:txBody>
                            </p:sp>
                            <p:sp>
                              <p:nvSpPr>
                                <p:cNvPr id="136" name="Oval 164">
                                  <a:extLst>
                                    <a:ext uri="{FF2B5EF4-FFF2-40B4-BE49-F238E27FC236}">
                                      <a16:creationId xmlns:a16="http://schemas.microsoft.com/office/drawing/2014/main" id="{BE9290E6-B1FF-A94C-C378-67CD4C50374E}"/>
                                    </a:ext>
                                  </a:extLst>
                                </p:cNvPr>
                                <p:cNvSpPr>
                                  <a:spLocks noChangeArrowheads="1"/>
                                </p:cNvSpPr>
                                <p:nvPr/>
                              </p:nvSpPr>
                              <p:spPr bwMode="auto">
                                <a:xfrm>
                                  <a:off x="1411" y="647"/>
                                  <a:ext cx="96" cy="96"/>
                                </a:xfrm>
                                <a:prstGeom prst="ellipse">
                                  <a:avLst/>
                                </a:prstGeom>
                                <a:solidFill>
                                  <a:srgbClr val="00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sz="1350"/>
                                </a:p>
                              </p:txBody>
                            </p:sp>
                            <p:sp>
                              <p:nvSpPr>
                                <p:cNvPr id="137" name="Oval 165">
                                  <a:extLst>
                                    <a:ext uri="{FF2B5EF4-FFF2-40B4-BE49-F238E27FC236}">
                                      <a16:creationId xmlns:a16="http://schemas.microsoft.com/office/drawing/2014/main" id="{76B9DCE2-C324-7DC1-5ADE-0CB866BFEDE4}"/>
                                    </a:ext>
                                  </a:extLst>
                                </p:cNvPr>
                                <p:cNvSpPr>
                                  <a:spLocks noChangeArrowheads="1"/>
                                </p:cNvSpPr>
                                <p:nvPr/>
                              </p:nvSpPr>
                              <p:spPr bwMode="auto">
                                <a:xfrm>
                                  <a:off x="1843" y="551"/>
                                  <a:ext cx="96" cy="96"/>
                                </a:xfrm>
                                <a:prstGeom prst="ellipse">
                                  <a:avLst/>
                                </a:prstGeom>
                                <a:solidFill>
                                  <a:srgbClr val="00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sz="1350"/>
                                </a:p>
                              </p:txBody>
                            </p:sp>
                            <p:sp>
                              <p:nvSpPr>
                                <p:cNvPr id="138" name="Oval 166">
                                  <a:extLst>
                                    <a:ext uri="{FF2B5EF4-FFF2-40B4-BE49-F238E27FC236}">
                                      <a16:creationId xmlns:a16="http://schemas.microsoft.com/office/drawing/2014/main" id="{AE3860FE-8A6E-E3B0-9BED-3431375EB7C3}"/>
                                    </a:ext>
                                  </a:extLst>
                                </p:cNvPr>
                                <p:cNvSpPr>
                                  <a:spLocks noChangeArrowheads="1"/>
                                </p:cNvSpPr>
                                <p:nvPr/>
                              </p:nvSpPr>
                              <p:spPr bwMode="auto">
                                <a:xfrm>
                                  <a:off x="1555" y="695"/>
                                  <a:ext cx="48" cy="48"/>
                                </a:xfrm>
                                <a:prstGeom prst="ellipse">
                                  <a:avLst/>
                                </a:prstGeom>
                                <a:solidFill>
                                  <a:srgbClr val="99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sz="1350"/>
                                </a:p>
                              </p:txBody>
                            </p:sp>
                            <p:sp>
                              <p:nvSpPr>
                                <p:cNvPr id="139" name="Oval 167">
                                  <a:extLst>
                                    <a:ext uri="{FF2B5EF4-FFF2-40B4-BE49-F238E27FC236}">
                                      <a16:creationId xmlns:a16="http://schemas.microsoft.com/office/drawing/2014/main" id="{641958F9-4C26-0429-A0E0-021F6923D8EC}"/>
                                    </a:ext>
                                  </a:extLst>
                                </p:cNvPr>
                                <p:cNvSpPr>
                                  <a:spLocks noChangeArrowheads="1"/>
                                </p:cNvSpPr>
                                <p:nvPr/>
                              </p:nvSpPr>
                              <p:spPr bwMode="auto">
                                <a:xfrm>
                                  <a:off x="1411" y="551"/>
                                  <a:ext cx="48" cy="48"/>
                                </a:xfrm>
                                <a:prstGeom prst="ellipse">
                                  <a:avLst/>
                                </a:prstGeom>
                                <a:solidFill>
                                  <a:srgbClr val="99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sz="1350"/>
                                </a:p>
                              </p:txBody>
                            </p:sp>
                            <p:sp>
                              <p:nvSpPr>
                                <p:cNvPr id="140" name="Oval 168">
                                  <a:extLst>
                                    <a:ext uri="{FF2B5EF4-FFF2-40B4-BE49-F238E27FC236}">
                                      <a16:creationId xmlns:a16="http://schemas.microsoft.com/office/drawing/2014/main" id="{437DA33D-5E0A-D92B-4390-3DA7D7B0673D}"/>
                                    </a:ext>
                                  </a:extLst>
                                </p:cNvPr>
                                <p:cNvSpPr>
                                  <a:spLocks noChangeArrowheads="1"/>
                                </p:cNvSpPr>
                                <p:nvPr/>
                              </p:nvSpPr>
                              <p:spPr bwMode="auto">
                                <a:xfrm>
                                  <a:off x="1747" y="695"/>
                                  <a:ext cx="48" cy="48"/>
                                </a:xfrm>
                                <a:prstGeom prst="ellipse">
                                  <a:avLst/>
                                </a:prstGeom>
                                <a:solidFill>
                                  <a:srgbClr val="99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sz="1350"/>
                                </a:p>
                              </p:txBody>
                            </p:sp>
                            <p:sp>
                              <p:nvSpPr>
                                <p:cNvPr id="141" name="Oval 169">
                                  <a:extLst>
                                    <a:ext uri="{FF2B5EF4-FFF2-40B4-BE49-F238E27FC236}">
                                      <a16:creationId xmlns:a16="http://schemas.microsoft.com/office/drawing/2014/main" id="{2A6FCA2E-29D2-92BB-D427-B71836ECBBEA}"/>
                                    </a:ext>
                                  </a:extLst>
                                </p:cNvPr>
                                <p:cNvSpPr>
                                  <a:spLocks noChangeArrowheads="1"/>
                                </p:cNvSpPr>
                                <p:nvPr/>
                              </p:nvSpPr>
                              <p:spPr bwMode="auto">
                                <a:xfrm>
                                  <a:off x="2035" y="647"/>
                                  <a:ext cx="48" cy="48"/>
                                </a:xfrm>
                                <a:prstGeom prst="ellipse">
                                  <a:avLst/>
                                </a:prstGeom>
                                <a:solidFill>
                                  <a:srgbClr val="99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sz="1350"/>
                                </a:p>
                              </p:txBody>
                            </p:sp>
                            <p:pic>
                              <p:nvPicPr>
                                <p:cNvPr id="142" name="Picture 170">
                                  <a:extLst>
                                    <a:ext uri="{FF2B5EF4-FFF2-40B4-BE49-F238E27FC236}">
                                      <a16:creationId xmlns:a16="http://schemas.microsoft.com/office/drawing/2014/main" id="{9D765282-1BDD-58ED-902B-5DCAAF0B10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9" y="569"/>
                                  <a:ext cx="36" cy="30"/>
                                </a:xfrm>
                                <a:prstGeom prst="rect">
                                  <a:avLst/>
                                </a:prstGeom>
                                <a:noFill/>
                                <a:extLst>
                                  <a:ext uri="{909E8E84-426E-40DD-AFC4-6F175D3DCCD1}">
                                    <a14:hiddenFill xmlns:a14="http://schemas.microsoft.com/office/drawing/2010/main">
                                      <a:solidFill>
                                        <a:srgbClr val="FFFFFF"/>
                                      </a:solidFill>
                                    </a14:hiddenFill>
                                  </a:ext>
                                </a:extLst>
                              </p:spPr>
                            </p:pic>
                          </p:grpSp>
                          <p:pic>
                            <p:nvPicPr>
                              <p:cNvPr id="123" name="Picture 171">
                                <a:extLst>
                                  <a:ext uri="{FF2B5EF4-FFF2-40B4-BE49-F238E27FC236}">
                                    <a16:creationId xmlns:a16="http://schemas.microsoft.com/office/drawing/2014/main" id="{4A8E1E1A-CD13-0C57-6D67-398F69093E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7" y="653"/>
                                <a:ext cx="48" cy="42"/>
                              </a:xfrm>
                              <a:prstGeom prst="rect">
                                <a:avLst/>
                              </a:prstGeom>
                              <a:noFill/>
                              <a:extLst>
                                <a:ext uri="{909E8E84-426E-40DD-AFC4-6F175D3DCCD1}">
                                  <a14:hiddenFill xmlns:a14="http://schemas.microsoft.com/office/drawing/2010/main">
                                    <a:solidFill>
                                      <a:srgbClr val="FFFFFF"/>
                                    </a:solidFill>
                                  </a14:hiddenFill>
                                </a:ext>
                              </a:extLst>
                            </p:spPr>
                          </p:pic>
                        </p:grpSp>
                        <p:pic>
                          <p:nvPicPr>
                            <p:cNvPr id="121" name="Picture 172">
                              <a:extLst>
                                <a:ext uri="{FF2B5EF4-FFF2-40B4-BE49-F238E27FC236}">
                                  <a16:creationId xmlns:a16="http://schemas.microsoft.com/office/drawing/2014/main" id="{8B242704-F746-8B1C-82CC-9CCEEC3053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5" y="503"/>
                              <a:ext cx="36" cy="30"/>
                            </a:xfrm>
                            <a:prstGeom prst="rect">
                              <a:avLst/>
                            </a:prstGeom>
                            <a:noFill/>
                            <a:extLst>
                              <a:ext uri="{909E8E84-426E-40DD-AFC4-6F175D3DCCD1}">
                                <a14:hiddenFill xmlns:a14="http://schemas.microsoft.com/office/drawing/2010/main">
                                  <a:solidFill>
                                    <a:srgbClr val="FFFFFF"/>
                                  </a:solidFill>
                                </a14:hiddenFill>
                              </a:ext>
                            </a:extLst>
                          </p:spPr>
                        </p:pic>
                      </p:grpSp>
                      <p:sp>
                        <p:nvSpPr>
                          <p:cNvPr id="119" name="Oval 173">
                            <a:extLst>
                              <a:ext uri="{FF2B5EF4-FFF2-40B4-BE49-F238E27FC236}">
                                <a16:creationId xmlns:a16="http://schemas.microsoft.com/office/drawing/2014/main" id="{E81796D5-78C5-27F9-76D6-C2460DADD51B}"/>
                              </a:ext>
                            </a:extLst>
                          </p:cNvPr>
                          <p:cNvSpPr>
                            <a:spLocks noChangeArrowheads="1"/>
                          </p:cNvSpPr>
                          <p:nvPr/>
                        </p:nvSpPr>
                        <p:spPr bwMode="auto">
                          <a:xfrm>
                            <a:off x="1651" y="599"/>
                            <a:ext cx="48" cy="48"/>
                          </a:xfrm>
                          <a:prstGeom prst="ellipse">
                            <a:avLst/>
                          </a:prstGeom>
                          <a:solidFill>
                            <a:srgbClr val="99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sz="1350"/>
                          </a:p>
                        </p:txBody>
                      </p:sp>
                    </p:grpSp>
                    <p:pic>
                      <p:nvPicPr>
                        <p:cNvPr id="117" name="Picture 174">
                          <a:extLst>
                            <a:ext uri="{FF2B5EF4-FFF2-40B4-BE49-F238E27FC236}">
                              <a16:creationId xmlns:a16="http://schemas.microsoft.com/office/drawing/2014/main" id="{02421380-8C44-C2CC-5A0E-2718E74EC0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39" y="551"/>
                          <a:ext cx="48" cy="42"/>
                        </a:xfrm>
                        <a:prstGeom prst="rect">
                          <a:avLst/>
                        </a:prstGeom>
                        <a:noFill/>
                        <a:extLst>
                          <a:ext uri="{909E8E84-426E-40DD-AFC4-6F175D3DCCD1}">
                            <a14:hiddenFill xmlns:a14="http://schemas.microsoft.com/office/drawing/2010/main">
                              <a:solidFill>
                                <a:srgbClr val="FFFFFF"/>
                              </a:solidFill>
                            </a14:hiddenFill>
                          </a:ext>
                        </a:extLst>
                      </p:spPr>
                    </p:pic>
                  </p:grpSp>
                  <p:pic>
                    <p:nvPicPr>
                      <p:cNvPr id="115" name="Picture 175">
                        <a:extLst>
                          <a:ext uri="{FF2B5EF4-FFF2-40B4-BE49-F238E27FC236}">
                            <a16:creationId xmlns:a16="http://schemas.microsoft.com/office/drawing/2014/main" id="{72DF7F65-75E5-8851-70FE-9E67438386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5" y="665"/>
                        <a:ext cx="30" cy="30"/>
                      </a:xfrm>
                      <a:prstGeom prst="rect">
                        <a:avLst/>
                      </a:prstGeom>
                      <a:noFill/>
                      <a:extLst>
                        <a:ext uri="{909E8E84-426E-40DD-AFC4-6F175D3DCCD1}">
                          <a14:hiddenFill xmlns:a14="http://schemas.microsoft.com/office/drawing/2010/main">
                            <a:solidFill>
                              <a:srgbClr val="FFFFFF"/>
                            </a:solidFill>
                          </a14:hiddenFill>
                        </a:ext>
                      </a:extLst>
                    </p:spPr>
                  </p:pic>
                </p:grpSp>
                <p:pic>
                  <p:nvPicPr>
                    <p:cNvPr id="113" name="Picture 176">
                      <a:extLst>
                        <a:ext uri="{FF2B5EF4-FFF2-40B4-BE49-F238E27FC236}">
                          <a16:creationId xmlns:a16="http://schemas.microsoft.com/office/drawing/2014/main" id="{E1269708-A492-3EC0-DE19-8A140D88C4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1" y="713"/>
                      <a:ext cx="30" cy="30"/>
                    </a:xfrm>
                    <a:prstGeom prst="rect">
                      <a:avLst/>
                    </a:prstGeom>
                    <a:noFill/>
                    <a:extLst>
                      <a:ext uri="{909E8E84-426E-40DD-AFC4-6F175D3DCCD1}">
                        <a14:hiddenFill xmlns:a14="http://schemas.microsoft.com/office/drawing/2010/main">
                          <a:solidFill>
                            <a:srgbClr val="FFFFFF"/>
                          </a:solidFill>
                        </a14:hiddenFill>
                      </a:ext>
                    </a:extLst>
                  </p:spPr>
                </p:pic>
              </p:grpSp>
              <p:pic>
                <p:nvPicPr>
                  <p:cNvPr id="111" name="Picture 177">
                    <a:extLst>
                      <a:ext uri="{FF2B5EF4-FFF2-40B4-BE49-F238E27FC236}">
                        <a16:creationId xmlns:a16="http://schemas.microsoft.com/office/drawing/2014/main" id="{369CC032-2FA0-CFB2-2D5E-997C1A8CA2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7" y="617"/>
                    <a:ext cx="36" cy="30"/>
                  </a:xfrm>
                  <a:prstGeom prst="rect">
                    <a:avLst/>
                  </a:prstGeom>
                  <a:noFill/>
                  <a:extLst>
                    <a:ext uri="{909E8E84-426E-40DD-AFC4-6F175D3DCCD1}">
                      <a14:hiddenFill xmlns:a14="http://schemas.microsoft.com/office/drawing/2010/main">
                        <a:solidFill>
                          <a:srgbClr val="FFFFFF"/>
                        </a:solidFill>
                      </a14:hiddenFill>
                    </a:ext>
                  </a:extLst>
                </p:spPr>
              </p:pic>
            </p:grpSp>
            <p:sp>
              <p:nvSpPr>
                <p:cNvPr id="107" name="Oval 178">
                  <a:extLst>
                    <a:ext uri="{FF2B5EF4-FFF2-40B4-BE49-F238E27FC236}">
                      <a16:creationId xmlns:a16="http://schemas.microsoft.com/office/drawing/2014/main" id="{FAFF37AA-20D4-CC70-EB46-F1D1EA0DFF1D}"/>
                    </a:ext>
                  </a:extLst>
                </p:cNvPr>
                <p:cNvSpPr>
                  <a:spLocks noChangeArrowheads="1"/>
                </p:cNvSpPr>
                <p:nvPr/>
              </p:nvSpPr>
              <p:spPr bwMode="auto">
                <a:xfrm>
                  <a:off x="1747" y="551"/>
                  <a:ext cx="48" cy="48"/>
                </a:xfrm>
                <a:prstGeom prst="ellipse">
                  <a:avLst/>
                </a:prstGeom>
                <a:solidFill>
                  <a:srgbClr val="99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sz="1350"/>
                </a:p>
              </p:txBody>
            </p:sp>
            <p:pic>
              <p:nvPicPr>
                <p:cNvPr id="108" name="Picture 179">
                  <a:extLst>
                    <a:ext uri="{FF2B5EF4-FFF2-40B4-BE49-F238E27FC236}">
                      <a16:creationId xmlns:a16="http://schemas.microsoft.com/office/drawing/2014/main" id="{A821708A-1C04-3D6C-0C6D-C2E61D9952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91" y="647"/>
                  <a:ext cx="48" cy="42"/>
                </a:xfrm>
                <a:prstGeom prst="rect">
                  <a:avLst/>
                </a:prstGeom>
                <a:noFill/>
                <a:extLst>
                  <a:ext uri="{909E8E84-426E-40DD-AFC4-6F175D3DCCD1}">
                    <a14:hiddenFill xmlns:a14="http://schemas.microsoft.com/office/drawing/2010/main">
                      <a:solidFill>
                        <a:srgbClr val="FFFFFF"/>
                      </a:solidFill>
                    </a14:hiddenFill>
                  </a:ext>
                </a:extLst>
              </p:spPr>
            </p:pic>
            <p:pic>
              <p:nvPicPr>
                <p:cNvPr id="109" name="Picture 180">
                  <a:extLst>
                    <a:ext uri="{FF2B5EF4-FFF2-40B4-BE49-F238E27FC236}">
                      <a16:creationId xmlns:a16="http://schemas.microsoft.com/office/drawing/2014/main" id="{17CF07DA-9EC2-95D1-61CB-DD57558016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3" y="617"/>
                  <a:ext cx="30" cy="30"/>
                </a:xfrm>
                <a:prstGeom prst="rect">
                  <a:avLst/>
                </a:prstGeom>
                <a:noFill/>
                <a:extLst>
                  <a:ext uri="{909E8E84-426E-40DD-AFC4-6F175D3DCCD1}">
                    <a14:hiddenFill xmlns:a14="http://schemas.microsoft.com/office/drawing/2010/main">
                      <a:solidFill>
                        <a:srgbClr val="FFFFFF"/>
                      </a:solidFill>
                    </a14:hiddenFill>
                  </a:ext>
                </a:extLst>
              </p:spPr>
            </p:pic>
          </p:grpSp>
          <p:pic>
            <p:nvPicPr>
              <p:cNvPr id="104" name="Picture 181">
                <a:extLst>
                  <a:ext uri="{FF2B5EF4-FFF2-40B4-BE49-F238E27FC236}">
                    <a16:creationId xmlns:a16="http://schemas.microsoft.com/office/drawing/2014/main" id="{F9BCEB21-F671-DFD5-5D7D-0F89A234EB8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99" y="647"/>
                <a:ext cx="30" cy="30"/>
              </a:xfrm>
              <a:prstGeom prst="rect">
                <a:avLst/>
              </a:prstGeom>
              <a:noFill/>
              <a:extLst>
                <a:ext uri="{909E8E84-426E-40DD-AFC4-6F175D3DCCD1}">
                  <a14:hiddenFill xmlns:a14="http://schemas.microsoft.com/office/drawing/2010/main">
                    <a:solidFill>
                      <a:srgbClr val="FFFFFF"/>
                    </a:solidFill>
                  </a14:hiddenFill>
                </a:ext>
              </a:extLst>
            </p:spPr>
          </p:pic>
          <p:pic>
            <p:nvPicPr>
              <p:cNvPr id="105" name="Picture 182">
                <a:extLst>
                  <a:ext uri="{FF2B5EF4-FFF2-40B4-BE49-F238E27FC236}">
                    <a16:creationId xmlns:a16="http://schemas.microsoft.com/office/drawing/2014/main" id="{96D948F2-D8F3-CD34-1768-8EB3F2903B2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3" y="647"/>
                <a:ext cx="30" cy="3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3" name="Group 183">
              <a:extLst>
                <a:ext uri="{FF2B5EF4-FFF2-40B4-BE49-F238E27FC236}">
                  <a16:creationId xmlns:a16="http://schemas.microsoft.com/office/drawing/2014/main" id="{9BA652A3-ED69-CC78-0476-60C357DAE1E1}"/>
                </a:ext>
              </a:extLst>
            </p:cNvPr>
            <p:cNvGrpSpPr>
              <a:grpSpLocks/>
            </p:cNvGrpSpPr>
            <p:nvPr/>
          </p:nvGrpSpPr>
          <p:grpSpPr bwMode="auto">
            <a:xfrm>
              <a:off x="2046" y="2336"/>
              <a:ext cx="1148" cy="588"/>
              <a:chOff x="2046" y="2339"/>
              <a:chExt cx="1536" cy="780"/>
            </a:xfrm>
          </p:grpSpPr>
          <p:sp>
            <p:nvSpPr>
              <p:cNvPr id="84" name="Rectangle 184">
                <a:extLst>
                  <a:ext uri="{FF2B5EF4-FFF2-40B4-BE49-F238E27FC236}">
                    <a16:creationId xmlns:a16="http://schemas.microsoft.com/office/drawing/2014/main" id="{FF7E6439-871C-53C7-9556-427563CBCAD4}"/>
                  </a:ext>
                </a:extLst>
              </p:cNvPr>
              <p:cNvSpPr>
                <a:spLocks noChangeArrowheads="1"/>
              </p:cNvSpPr>
              <p:nvPr/>
            </p:nvSpPr>
            <p:spPr bwMode="auto">
              <a:xfrm>
                <a:off x="2046" y="2543"/>
                <a:ext cx="1392" cy="432"/>
              </a:xfrm>
              <a:prstGeom prst="rect">
                <a:avLst/>
              </a:prstGeom>
              <a:gradFill rotWithShape="0">
                <a:gsLst>
                  <a:gs pos="0">
                    <a:srgbClr val="99CCFF"/>
                  </a:gs>
                  <a:gs pos="50000">
                    <a:srgbClr val="99CCFF">
                      <a:gamma/>
                      <a:shade val="46275"/>
                      <a:invGamma/>
                    </a:srgbClr>
                  </a:gs>
                  <a:gs pos="100000">
                    <a:srgbClr val="99CCFF"/>
                  </a:gs>
                </a:gsLst>
                <a:lin ang="5400000" scaled="1"/>
              </a:grad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99CCFF"/>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de-AT" sz="1350"/>
              </a:p>
            </p:txBody>
          </p:sp>
          <p:grpSp>
            <p:nvGrpSpPr>
              <p:cNvPr id="85" name="Group 185">
                <a:extLst>
                  <a:ext uri="{FF2B5EF4-FFF2-40B4-BE49-F238E27FC236}">
                    <a16:creationId xmlns:a16="http://schemas.microsoft.com/office/drawing/2014/main" id="{A0868CA1-9206-B57D-9372-AB8F8E065CB8}"/>
                  </a:ext>
                </a:extLst>
              </p:cNvPr>
              <p:cNvGrpSpPr>
                <a:grpSpLocks/>
              </p:cNvGrpSpPr>
              <p:nvPr/>
            </p:nvGrpSpPr>
            <p:grpSpPr bwMode="auto">
              <a:xfrm>
                <a:off x="2574" y="2399"/>
                <a:ext cx="605" cy="720"/>
                <a:chOff x="2574" y="2399"/>
                <a:chExt cx="605" cy="720"/>
              </a:xfrm>
            </p:grpSpPr>
            <p:sp>
              <p:nvSpPr>
                <p:cNvPr id="101" name="AutoShape 186">
                  <a:extLst>
                    <a:ext uri="{FF2B5EF4-FFF2-40B4-BE49-F238E27FC236}">
                      <a16:creationId xmlns:a16="http://schemas.microsoft.com/office/drawing/2014/main" id="{6E2BDA94-8450-53A0-B8C4-F2062904B0AF}"/>
                    </a:ext>
                  </a:extLst>
                </p:cNvPr>
                <p:cNvSpPr>
                  <a:spLocks noChangeArrowheads="1"/>
                </p:cNvSpPr>
                <p:nvPr/>
              </p:nvSpPr>
              <p:spPr bwMode="auto">
                <a:xfrm rot="19070366" flipH="1">
                  <a:off x="2574" y="2399"/>
                  <a:ext cx="29" cy="108"/>
                </a:xfrm>
                <a:prstGeom prst="flowChartProcess">
                  <a:avLst/>
                </a:prstGeom>
                <a:solidFill>
                  <a:srgbClr val="FF9966"/>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de-AT" sz="1350"/>
                </a:p>
              </p:txBody>
            </p:sp>
            <p:pic>
              <p:nvPicPr>
                <p:cNvPr id="102" name="Picture 187">
                  <a:extLst>
                    <a:ext uri="{FF2B5EF4-FFF2-40B4-BE49-F238E27FC236}">
                      <a16:creationId xmlns:a16="http://schemas.microsoft.com/office/drawing/2014/main" id="{D16499DD-2EC4-82E0-9EC6-FC28CF923EE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35" y="2975"/>
                  <a:ext cx="144" cy="14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6" name="Group 188">
                <a:extLst>
                  <a:ext uri="{FF2B5EF4-FFF2-40B4-BE49-F238E27FC236}">
                    <a16:creationId xmlns:a16="http://schemas.microsoft.com/office/drawing/2014/main" id="{7DB06CB6-6586-75B2-227E-71F3FBCF53D7}"/>
                  </a:ext>
                </a:extLst>
              </p:cNvPr>
              <p:cNvGrpSpPr>
                <a:grpSpLocks/>
              </p:cNvGrpSpPr>
              <p:nvPr/>
            </p:nvGrpSpPr>
            <p:grpSpPr bwMode="auto">
              <a:xfrm>
                <a:off x="2334" y="2387"/>
                <a:ext cx="624" cy="720"/>
                <a:chOff x="2334" y="2387"/>
                <a:chExt cx="624" cy="720"/>
              </a:xfrm>
            </p:grpSpPr>
            <p:sp>
              <p:nvSpPr>
                <p:cNvPr id="99" name="AutoShape 189">
                  <a:extLst>
                    <a:ext uri="{FF2B5EF4-FFF2-40B4-BE49-F238E27FC236}">
                      <a16:creationId xmlns:a16="http://schemas.microsoft.com/office/drawing/2014/main" id="{8F3826AD-0386-F2DA-3B9F-1B37F48E1F54}"/>
                    </a:ext>
                  </a:extLst>
                </p:cNvPr>
                <p:cNvSpPr>
                  <a:spLocks noChangeArrowheads="1"/>
                </p:cNvSpPr>
                <p:nvPr/>
              </p:nvSpPr>
              <p:spPr bwMode="auto">
                <a:xfrm rot="19070366" flipH="1">
                  <a:off x="2334" y="2387"/>
                  <a:ext cx="29" cy="108"/>
                </a:xfrm>
                <a:prstGeom prst="flowChartProcess">
                  <a:avLst/>
                </a:prstGeom>
                <a:solidFill>
                  <a:srgbClr val="DE00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de-AT" sz="1350"/>
                </a:p>
              </p:txBody>
            </p:sp>
            <p:pic>
              <p:nvPicPr>
                <p:cNvPr id="100" name="Picture 190">
                  <a:extLst>
                    <a:ext uri="{FF2B5EF4-FFF2-40B4-BE49-F238E27FC236}">
                      <a16:creationId xmlns:a16="http://schemas.microsoft.com/office/drawing/2014/main" id="{DC8BF181-033C-4647-31A1-177B447EB6E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14" y="2975"/>
                  <a:ext cx="144" cy="13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7" name="Group 191">
                <a:extLst>
                  <a:ext uri="{FF2B5EF4-FFF2-40B4-BE49-F238E27FC236}">
                    <a16:creationId xmlns:a16="http://schemas.microsoft.com/office/drawing/2014/main" id="{E65A8698-536C-AEAF-E4AF-54CA49CA604D}"/>
                  </a:ext>
                </a:extLst>
              </p:cNvPr>
              <p:cNvGrpSpPr>
                <a:grpSpLocks/>
              </p:cNvGrpSpPr>
              <p:nvPr/>
            </p:nvGrpSpPr>
            <p:grpSpPr bwMode="auto">
              <a:xfrm>
                <a:off x="2142" y="2399"/>
                <a:ext cx="624" cy="708"/>
                <a:chOff x="2142" y="2399"/>
                <a:chExt cx="624" cy="708"/>
              </a:xfrm>
            </p:grpSpPr>
            <p:sp>
              <p:nvSpPr>
                <p:cNvPr id="97" name="AutoShape 192">
                  <a:extLst>
                    <a:ext uri="{FF2B5EF4-FFF2-40B4-BE49-F238E27FC236}">
                      <a16:creationId xmlns:a16="http://schemas.microsoft.com/office/drawing/2014/main" id="{28375E35-A690-3F2F-3006-F4F7E735B622}"/>
                    </a:ext>
                  </a:extLst>
                </p:cNvPr>
                <p:cNvSpPr>
                  <a:spLocks noChangeArrowheads="1"/>
                </p:cNvSpPr>
                <p:nvPr/>
              </p:nvSpPr>
              <p:spPr bwMode="auto">
                <a:xfrm rot="19070366" flipH="1">
                  <a:off x="2142" y="2399"/>
                  <a:ext cx="29" cy="108"/>
                </a:xfrm>
                <a:prstGeom prst="flowChartProcess">
                  <a:avLst/>
                </a:prstGeom>
                <a:solidFill>
                  <a:srgbClr val="3366FF"/>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de-AT" sz="1350"/>
                </a:p>
              </p:txBody>
            </p:sp>
            <p:pic>
              <p:nvPicPr>
                <p:cNvPr id="98" name="Picture 193">
                  <a:extLst>
                    <a:ext uri="{FF2B5EF4-FFF2-40B4-BE49-F238E27FC236}">
                      <a16:creationId xmlns:a16="http://schemas.microsoft.com/office/drawing/2014/main" id="{F9902765-CF97-38BD-2598-A1B5C21DF1C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22" y="2975"/>
                  <a:ext cx="144" cy="13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8" name="Group 194">
                <a:extLst>
                  <a:ext uri="{FF2B5EF4-FFF2-40B4-BE49-F238E27FC236}">
                    <a16:creationId xmlns:a16="http://schemas.microsoft.com/office/drawing/2014/main" id="{8ECF8262-FDC8-22DA-EF16-D77878633032}"/>
                  </a:ext>
                </a:extLst>
              </p:cNvPr>
              <p:cNvGrpSpPr>
                <a:grpSpLocks/>
              </p:cNvGrpSpPr>
              <p:nvPr/>
            </p:nvGrpSpPr>
            <p:grpSpPr bwMode="auto">
              <a:xfrm>
                <a:off x="2766" y="2399"/>
                <a:ext cx="624" cy="702"/>
                <a:chOff x="2766" y="2399"/>
                <a:chExt cx="624" cy="702"/>
              </a:xfrm>
            </p:grpSpPr>
            <p:pic>
              <p:nvPicPr>
                <p:cNvPr id="95" name="Picture 195">
                  <a:extLst>
                    <a:ext uri="{FF2B5EF4-FFF2-40B4-BE49-F238E27FC236}">
                      <a16:creationId xmlns:a16="http://schemas.microsoft.com/office/drawing/2014/main" id="{C9ABF42A-2FCD-1786-684A-7616C772D8E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46" y="2975"/>
                  <a:ext cx="144" cy="126"/>
                </a:xfrm>
                <a:prstGeom prst="rect">
                  <a:avLst/>
                </a:prstGeom>
                <a:noFill/>
                <a:extLst>
                  <a:ext uri="{909E8E84-426E-40DD-AFC4-6F175D3DCCD1}">
                    <a14:hiddenFill xmlns:a14="http://schemas.microsoft.com/office/drawing/2010/main">
                      <a:solidFill>
                        <a:srgbClr val="FFFFFF"/>
                      </a:solidFill>
                    </a14:hiddenFill>
                  </a:ext>
                </a:extLst>
              </p:spPr>
            </p:pic>
            <p:sp>
              <p:nvSpPr>
                <p:cNvPr id="96" name="AutoShape 196">
                  <a:extLst>
                    <a:ext uri="{FF2B5EF4-FFF2-40B4-BE49-F238E27FC236}">
                      <a16:creationId xmlns:a16="http://schemas.microsoft.com/office/drawing/2014/main" id="{C04301E2-66EA-F5E3-1A86-34D69DCE1535}"/>
                    </a:ext>
                  </a:extLst>
                </p:cNvPr>
                <p:cNvSpPr>
                  <a:spLocks noChangeArrowheads="1"/>
                </p:cNvSpPr>
                <p:nvPr/>
              </p:nvSpPr>
              <p:spPr bwMode="auto">
                <a:xfrm rot="19070366" flipH="1">
                  <a:off x="2766" y="2399"/>
                  <a:ext cx="29" cy="108"/>
                </a:xfrm>
                <a:prstGeom prst="flowChartProcess">
                  <a:avLst/>
                </a:prstGeom>
                <a:solidFill>
                  <a:srgbClr val="80008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de-AT" sz="1350"/>
                </a:p>
              </p:txBody>
            </p:sp>
          </p:grpSp>
          <p:grpSp>
            <p:nvGrpSpPr>
              <p:cNvPr id="89" name="Group 197">
                <a:extLst>
                  <a:ext uri="{FF2B5EF4-FFF2-40B4-BE49-F238E27FC236}">
                    <a16:creationId xmlns:a16="http://schemas.microsoft.com/office/drawing/2014/main" id="{1B7A83C6-5115-F71F-311E-10EBBF362BC6}"/>
                  </a:ext>
                </a:extLst>
              </p:cNvPr>
              <p:cNvGrpSpPr>
                <a:grpSpLocks/>
              </p:cNvGrpSpPr>
              <p:nvPr/>
            </p:nvGrpSpPr>
            <p:grpSpPr bwMode="auto">
              <a:xfrm>
                <a:off x="2958" y="2339"/>
                <a:ext cx="386" cy="159"/>
                <a:chOff x="2958" y="2339"/>
                <a:chExt cx="386" cy="159"/>
              </a:xfrm>
            </p:grpSpPr>
            <p:sp>
              <p:nvSpPr>
                <p:cNvPr id="93" name="AutoShape 198">
                  <a:extLst>
                    <a:ext uri="{FF2B5EF4-FFF2-40B4-BE49-F238E27FC236}">
                      <a16:creationId xmlns:a16="http://schemas.microsoft.com/office/drawing/2014/main" id="{0E746349-DD89-8562-907C-821BE8442AB0}"/>
                    </a:ext>
                  </a:extLst>
                </p:cNvPr>
                <p:cNvSpPr>
                  <a:spLocks noChangeArrowheads="1"/>
                </p:cNvSpPr>
                <p:nvPr/>
              </p:nvSpPr>
              <p:spPr bwMode="auto">
                <a:xfrm rot="18947574" flipH="1">
                  <a:off x="2958" y="2390"/>
                  <a:ext cx="29" cy="108"/>
                </a:xfrm>
                <a:prstGeom prst="flowChartProcess">
                  <a:avLst/>
                </a:prstGeom>
                <a:solidFill>
                  <a:srgbClr val="92D050"/>
                </a:solidFill>
                <a:ln w="6350">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de-AT" sz="1350"/>
                </a:p>
              </p:txBody>
            </p:sp>
            <p:sp>
              <p:nvSpPr>
                <p:cNvPr id="94" name="AutoShape 199">
                  <a:extLst>
                    <a:ext uri="{FF2B5EF4-FFF2-40B4-BE49-F238E27FC236}">
                      <a16:creationId xmlns:a16="http://schemas.microsoft.com/office/drawing/2014/main" id="{AF13D60A-B34A-0C8A-0F3F-FE939BE732A5}"/>
                    </a:ext>
                  </a:extLst>
                </p:cNvPr>
                <p:cNvSpPr>
                  <a:spLocks noChangeArrowheads="1"/>
                </p:cNvSpPr>
                <p:nvPr/>
              </p:nvSpPr>
              <p:spPr bwMode="auto">
                <a:xfrm rot="3095578">
                  <a:off x="3123" y="2176"/>
                  <a:ext cx="58" cy="384"/>
                </a:xfrm>
                <a:prstGeom prst="upArrow">
                  <a:avLst>
                    <a:gd name="adj1" fmla="val 50000"/>
                    <a:gd name="adj2" fmla="val 165517"/>
                  </a:avLst>
                </a:prstGeom>
                <a:solidFill>
                  <a:srgbClr val="92D050"/>
                </a:solidFill>
                <a:ln w="9525">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de-AT" sz="1350"/>
                </a:p>
              </p:txBody>
            </p:sp>
          </p:grpSp>
          <p:grpSp>
            <p:nvGrpSpPr>
              <p:cNvPr id="90" name="Group 200">
                <a:extLst>
                  <a:ext uri="{FF2B5EF4-FFF2-40B4-BE49-F238E27FC236}">
                    <a16:creationId xmlns:a16="http://schemas.microsoft.com/office/drawing/2014/main" id="{363F7A81-B049-0023-7BDC-E464D79CF42D}"/>
                  </a:ext>
                </a:extLst>
              </p:cNvPr>
              <p:cNvGrpSpPr>
                <a:grpSpLocks/>
              </p:cNvGrpSpPr>
              <p:nvPr/>
            </p:nvGrpSpPr>
            <p:grpSpPr bwMode="auto">
              <a:xfrm>
                <a:off x="3196" y="2339"/>
                <a:ext cx="386" cy="159"/>
                <a:chOff x="3196" y="2339"/>
                <a:chExt cx="386" cy="159"/>
              </a:xfrm>
            </p:grpSpPr>
            <p:sp>
              <p:nvSpPr>
                <p:cNvPr id="91" name="AutoShape 201">
                  <a:extLst>
                    <a:ext uri="{FF2B5EF4-FFF2-40B4-BE49-F238E27FC236}">
                      <a16:creationId xmlns:a16="http://schemas.microsoft.com/office/drawing/2014/main" id="{95811646-4E68-A4D8-DFDE-979FC6CB3732}"/>
                    </a:ext>
                  </a:extLst>
                </p:cNvPr>
                <p:cNvSpPr>
                  <a:spLocks noChangeArrowheads="1"/>
                </p:cNvSpPr>
                <p:nvPr/>
              </p:nvSpPr>
              <p:spPr bwMode="auto">
                <a:xfrm rot="18947574" flipH="1">
                  <a:off x="3196" y="2390"/>
                  <a:ext cx="29" cy="108"/>
                </a:xfrm>
                <a:prstGeom prst="flowChartProcess">
                  <a:avLst/>
                </a:prstGeom>
                <a:solidFill>
                  <a:srgbClr val="0000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de-AT" sz="1350"/>
                </a:p>
              </p:txBody>
            </p:sp>
            <p:sp>
              <p:nvSpPr>
                <p:cNvPr id="92" name="AutoShape 202">
                  <a:extLst>
                    <a:ext uri="{FF2B5EF4-FFF2-40B4-BE49-F238E27FC236}">
                      <a16:creationId xmlns:a16="http://schemas.microsoft.com/office/drawing/2014/main" id="{A04AB18F-EED0-C4AA-9D47-298C13540ED3}"/>
                    </a:ext>
                  </a:extLst>
                </p:cNvPr>
                <p:cNvSpPr>
                  <a:spLocks noChangeArrowheads="1"/>
                </p:cNvSpPr>
                <p:nvPr/>
              </p:nvSpPr>
              <p:spPr bwMode="auto">
                <a:xfrm rot="3095578">
                  <a:off x="3361" y="2176"/>
                  <a:ext cx="58" cy="384"/>
                </a:xfrm>
                <a:prstGeom prst="upArrow">
                  <a:avLst>
                    <a:gd name="adj1" fmla="val 50000"/>
                    <a:gd name="adj2" fmla="val 165517"/>
                  </a:avLst>
                </a:prstGeom>
                <a:solidFill>
                  <a:srgbClr val="00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de-AT" sz="1350"/>
                </a:p>
              </p:txBody>
            </p:sp>
          </p:grpSp>
        </p:grpSp>
        <p:grpSp>
          <p:nvGrpSpPr>
            <p:cNvPr id="24" name="Group 203">
              <a:extLst>
                <a:ext uri="{FF2B5EF4-FFF2-40B4-BE49-F238E27FC236}">
                  <a16:creationId xmlns:a16="http://schemas.microsoft.com/office/drawing/2014/main" id="{FA71D82E-6C70-36E1-B3AB-1A2DA3BDE1B7}"/>
                </a:ext>
              </a:extLst>
            </p:cNvPr>
            <p:cNvGrpSpPr>
              <a:grpSpLocks/>
            </p:cNvGrpSpPr>
            <p:nvPr/>
          </p:nvGrpSpPr>
          <p:grpSpPr bwMode="auto">
            <a:xfrm>
              <a:off x="2046" y="1649"/>
              <a:ext cx="1148" cy="588"/>
              <a:chOff x="2046" y="1651"/>
              <a:chExt cx="1536" cy="780"/>
            </a:xfrm>
          </p:grpSpPr>
          <p:sp>
            <p:nvSpPr>
              <p:cNvPr id="65" name="Rectangle 204">
                <a:extLst>
                  <a:ext uri="{FF2B5EF4-FFF2-40B4-BE49-F238E27FC236}">
                    <a16:creationId xmlns:a16="http://schemas.microsoft.com/office/drawing/2014/main" id="{67085F3E-9121-1F41-9A42-DEE6588EAF8C}"/>
                  </a:ext>
                </a:extLst>
              </p:cNvPr>
              <p:cNvSpPr>
                <a:spLocks noChangeArrowheads="1"/>
              </p:cNvSpPr>
              <p:nvPr/>
            </p:nvSpPr>
            <p:spPr bwMode="auto">
              <a:xfrm>
                <a:off x="2046" y="1855"/>
                <a:ext cx="1392" cy="432"/>
              </a:xfrm>
              <a:prstGeom prst="rect">
                <a:avLst/>
              </a:prstGeom>
              <a:gradFill rotWithShape="0">
                <a:gsLst>
                  <a:gs pos="0">
                    <a:srgbClr val="99CCFF"/>
                  </a:gs>
                  <a:gs pos="50000">
                    <a:srgbClr val="99CCFF">
                      <a:gamma/>
                      <a:shade val="46275"/>
                      <a:invGamma/>
                    </a:srgbClr>
                  </a:gs>
                  <a:gs pos="100000">
                    <a:srgbClr val="99CCFF"/>
                  </a:gs>
                </a:gsLst>
                <a:lin ang="5400000" scaled="1"/>
              </a:grad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99CCFF"/>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de-AT" sz="1350"/>
              </a:p>
            </p:txBody>
          </p:sp>
          <p:grpSp>
            <p:nvGrpSpPr>
              <p:cNvPr id="66" name="Group 205">
                <a:extLst>
                  <a:ext uri="{FF2B5EF4-FFF2-40B4-BE49-F238E27FC236}">
                    <a16:creationId xmlns:a16="http://schemas.microsoft.com/office/drawing/2014/main" id="{54CED4D5-A033-F75E-8A6F-E890354E2605}"/>
                  </a:ext>
                </a:extLst>
              </p:cNvPr>
              <p:cNvGrpSpPr>
                <a:grpSpLocks/>
              </p:cNvGrpSpPr>
              <p:nvPr/>
            </p:nvGrpSpPr>
            <p:grpSpPr bwMode="auto">
              <a:xfrm>
                <a:off x="2574" y="1711"/>
                <a:ext cx="605" cy="720"/>
                <a:chOff x="2574" y="1711"/>
                <a:chExt cx="605" cy="720"/>
              </a:xfrm>
            </p:grpSpPr>
            <p:sp>
              <p:nvSpPr>
                <p:cNvPr id="82" name="AutoShape 206">
                  <a:extLst>
                    <a:ext uri="{FF2B5EF4-FFF2-40B4-BE49-F238E27FC236}">
                      <a16:creationId xmlns:a16="http://schemas.microsoft.com/office/drawing/2014/main" id="{EC41F910-9377-EA6C-34FB-C5ED1253CDCF}"/>
                    </a:ext>
                  </a:extLst>
                </p:cNvPr>
                <p:cNvSpPr>
                  <a:spLocks noChangeArrowheads="1"/>
                </p:cNvSpPr>
                <p:nvPr/>
              </p:nvSpPr>
              <p:spPr bwMode="auto">
                <a:xfrm rot="19070366" flipH="1">
                  <a:off x="2574" y="1711"/>
                  <a:ext cx="29" cy="108"/>
                </a:xfrm>
                <a:prstGeom prst="flowChartProcess">
                  <a:avLst/>
                </a:prstGeom>
                <a:solidFill>
                  <a:srgbClr val="FF9966"/>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de-AT" sz="1350"/>
                </a:p>
              </p:txBody>
            </p:sp>
            <p:pic>
              <p:nvPicPr>
                <p:cNvPr id="83" name="Picture 207">
                  <a:extLst>
                    <a:ext uri="{FF2B5EF4-FFF2-40B4-BE49-F238E27FC236}">
                      <a16:creationId xmlns:a16="http://schemas.microsoft.com/office/drawing/2014/main" id="{91D44899-CD7F-ADBA-AD8F-C92CB0BAAB5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35" y="2287"/>
                  <a:ext cx="144" cy="14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7" name="Group 208">
                <a:extLst>
                  <a:ext uri="{FF2B5EF4-FFF2-40B4-BE49-F238E27FC236}">
                    <a16:creationId xmlns:a16="http://schemas.microsoft.com/office/drawing/2014/main" id="{038E0EFD-D5DA-061F-C615-5CF19E58D027}"/>
                  </a:ext>
                </a:extLst>
              </p:cNvPr>
              <p:cNvGrpSpPr>
                <a:grpSpLocks/>
              </p:cNvGrpSpPr>
              <p:nvPr/>
            </p:nvGrpSpPr>
            <p:grpSpPr bwMode="auto">
              <a:xfrm>
                <a:off x="2334" y="1699"/>
                <a:ext cx="624" cy="720"/>
                <a:chOff x="2334" y="1699"/>
                <a:chExt cx="624" cy="720"/>
              </a:xfrm>
            </p:grpSpPr>
            <p:sp>
              <p:nvSpPr>
                <p:cNvPr id="80" name="AutoShape 209">
                  <a:extLst>
                    <a:ext uri="{FF2B5EF4-FFF2-40B4-BE49-F238E27FC236}">
                      <a16:creationId xmlns:a16="http://schemas.microsoft.com/office/drawing/2014/main" id="{1ECFEB00-EEC3-4F63-4BBA-AA5C22442F27}"/>
                    </a:ext>
                  </a:extLst>
                </p:cNvPr>
                <p:cNvSpPr>
                  <a:spLocks noChangeArrowheads="1"/>
                </p:cNvSpPr>
                <p:nvPr/>
              </p:nvSpPr>
              <p:spPr bwMode="auto">
                <a:xfrm rot="19070366" flipH="1">
                  <a:off x="2334" y="1699"/>
                  <a:ext cx="29" cy="108"/>
                </a:xfrm>
                <a:prstGeom prst="flowChartProcess">
                  <a:avLst/>
                </a:prstGeom>
                <a:solidFill>
                  <a:srgbClr val="DE00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de-AT" sz="1350"/>
                </a:p>
              </p:txBody>
            </p:sp>
            <p:pic>
              <p:nvPicPr>
                <p:cNvPr id="81" name="Picture 210">
                  <a:extLst>
                    <a:ext uri="{FF2B5EF4-FFF2-40B4-BE49-F238E27FC236}">
                      <a16:creationId xmlns:a16="http://schemas.microsoft.com/office/drawing/2014/main" id="{43103CD6-4DAA-1A53-FFF7-6CAF291A9D9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14" y="2287"/>
                  <a:ext cx="144" cy="13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8" name="Group 211">
                <a:extLst>
                  <a:ext uri="{FF2B5EF4-FFF2-40B4-BE49-F238E27FC236}">
                    <a16:creationId xmlns:a16="http://schemas.microsoft.com/office/drawing/2014/main" id="{0E48452B-3015-974A-B61E-B8FBE6C09038}"/>
                  </a:ext>
                </a:extLst>
              </p:cNvPr>
              <p:cNvGrpSpPr>
                <a:grpSpLocks/>
              </p:cNvGrpSpPr>
              <p:nvPr/>
            </p:nvGrpSpPr>
            <p:grpSpPr bwMode="auto">
              <a:xfrm>
                <a:off x="2142" y="1711"/>
                <a:ext cx="624" cy="708"/>
                <a:chOff x="2142" y="1711"/>
                <a:chExt cx="624" cy="708"/>
              </a:xfrm>
            </p:grpSpPr>
            <p:sp>
              <p:nvSpPr>
                <p:cNvPr id="78" name="AutoShape 212">
                  <a:extLst>
                    <a:ext uri="{FF2B5EF4-FFF2-40B4-BE49-F238E27FC236}">
                      <a16:creationId xmlns:a16="http://schemas.microsoft.com/office/drawing/2014/main" id="{62C99AF7-0D1D-1767-BE60-5DCB2835ED2D}"/>
                    </a:ext>
                  </a:extLst>
                </p:cNvPr>
                <p:cNvSpPr>
                  <a:spLocks noChangeArrowheads="1"/>
                </p:cNvSpPr>
                <p:nvPr/>
              </p:nvSpPr>
              <p:spPr bwMode="auto">
                <a:xfrm rot="19070366" flipH="1">
                  <a:off x="2142" y="1711"/>
                  <a:ext cx="29" cy="108"/>
                </a:xfrm>
                <a:prstGeom prst="flowChartProcess">
                  <a:avLst/>
                </a:prstGeom>
                <a:solidFill>
                  <a:srgbClr val="3366FF"/>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de-AT" sz="1350"/>
                </a:p>
              </p:txBody>
            </p:sp>
            <p:pic>
              <p:nvPicPr>
                <p:cNvPr id="79" name="Picture 213">
                  <a:extLst>
                    <a:ext uri="{FF2B5EF4-FFF2-40B4-BE49-F238E27FC236}">
                      <a16:creationId xmlns:a16="http://schemas.microsoft.com/office/drawing/2014/main" id="{C2E2708E-72F6-5D51-1DC0-503FD788D7B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22" y="2287"/>
                  <a:ext cx="144" cy="13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9" name="Group 214">
                <a:extLst>
                  <a:ext uri="{FF2B5EF4-FFF2-40B4-BE49-F238E27FC236}">
                    <a16:creationId xmlns:a16="http://schemas.microsoft.com/office/drawing/2014/main" id="{A8E76623-CE47-39FD-325E-DD72278B4D4B}"/>
                  </a:ext>
                </a:extLst>
              </p:cNvPr>
              <p:cNvGrpSpPr>
                <a:grpSpLocks/>
              </p:cNvGrpSpPr>
              <p:nvPr/>
            </p:nvGrpSpPr>
            <p:grpSpPr bwMode="auto">
              <a:xfrm>
                <a:off x="2958" y="1651"/>
                <a:ext cx="386" cy="159"/>
                <a:chOff x="2958" y="1651"/>
                <a:chExt cx="386" cy="159"/>
              </a:xfrm>
            </p:grpSpPr>
            <p:sp>
              <p:nvSpPr>
                <p:cNvPr id="76" name="AutoShape 215">
                  <a:extLst>
                    <a:ext uri="{FF2B5EF4-FFF2-40B4-BE49-F238E27FC236}">
                      <a16:creationId xmlns:a16="http://schemas.microsoft.com/office/drawing/2014/main" id="{95EE5B3C-46EE-221A-FC84-EC526190471F}"/>
                    </a:ext>
                  </a:extLst>
                </p:cNvPr>
                <p:cNvSpPr>
                  <a:spLocks noChangeArrowheads="1"/>
                </p:cNvSpPr>
                <p:nvPr/>
              </p:nvSpPr>
              <p:spPr bwMode="auto">
                <a:xfrm rot="18947574" flipH="1">
                  <a:off x="2958" y="1702"/>
                  <a:ext cx="29" cy="108"/>
                </a:xfrm>
                <a:prstGeom prst="flowChartProcess">
                  <a:avLst/>
                </a:prstGeom>
                <a:solidFill>
                  <a:srgbClr val="92D050"/>
                </a:solidFill>
                <a:ln w="6350">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de-AT" sz="1350"/>
                </a:p>
              </p:txBody>
            </p:sp>
            <p:sp>
              <p:nvSpPr>
                <p:cNvPr id="77" name="AutoShape 216">
                  <a:extLst>
                    <a:ext uri="{FF2B5EF4-FFF2-40B4-BE49-F238E27FC236}">
                      <a16:creationId xmlns:a16="http://schemas.microsoft.com/office/drawing/2014/main" id="{283A5B85-C5D0-BDC2-BD18-45F243403C0C}"/>
                    </a:ext>
                  </a:extLst>
                </p:cNvPr>
                <p:cNvSpPr>
                  <a:spLocks noChangeArrowheads="1"/>
                </p:cNvSpPr>
                <p:nvPr/>
              </p:nvSpPr>
              <p:spPr bwMode="auto">
                <a:xfrm rot="3095578">
                  <a:off x="3123" y="1488"/>
                  <a:ext cx="58" cy="384"/>
                </a:xfrm>
                <a:prstGeom prst="upArrow">
                  <a:avLst>
                    <a:gd name="adj1" fmla="val 50000"/>
                    <a:gd name="adj2" fmla="val 165517"/>
                  </a:avLst>
                </a:prstGeom>
                <a:solidFill>
                  <a:srgbClr val="92D050"/>
                </a:solidFill>
                <a:ln w="9525">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de-AT" sz="1350"/>
                </a:p>
              </p:txBody>
            </p:sp>
          </p:grpSp>
          <p:grpSp>
            <p:nvGrpSpPr>
              <p:cNvPr id="70" name="Group 217">
                <a:extLst>
                  <a:ext uri="{FF2B5EF4-FFF2-40B4-BE49-F238E27FC236}">
                    <a16:creationId xmlns:a16="http://schemas.microsoft.com/office/drawing/2014/main" id="{41442B73-6D9B-EB7D-FBC4-7C82D1AB9D7A}"/>
                  </a:ext>
                </a:extLst>
              </p:cNvPr>
              <p:cNvGrpSpPr>
                <a:grpSpLocks/>
              </p:cNvGrpSpPr>
              <p:nvPr/>
            </p:nvGrpSpPr>
            <p:grpSpPr bwMode="auto">
              <a:xfrm>
                <a:off x="3196" y="1651"/>
                <a:ext cx="386" cy="159"/>
                <a:chOff x="3196" y="1651"/>
                <a:chExt cx="386" cy="159"/>
              </a:xfrm>
            </p:grpSpPr>
            <p:sp>
              <p:nvSpPr>
                <p:cNvPr id="74" name="AutoShape 218">
                  <a:extLst>
                    <a:ext uri="{FF2B5EF4-FFF2-40B4-BE49-F238E27FC236}">
                      <a16:creationId xmlns:a16="http://schemas.microsoft.com/office/drawing/2014/main" id="{BCC44329-BC70-3004-7CEB-929A3F8BFCCD}"/>
                    </a:ext>
                  </a:extLst>
                </p:cNvPr>
                <p:cNvSpPr>
                  <a:spLocks noChangeArrowheads="1"/>
                </p:cNvSpPr>
                <p:nvPr/>
              </p:nvSpPr>
              <p:spPr bwMode="auto">
                <a:xfrm rot="18947574" flipH="1">
                  <a:off x="3196" y="1702"/>
                  <a:ext cx="29" cy="108"/>
                </a:xfrm>
                <a:prstGeom prst="flowChartProcess">
                  <a:avLst/>
                </a:prstGeom>
                <a:solidFill>
                  <a:srgbClr val="0000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de-AT" sz="1350"/>
                </a:p>
              </p:txBody>
            </p:sp>
            <p:sp>
              <p:nvSpPr>
                <p:cNvPr id="75" name="AutoShape 219">
                  <a:extLst>
                    <a:ext uri="{FF2B5EF4-FFF2-40B4-BE49-F238E27FC236}">
                      <a16:creationId xmlns:a16="http://schemas.microsoft.com/office/drawing/2014/main" id="{E1DE0FB7-7635-8903-8355-311B8D7DDF7B}"/>
                    </a:ext>
                  </a:extLst>
                </p:cNvPr>
                <p:cNvSpPr>
                  <a:spLocks noChangeArrowheads="1"/>
                </p:cNvSpPr>
                <p:nvPr/>
              </p:nvSpPr>
              <p:spPr bwMode="auto">
                <a:xfrm rot="3095578">
                  <a:off x="3361" y="1488"/>
                  <a:ext cx="58" cy="384"/>
                </a:xfrm>
                <a:prstGeom prst="upArrow">
                  <a:avLst>
                    <a:gd name="adj1" fmla="val 50000"/>
                    <a:gd name="adj2" fmla="val 165517"/>
                  </a:avLst>
                </a:prstGeom>
                <a:solidFill>
                  <a:srgbClr val="00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de-AT" sz="1350"/>
                </a:p>
              </p:txBody>
            </p:sp>
          </p:grpSp>
          <p:grpSp>
            <p:nvGrpSpPr>
              <p:cNvPr id="71" name="Group 220">
                <a:extLst>
                  <a:ext uri="{FF2B5EF4-FFF2-40B4-BE49-F238E27FC236}">
                    <a16:creationId xmlns:a16="http://schemas.microsoft.com/office/drawing/2014/main" id="{B8EFCF09-311D-DA23-CA13-3B48DC5056F3}"/>
                  </a:ext>
                </a:extLst>
              </p:cNvPr>
              <p:cNvGrpSpPr>
                <a:grpSpLocks/>
              </p:cNvGrpSpPr>
              <p:nvPr/>
            </p:nvGrpSpPr>
            <p:grpSpPr bwMode="auto">
              <a:xfrm>
                <a:off x="2718" y="1651"/>
                <a:ext cx="386" cy="159"/>
                <a:chOff x="2718" y="1651"/>
                <a:chExt cx="386" cy="159"/>
              </a:xfrm>
            </p:grpSpPr>
            <p:sp>
              <p:nvSpPr>
                <p:cNvPr id="72" name="AutoShape 221">
                  <a:extLst>
                    <a:ext uri="{FF2B5EF4-FFF2-40B4-BE49-F238E27FC236}">
                      <a16:creationId xmlns:a16="http://schemas.microsoft.com/office/drawing/2014/main" id="{7A3022C8-68B9-2F88-D142-C5871A527F0F}"/>
                    </a:ext>
                  </a:extLst>
                </p:cNvPr>
                <p:cNvSpPr>
                  <a:spLocks noChangeArrowheads="1"/>
                </p:cNvSpPr>
                <p:nvPr/>
              </p:nvSpPr>
              <p:spPr bwMode="auto">
                <a:xfrm rot="18947574" flipH="1">
                  <a:off x="2718" y="1702"/>
                  <a:ext cx="29" cy="108"/>
                </a:xfrm>
                <a:prstGeom prst="flowChartProcess">
                  <a:avLst/>
                </a:prstGeom>
                <a:solidFill>
                  <a:srgbClr val="800080"/>
                </a:solidFill>
                <a:ln w="6350">
                  <a:solidFill>
                    <a:srgbClr val="8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de-AT" sz="1350"/>
                </a:p>
              </p:txBody>
            </p:sp>
            <p:sp>
              <p:nvSpPr>
                <p:cNvPr id="73" name="AutoShape 222">
                  <a:extLst>
                    <a:ext uri="{FF2B5EF4-FFF2-40B4-BE49-F238E27FC236}">
                      <a16:creationId xmlns:a16="http://schemas.microsoft.com/office/drawing/2014/main" id="{568C0F92-751B-9D7B-166A-3DFADB074B41}"/>
                    </a:ext>
                  </a:extLst>
                </p:cNvPr>
                <p:cNvSpPr>
                  <a:spLocks noChangeArrowheads="1"/>
                </p:cNvSpPr>
                <p:nvPr/>
              </p:nvSpPr>
              <p:spPr bwMode="auto">
                <a:xfrm rot="3095578">
                  <a:off x="2883" y="1488"/>
                  <a:ext cx="58" cy="384"/>
                </a:xfrm>
                <a:prstGeom prst="upArrow">
                  <a:avLst>
                    <a:gd name="adj1" fmla="val 50000"/>
                    <a:gd name="adj2" fmla="val 165517"/>
                  </a:avLst>
                </a:prstGeom>
                <a:solidFill>
                  <a:srgbClr val="800080"/>
                </a:solidFill>
                <a:ln w="9525">
                  <a:solidFill>
                    <a:srgbClr val="8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de-AT" sz="1350"/>
                </a:p>
              </p:txBody>
            </p:sp>
          </p:grpSp>
        </p:grpSp>
        <p:grpSp>
          <p:nvGrpSpPr>
            <p:cNvPr id="25" name="Group 223">
              <a:extLst>
                <a:ext uri="{FF2B5EF4-FFF2-40B4-BE49-F238E27FC236}">
                  <a16:creationId xmlns:a16="http://schemas.microsoft.com/office/drawing/2014/main" id="{F9862EF5-2BE1-7B12-A04C-CD9AB9C3DB21}"/>
                </a:ext>
              </a:extLst>
            </p:cNvPr>
            <p:cNvGrpSpPr>
              <a:grpSpLocks/>
            </p:cNvGrpSpPr>
            <p:nvPr/>
          </p:nvGrpSpPr>
          <p:grpSpPr bwMode="auto">
            <a:xfrm>
              <a:off x="2046" y="274"/>
              <a:ext cx="1148" cy="578"/>
              <a:chOff x="2046" y="274"/>
              <a:chExt cx="1536" cy="768"/>
            </a:xfrm>
          </p:grpSpPr>
          <p:sp>
            <p:nvSpPr>
              <p:cNvPr id="46" name="Rectangle 224">
                <a:extLst>
                  <a:ext uri="{FF2B5EF4-FFF2-40B4-BE49-F238E27FC236}">
                    <a16:creationId xmlns:a16="http://schemas.microsoft.com/office/drawing/2014/main" id="{F7E9E2A4-72E3-9622-6C37-ACBCF1D28C50}"/>
                  </a:ext>
                </a:extLst>
              </p:cNvPr>
              <p:cNvSpPr>
                <a:spLocks noChangeArrowheads="1"/>
              </p:cNvSpPr>
              <p:nvPr/>
            </p:nvSpPr>
            <p:spPr bwMode="auto">
              <a:xfrm>
                <a:off x="2046" y="478"/>
                <a:ext cx="1392" cy="432"/>
              </a:xfrm>
              <a:prstGeom prst="rect">
                <a:avLst/>
              </a:prstGeom>
              <a:gradFill rotWithShape="0">
                <a:gsLst>
                  <a:gs pos="0">
                    <a:srgbClr val="99CCFF"/>
                  </a:gs>
                  <a:gs pos="50000">
                    <a:srgbClr val="99CCFF">
                      <a:gamma/>
                      <a:shade val="46275"/>
                      <a:invGamma/>
                    </a:srgbClr>
                  </a:gs>
                  <a:gs pos="100000">
                    <a:srgbClr val="99CCFF"/>
                  </a:gs>
                </a:gsLst>
                <a:lin ang="5400000" scaled="1"/>
              </a:grad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99CCFF"/>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de-AT" sz="1350"/>
              </a:p>
            </p:txBody>
          </p:sp>
          <p:grpSp>
            <p:nvGrpSpPr>
              <p:cNvPr id="47" name="Group 225">
                <a:extLst>
                  <a:ext uri="{FF2B5EF4-FFF2-40B4-BE49-F238E27FC236}">
                    <a16:creationId xmlns:a16="http://schemas.microsoft.com/office/drawing/2014/main" id="{6FC0B1A6-B136-AAC8-6BA0-35128567F837}"/>
                  </a:ext>
                </a:extLst>
              </p:cNvPr>
              <p:cNvGrpSpPr>
                <a:grpSpLocks/>
              </p:cNvGrpSpPr>
              <p:nvPr/>
            </p:nvGrpSpPr>
            <p:grpSpPr bwMode="auto">
              <a:xfrm>
                <a:off x="2142" y="334"/>
                <a:ext cx="624" cy="708"/>
                <a:chOff x="2142" y="334"/>
                <a:chExt cx="624" cy="708"/>
              </a:xfrm>
            </p:grpSpPr>
            <p:sp>
              <p:nvSpPr>
                <p:cNvPr id="63" name="AutoShape 226">
                  <a:extLst>
                    <a:ext uri="{FF2B5EF4-FFF2-40B4-BE49-F238E27FC236}">
                      <a16:creationId xmlns:a16="http://schemas.microsoft.com/office/drawing/2014/main" id="{AD0FB260-30A0-A544-9DD4-54F207235D3E}"/>
                    </a:ext>
                  </a:extLst>
                </p:cNvPr>
                <p:cNvSpPr>
                  <a:spLocks noChangeArrowheads="1"/>
                </p:cNvSpPr>
                <p:nvPr/>
              </p:nvSpPr>
              <p:spPr bwMode="auto">
                <a:xfrm rot="19070366" flipH="1">
                  <a:off x="2142" y="334"/>
                  <a:ext cx="29" cy="108"/>
                </a:xfrm>
                <a:prstGeom prst="flowChartProcess">
                  <a:avLst/>
                </a:prstGeom>
                <a:solidFill>
                  <a:srgbClr val="3366FF"/>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de-AT" sz="1350"/>
                </a:p>
              </p:txBody>
            </p:sp>
            <p:pic>
              <p:nvPicPr>
                <p:cNvPr id="64" name="Picture 227">
                  <a:extLst>
                    <a:ext uri="{FF2B5EF4-FFF2-40B4-BE49-F238E27FC236}">
                      <a16:creationId xmlns:a16="http://schemas.microsoft.com/office/drawing/2014/main" id="{C07AE41D-DF70-F226-B0C0-0DA0311D429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22" y="910"/>
                  <a:ext cx="144" cy="13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8" name="Group 228">
                <a:extLst>
                  <a:ext uri="{FF2B5EF4-FFF2-40B4-BE49-F238E27FC236}">
                    <a16:creationId xmlns:a16="http://schemas.microsoft.com/office/drawing/2014/main" id="{C4E78B15-A008-6C9B-106D-3C3D912EC931}"/>
                  </a:ext>
                </a:extLst>
              </p:cNvPr>
              <p:cNvGrpSpPr>
                <a:grpSpLocks/>
              </p:cNvGrpSpPr>
              <p:nvPr/>
            </p:nvGrpSpPr>
            <p:grpSpPr bwMode="auto">
              <a:xfrm>
                <a:off x="2958" y="274"/>
                <a:ext cx="386" cy="159"/>
                <a:chOff x="2958" y="274"/>
                <a:chExt cx="386" cy="159"/>
              </a:xfrm>
            </p:grpSpPr>
            <p:sp>
              <p:nvSpPr>
                <p:cNvPr id="61" name="AutoShape 229">
                  <a:extLst>
                    <a:ext uri="{FF2B5EF4-FFF2-40B4-BE49-F238E27FC236}">
                      <a16:creationId xmlns:a16="http://schemas.microsoft.com/office/drawing/2014/main" id="{94A6C7A9-4639-0C44-E5B7-8B9A1F5889DE}"/>
                    </a:ext>
                  </a:extLst>
                </p:cNvPr>
                <p:cNvSpPr>
                  <a:spLocks noChangeArrowheads="1"/>
                </p:cNvSpPr>
                <p:nvPr/>
              </p:nvSpPr>
              <p:spPr bwMode="auto">
                <a:xfrm rot="18947574" flipH="1">
                  <a:off x="2958" y="325"/>
                  <a:ext cx="29" cy="108"/>
                </a:xfrm>
                <a:prstGeom prst="flowChartProcess">
                  <a:avLst/>
                </a:prstGeom>
                <a:solidFill>
                  <a:srgbClr val="92D050"/>
                </a:solidFill>
                <a:ln w="6350">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de-AT" sz="1350"/>
                </a:p>
              </p:txBody>
            </p:sp>
            <p:sp>
              <p:nvSpPr>
                <p:cNvPr id="62" name="AutoShape 230">
                  <a:extLst>
                    <a:ext uri="{FF2B5EF4-FFF2-40B4-BE49-F238E27FC236}">
                      <a16:creationId xmlns:a16="http://schemas.microsoft.com/office/drawing/2014/main" id="{870C401D-F281-C53C-2128-5FDF51A4BC5C}"/>
                    </a:ext>
                  </a:extLst>
                </p:cNvPr>
                <p:cNvSpPr>
                  <a:spLocks noChangeArrowheads="1"/>
                </p:cNvSpPr>
                <p:nvPr/>
              </p:nvSpPr>
              <p:spPr bwMode="auto">
                <a:xfrm rot="3095578">
                  <a:off x="3123" y="111"/>
                  <a:ext cx="58" cy="384"/>
                </a:xfrm>
                <a:prstGeom prst="upArrow">
                  <a:avLst>
                    <a:gd name="adj1" fmla="val 50000"/>
                    <a:gd name="adj2" fmla="val 165517"/>
                  </a:avLst>
                </a:prstGeom>
                <a:solidFill>
                  <a:srgbClr val="92D050"/>
                </a:solidFill>
                <a:ln w="9525">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de-AT" sz="1350"/>
                </a:p>
              </p:txBody>
            </p:sp>
          </p:grpSp>
          <p:grpSp>
            <p:nvGrpSpPr>
              <p:cNvPr id="49" name="Group 231">
                <a:extLst>
                  <a:ext uri="{FF2B5EF4-FFF2-40B4-BE49-F238E27FC236}">
                    <a16:creationId xmlns:a16="http://schemas.microsoft.com/office/drawing/2014/main" id="{81E0C2B8-653C-18AD-47D2-ECFBBCF9C527}"/>
                  </a:ext>
                </a:extLst>
              </p:cNvPr>
              <p:cNvGrpSpPr>
                <a:grpSpLocks/>
              </p:cNvGrpSpPr>
              <p:nvPr/>
            </p:nvGrpSpPr>
            <p:grpSpPr bwMode="auto">
              <a:xfrm>
                <a:off x="3196" y="274"/>
                <a:ext cx="386" cy="159"/>
                <a:chOff x="3196" y="274"/>
                <a:chExt cx="386" cy="159"/>
              </a:xfrm>
            </p:grpSpPr>
            <p:sp>
              <p:nvSpPr>
                <p:cNvPr id="59" name="AutoShape 232">
                  <a:extLst>
                    <a:ext uri="{FF2B5EF4-FFF2-40B4-BE49-F238E27FC236}">
                      <a16:creationId xmlns:a16="http://schemas.microsoft.com/office/drawing/2014/main" id="{F72AD260-DA30-C4FA-2AB6-086A471907A7}"/>
                    </a:ext>
                  </a:extLst>
                </p:cNvPr>
                <p:cNvSpPr>
                  <a:spLocks noChangeArrowheads="1"/>
                </p:cNvSpPr>
                <p:nvPr/>
              </p:nvSpPr>
              <p:spPr bwMode="auto">
                <a:xfrm rot="18947574" flipH="1">
                  <a:off x="3196" y="325"/>
                  <a:ext cx="29" cy="108"/>
                </a:xfrm>
                <a:prstGeom prst="flowChartProcess">
                  <a:avLst/>
                </a:prstGeom>
                <a:solidFill>
                  <a:srgbClr val="0000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de-AT" sz="1350"/>
                </a:p>
              </p:txBody>
            </p:sp>
            <p:sp>
              <p:nvSpPr>
                <p:cNvPr id="60" name="AutoShape 233">
                  <a:extLst>
                    <a:ext uri="{FF2B5EF4-FFF2-40B4-BE49-F238E27FC236}">
                      <a16:creationId xmlns:a16="http://schemas.microsoft.com/office/drawing/2014/main" id="{C1C67234-6A9D-1092-EC7F-1F1FE470C2BF}"/>
                    </a:ext>
                  </a:extLst>
                </p:cNvPr>
                <p:cNvSpPr>
                  <a:spLocks noChangeArrowheads="1"/>
                </p:cNvSpPr>
                <p:nvPr/>
              </p:nvSpPr>
              <p:spPr bwMode="auto">
                <a:xfrm rot="3095578">
                  <a:off x="3361" y="111"/>
                  <a:ext cx="58" cy="384"/>
                </a:xfrm>
                <a:prstGeom prst="upArrow">
                  <a:avLst>
                    <a:gd name="adj1" fmla="val 50000"/>
                    <a:gd name="adj2" fmla="val 165517"/>
                  </a:avLst>
                </a:prstGeom>
                <a:solidFill>
                  <a:srgbClr val="00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de-AT" sz="1350"/>
                </a:p>
              </p:txBody>
            </p:sp>
          </p:grpSp>
          <p:grpSp>
            <p:nvGrpSpPr>
              <p:cNvPr id="50" name="Group 234">
                <a:extLst>
                  <a:ext uri="{FF2B5EF4-FFF2-40B4-BE49-F238E27FC236}">
                    <a16:creationId xmlns:a16="http://schemas.microsoft.com/office/drawing/2014/main" id="{C2030142-E932-E651-E8CC-CDCDA5E261BF}"/>
                  </a:ext>
                </a:extLst>
              </p:cNvPr>
              <p:cNvGrpSpPr>
                <a:grpSpLocks/>
              </p:cNvGrpSpPr>
              <p:nvPr/>
            </p:nvGrpSpPr>
            <p:grpSpPr bwMode="auto">
              <a:xfrm>
                <a:off x="2718" y="274"/>
                <a:ext cx="386" cy="159"/>
                <a:chOff x="2718" y="274"/>
                <a:chExt cx="386" cy="159"/>
              </a:xfrm>
            </p:grpSpPr>
            <p:sp>
              <p:nvSpPr>
                <p:cNvPr id="57" name="AutoShape 235">
                  <a:extLst>
                    <a:ext uri="{FF2B5EF4-FFF2-40B4-BE49-F238E27FC236}">
                      <a16:creationId xmlns:a16="http://schemas.microsoft.com/office/drawing/2014/main" id="{5DF36790-F3A2-9D0F-E655-E669BB523FD4}"/>
                    </a:ext>
                  </a:extLst>
                </p:cNvPr>
                <p:cNvSpPr>
                  <a:spLocks noChangeArrowheads="1"/>
                </p:cNvSpPr>
                <p:nvPr/>
              </p:nvSpPr>
              <p:spPr bwMode="auto">
                <a:xfrm rot="18947574" flipH="1">
                  <a:off x="2718" y="325"/>
                  <a:ext cx="29" cy="108"/>
                </a:xfrm>
                <a:prstGeom prst="flowChartProcess">
                  <a:avLst/>
                </a:prstGeom>
                <a:solidFill>
                  <a:srgbClr val="800080"/>
                </a:solidFill>
                <a:ln w="6350">
                  <a:solidFill>
                    <a:srgbClr val="8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de-AT" sz="1350"/>
                </a:p>
              </p:txBody>
            </p:sp>
            <p:sp>
              <p:nvSpPr>
                <p:cNvPr id="58" name="AutoShape 236">
                  <a:extLst>
                    <a:ext uri="{FF2B5EF4-FFF2-40B4-BE49-F238E27FC236}">
                      <a16:creationId xmlns:a16="http://schemas.microsoft.com/office/drawing/2014/main" id="{16BA1256-6035-A5E0-13C0-3F32E1CC62E0}"/>
                    </a:ext>
                  </a:extLst>
                </p:cNvPr>
                <p:cNvSpPr>
                  <a:spLocks noChangeArrowheads="1"/>
                </p:cNvSpPr>
                <p:nvPr/>
              </p:nvSpPr>
              <p:spPr bwMode="auto">
                <a:xfrm rot="3095578">
                  <a:off x="2883" y="111"/>
                  <a:ext cx="58" cy="384"/>
                </a:xfrm>
                <a:prstGeom prst="upArrow">
                  <a:avLst>
                    <a:gd name="adj1" fmla="val 50000"/>
                    <a:gd name="adj2" fmla="val 165517"/>
                  </a:avLst>
                </a:prstGeom>
                <a:solidFill>
                  <a:srgbClr val="800080"/>
                </a:solidFill>
                <a:ln w="9525">
                  <a:solidFill>
                    <a:srgbClr val="8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de-AT" sz="1350"/>
                </a:p>
              </p:txBody>
            </p:sp>
          </p:grpSp>
          <p:grpSp>
            <p:nvGrpSpPr>
              <p:cNvPr id="51" name="Group 237">
                <a:extLst>
                  <a:ext uri="{FF2B5EF4-FFF2-40B4-BE49-F238E27FC236}">
                    <a16:creationId xmlns:a16="http://schemas.microsoft.com/office/drawing/2014/main" id="{B9A6E829-B2E1-68BC-B0AF-267593922A7A}"/>
                  </a:ext>
                </a:extLst>
              </p:cNvPr>
              <p:cNvGrpSpPr>
                <a:grpSpLocks/>
              </p:cNvGrpSpPr>
              <p:nvPr/>
            </p:nvGrpSpPr>
            <p:grpSpPr bwMode="auto">
              <a:xfrm>
                <a:off x="2478" y="274"/>
                <a:ext cx="386" cy="159"/>
                <a:chOff x="2478" y="274"/>
                <a:chExt cx="386" cy="159"/>
              </a:xfrm>
            </p:grpSpPr>
            <p:sp>
              <p:nvSpPr>
                <p:cNvPr id="55" name="AutoShape 238">
                  <a:extLst>
                    <a:ext uri="{FF2B5EF4-FFF2-40B4-BE49-F238E27FC236}">
                      <a16:creationId xmlns:a16="http://schemas.microsoft.com/office/drawing/2014/main" id="{934E26E7-4B38-85A3-40AC-B5B4D14E61E8}"/>
                    </a:ext>
                  </a:extLst>
                </p:cNvPr>
                <p:cNvSpPr>
                  <a:spLocks noChangeArrowheads="1"/>
                </p:cNvSpPr>
                <p:nvPr/>
              </p:nvSpPr>
              <p:spPr bwMode="auto">
                <a:xfrm rot="18947574" flipH="1">
                  <a:off x="2478" y="325"/>
                  <a:ext cx="29" cy="108"/>
                </a:xfrm>
                <a:prstGeom prst="flowChartProcess">
                  <a:avLst/>
                </a:prstGeom>
                <a:solidFill>
                  <a:srgbClr val="FF9966"/>
                </a:solidFill>
                <a:ln w="6350">
                  <a:solidFill>
                    <a:srgbClr val="FF99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de-AT" sz="1350"/>
                </a:p>
              </p:txBody>
            </p:sp>
            <p:sp>
              <p:nvSpPr>
                <p:cNvPr id="56" name="AutoShape 239">
                  <a:extLst>
                    <a:ext uri="{FF2B5EF4-FFF2-40B4-BE49-F238E27FC236}">
                      <a16:creationId xmlns:a16="http://schemas.microsoft.com/office/drawing/2014/main" id="{E316A22B-8DE7-F615-B8BC-650EF7157D6F}"/>
                    </a:ext>
                  </a:extLst>
                </p:cNvPr>
                <p:cNvSpPr>
                  <a:spLocks noChangeArrowheads="1"/>
                </p:cNvSpPr>
                <p:nvPr/>
              </p:nvSpPr>
              <p:spPr bwMode="auto">
                <a:xfrm rot="3095578">
                  <a:off x="2643" y="111"/>
                  <a:ext cx="58" cy="384"/>
                </a:xfrm>
                <a:prstGeom prst="upArrow">
                  <a:avLst>
                    <a:gd name="adj1" fmla="val 50000"/>
                    <a:gd name="adj2" fmla="val 165517"/>
                  </a:avLst>
                </a:prstGeom>
                <a:solidFill>
                  <a:srgbClr val="FF9966"/>
                </a:solidFill>
                <a:ln w="9525">
                  <a:solidFill>
                    <a:srgbClr val="FF99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de-AT" sz="1350"/>
                </a:p>
              </p:txBody>
            </p:sp>
          </p:grpSp>
          <p:grpSp>
            <p:nvGrpSpPr>
              <p:cNvPr id="52" name="Group 240">
                <a:extLst>
                  <a:ext uri="{FF2B5EF4-FFF2-40B4-BE49-F238E27FC236}">
                    <a16:creationId xmlns:a16="http://schemas.microsoft.com/office/drawing/2014/main" id="{A40A9138-0021-058B-4061-DBA5653878CF}"/>
                  </a:ext>
                </a:extLst>
              </p:cNvPr>
              <p:cNvGrpSpPr>
                <a:grpSpLocks/>
              </p:cNvGrpSpPr>
              <p:nvPr/>
            </p:nvGrpSpPr>
            <p:grpSpPr bwMode="auto">
              <a:xfrm>
                <a:off x="2238" y="274"/>
                <a:ext cx="386" cy="159"/>
                <a:chOff x="2238" y="274"/>
                <a:chExt cx="386" cy="159"/>
              </a:xfrm>
            </p:grpSpPr>
            <p:sp>
              <p:nvSpPr>
                <p:cNvPr id="53" name="AutoShape 241">
                  <a:extLst>
                    <a:ext uri="{FF2B5EF4-FFF2-40B4-BE49-F238E27FC236}">
                      <a16:creationId xmlns:a16="http://schemas.microsoft.com/office/drawing/2014/main" id="{AA4EA1A5-8BC8-E528-A16E-CC2ACD4F2801}"/>
                    </a:ext>
                  </a:extLst>
                </p:cNvPr>
                <p:cNvSpPr>
                  <a:spLocks noChangeArrowheads="1"/>
                </p:cNvSpPr>
                <p:nvPr/>
              </p:nvSpPr>
              <p:spPr bwMode="auto">
                <a:xfrm rot="18947574" flipH="1">
                  <a:off x="2238" y="325"/>
                  <a:ext cx="29" cy="108"/>
                </a:xfrm>
                <a:prstGeom prst="flowChartProcess">
                  <a:avLst/>
                </a:prstGeom>
                <a:solidFill>
                  <a:srgbClr val="DE0000"/>
                </a:solidFill>
                <a:ln w="6350">
                  <a:solidFill>
                    <a:srgbClr val="DE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de-AT" sz="1350"/>
                </a:p>
              </p:txBody>
            </p:sp>
            <p:sp>
              <p:nvSpPr>
                <p:cNvPr id="54" name="AutoShape 242">
                  <a:extLst>
                    <a:ext uri="{FF2B5EF4-FFF2-40B4-BE49-F238E27FC236}">
                      <a16:creationId xmlns:a16="http://schemas.microsoft.com/office/drawing/2014/main" id="{F08203EF-376C-5322-DD2A-368DA629BADD}"/>
                    </a:ext>
                  </a:extLst>
                </p:cNvPr>
                <p:cNvSpPr>
                  <a:spLocks noChangeArrowheads="1"/>
                </p:cNvSpPr>
                <p:nvPr/>
              </p:nvSpPr>
              <p:spPr bwMode="auto">
                <a:xfrm rot="3095578">
                  <a:off x="2403" y="111"/>
                  <a:ext cx="58" cy="384"/>
                </a:xfrm>
                <a:prstGeom prst="upArrow">
                  <a:avLst>
                    <a:gd name="adj1" fmla="val 50000"/>
                    <a:gd name="adj2" fmla="val 165517"/>
                  </a:avLst>
                </a:prstGeom>
                <a:solidFill>
                  <a:srgbClr val="DE0000"/>
                </a:solidFill>
                <a:ln w="9525">
                  <a:solidFill>
                    <a:srgbClr val="DE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de-AT" sz="1350"/>
                </a:p>
              </p:txBody>
            </p:sp>
          </p:grpSp>
        </p:grpSp>
        <p:grpSp>
          <p:nvGrpSpPr>
            <p:cNvPr id="26" name="Group 243">
              <a:extLst>
                <a:ext uri="{FF2B5EF4-FFF2-40B4-BE49-F238E27FC236}">
                  <a16:creationId xmlns:a16="http://schemas.microsoft.com/office/drawing/2014/main" id="{7EEC4B85-B6DE-2497-1768-271FB17DDB5B}"/>
                </a:ext>
              </a:extLst>
            </p:cNvPr>
            <p:cNvGrpSpPr>
              <a:grpSpLocks/>
            </p:cNvGrpSpPr>
            <p:nvPr/>
          </p:nvGrpSpPr>
          <p:grpSpPr bwMode="auto">
            <a:xfrm>
              <a:off x="2059" y="974"/>
              <a:ext cx="1107" cy="588"/>
              <a:chOff x="2058" y="972"/>
              <a:chExt cx="1093" cy="609"/>
            </a:xfrm>
          </p:grpSpPr>
          <p:sp>
            <p:nvSpPr>
              <p:cNvPr id="27" name="Rectangle 244">
                <a:extLst>
                  <a:ext uri="{FF2B5EF4-FFF2-40B4-BE49-F238E27FC236}">
                    <a16:creationId xmlns:a16="http://schemas.microsoft.com/office/drawing/2014/main" id="{79BDD92A-358F-2D17-B731-BA8440251FBD}"/>
                  </a:ext>
                </a:extLst>
              </p:cNvPr>
              <p:cNvSpPr>
                <a:spLocks noChangeArrowheads="1"/>
              </p:cNvSpPr>
              <p:nvPr/>
            </p:nvSpPr>
            <p:spPr bwMode="auto">
              <a:xfrm>
                <a:off x="2058" y="1132"/>
                <a:ext cx="1029" cy="339"/>
              </a:xfrm>
              <a:prstGeom prst="rect">
                <a:avLst/>
              </a:prstGeom>
              <a:gradFill rotWithShape="0">
                <a:gsLst>
                  <a:gs pos="0">
                    <a:srgbClr val="99CCFF"/>
                  </a:gs>
                  <a:gs pos="50000">
                    <a:srgbClr val="99CCFF">
                      <a:gamma/>
                      <a:shade val="46275"/>
                      <a:invGamma/>
                    </a:srgbClr>
                  </a:gs>
                  <a:gs pos="100000">
                    <a:srgbClr val="99CCFF"/>
                  </a:gs>
                </a:gsLst>
                <a:lin ang="5400000" scaled="1"/>
              </a:grad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99CCFF"/>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de-AT" sz="1350"/>
              </a:p>
            </p:txBody>
          </p:sp>
          <p:grpSp>
            <p:nvGrpSpPr>
              <p:cNvPr id="28" name="Group 245">
                <a:extLst>
                  <a:ext uri="{FF2B5EF4-FFF2-40B4-BE49-F238E27FC236}">
                    <a16:creationId xmlns:a16="http://schemas.microsoft.com/office/drawing/2014/main" id="{F985ABAB-B8B1-812D-2E54-31FE00DF91C7}"/>
                  </a:ext>
                </a:extLst>
              </p:cNvPr>
              <p:cNvGrpSpPr>
                <a:grpSpLocks/>
              </p:cNvGrpSpPr>
              <p:nvPr/>
            </p:nvGrpSpPr>
            <p:grpSpPr bwMode="auto">
              <a:xfrm>
                <a:off x="2217" y="1014"/>
                <a:ext cx="452" cy="567"/>
                <a:chOff x="2250" y="1010"/>
                <a:chExt cx="624" cy="720"/>
              </a:xfrm>
            </p:grpSpPr>
            <p:sp>
              <p:nvSpPr>
                <p:cNvPr id="44" name="AutoShape 246">
                  <a:extLst>
                    <a:ext uri="{FF2B5EF4-FFF2-40B4-BE49-F238E27FC236}">
                      <a16:creationId xmlns:a16="http://schemas.microsoft.com/office/drawing/2014/main" id="{1AE72639-F282-7CFF-D344-D764BAE9BBC2}"/>
                    </a:ext>
                  </a:extLst>
                </p:cNvPr>
                <p:cNvSpPr>
                  <a:spLocks noChangeArrowheads="1"/>
                </p:cNvSpPr>
                <p:nvPr/>
              </p:nvSpPr>
              <p:spPr bwMode="auto">
                <a:xfrm rot="19070366" flipH="1">
                  <a:off x="2250" y="1010"/>
                  <a:ext cx="29" cy="108"/>
                </a:xfrm>
                <a:prstGeom prst="flowChartProcess">
                  <a:avLst/>
                </a:prstGeom>
                <a:solidFill>
                  <a:srgbClr val="DE00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de-AT" sz="1350"/>
                </a:p>
              </p:txBody>
            </p:sp>
            <p:pic>
              <p:nvPicPr>
                <p:cNvPr id="45" name="Picture 247">
                  <a:extLst>
                    <a:ext uri="{FF2B5EF4-FFF2-40B4-BE49-F238E27FC236}">
                      <a16:creationId xmlns:a16="http://schemas.microsoft.com/office/drawing/2014/main" id="{B8AD390D-BA7B-E783-468C-608233378AB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30" y="1598"/>
                  <a:ext cx="144" cy="13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9" name="Group 248">
                <a:extLst>
                  <a:ext uri="{FF2B5EF4-FFF2-40B4-BE49-F238E27FC236}">
                    <a16:creationId xmlns:a16="http://schemas.microsoft.com/office/drawing/2014/main" id="{1A7CF4B2-ABC9-5B8A-D0D0-65A5E37F3EFE}"/>
                  </a:ext>
                </a:extLst>
              </p:cNvPr>
              <p:cNvGrpSpPr>
                <a:grpSpLocks/>
              </p:cNvGrpSpPr>
              <p:nvPr/>
            </p:nvGrpSpPr>
            <p:grpSpPr bwMode="auto">
              <a:xfrm>
                <a:off x="2098" y="1022"/>
                <a:ext cx="452" cy="557"/>
                <a:chOff x="2129" y="1019"/>
                <a:chExt cx="624" cy="708"/>
              </a:xfrm>
            </p:grpSpPr>
            <p:sp>
              <p:nvSpPr>
                <p:cNvPr id="42" name="AutoShape 249">
                  <a:extLst>
                    <a:ext uri="{FF2B5EF4-FFF2-40B4-BE49-F238E27FC236}">
                      <a16:creationId xmlns:a16="http://schemas.microsoft.com/office/drawing/2014/main" id="{B8E7CAEB-30E8-1FB4-93B4-A3F0C47E2A97}"/>
                    </a:ext>
                  </a:extLst>
                </p:cNvPr>
                <p:cNvSpPr>
                  <a:spLocks noChangeArrowheads="1"/>
                </p:cNvSpPr>
                <p:nvPr/>
              </p:nvSpPr>
              <p:spPr bwMode="auto">
                <a:xfrm rot="19070366" flipH="1">
                  <a:off x="2129" y="1019"/>
                  <a:ext cx="29" cy="108"/>
                </a:xfrm>
                <a:prstGeom prst="flowChartProcess">
                  <a:avLst/>
                </a:prstGeom>
                <a:solidFill>
                  <a:srgbClr val="3366FF"/>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de-AT" sz="1350"/>
                </a:p>
              </p:txBody>
            </p:sp>
            <p:pic>
              <p:nvPicPr>
                <p:cNvPr id="43" name="Picture 250">
                  <a:extLst>
                    <a:ext uri="{FF2B5EF4-FFF2-40B4-BE49-F238E27FC236}">
                      <a16:creationId xmlns:a16="http://schemas.microsoft.com/office/drawing/2014/main" id="{58F201A7-55A4-B206-2367-2CA929C23B3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09" y="1595"/>
                  <a:ext cx="144" cy="13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0" name="Group 251">
                <a:extLst>
                  <a:ext uri="{FF2B5EF4-FFF2-40B4-BE49-F238E27FC236}">
                    <a16:creationId xmlns:a16="http://schemas.microsoft.com/office/drawing/2014/main" id="{8DE7FDB3-4D54-F3FD-8248-98596C51DBC0}"/>
                  </a:ext>
                </a:extLst>
              </p:cNvPr>
              <p:cNvGrpSpPr>
                <a:grpSpLocks/>
              </p:cNvGrpSpPr>
              <p:nvPr/>
            </p:nvGrpSpPr>
            <p:grpSpPr bwMode="auto">
              <a:xfrm>
                <a:off x="2696" y="972"/>
                <a:ext cx="280" cy="125"/>
                <a:chOff x="2732" y="972"/>
                <a:chExt cx="386" cy="159"/>
              </a:xfrm>
            </p:grpSpPr>
            <p:sp>
              <p:nvSpPr>
                <p:cNvPr id="40" name="AutoShape 252">
                  <a:extLst>
                    <a:ext uri="{FF2B5EF4-FFF2-40B4-BE49-F238E27FC236}">
                      <a16:creationId xmlns:a16="http://schemas.microsoft.com/office/drawing/2014/main" id="{99AFDB5C-ACFC-5CD0-B808-AE04C5A38AB1}"/>
                    </a:ext>
                  </a:extLst>
                </p:cNvPr>
                <p:cNvSpPr>
                  <a:spLocks noChangeArrowheads="1"/>
                </p:cNvSpPr>
                <p:nvPr/>
              </p:nvSpPr>
              <p:spPr bwMode="auto">
                <a:xfrm rot="18947574" flipH="1">
                  <a:off x="2732" y="1023"/>
                  <a:ext cx="29" cy="108"/>
                </a:xfrm>
                <a:prstGeom prst="flowChartProcess">
                  <a:avLst/>
                </a:prstGeom>
                <a:solidFill>
                  <a:srgbClr val="92D050"/>
                </a:solidFill>
                <a:ln w="6350">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de-AT" sz="1350"/>
                </a:p>
              </p:txBody>
            </p:sp>
            <p:sp>
              <p:nvSpPr>
                <p:cNvPr id="41" name="AutoShape 253">
                  <a:extLst>
                    <a:ext uri="{FF2B5EF4-FFF2-40B4-BE49-F238E27FC236}">
                      <a16:creationId xmlns:a16="http://schemas.microsoft.com/office/drawing/2014/main" id="{F46304D6-6117-ED4A-2F7A-3EF9421DAE52}"/>
                    </a:ext>
                  </a:extLst>
                </p:cNvPr>
                <p:cNvSpPr>
                  <a:spLocks noChangeArrowheads="1"/>
                </p:cNvSpPr>
                <p:nvPr/>
              </p:nvSpPr>
              <p:spPr bwMode="auto">
                <a:xfrm rot="3095578">
                  <a:off x="2897" y="809"/>
                  <a:ext cx="58" cy="384"/>
                </a:xfrm>
                <a:prstGeom prst="upArrow">
                  <a:avLst>
                    <a:gd name="adj1" fmla="val 50000"/>
                    <a:gd name="adj2" fmla="val 165517"/>
                  </a:avLst>
                </a:prstGeom>
                <a:solidFill>
                  <a:srgbClr val="92D050"/>
                </a:solidFill>
                <a:ln w="9525">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de-AT" sz="1350"/>
                </a:p>
              </p:txBody>
            </p:sp>
          </p:grpSp>
          <p:grpSp>
            <p:nvGrpSpPr>
              <p:cNvPr id="31" name="Group 254">
                <a:extLst>
                  <a:ext uri="{FF2B5EF4-FFF2-40B4-BE49-F238E27FC236}">
                    <a16:creationId xmlns:a16="http://schemas.microsoft.com/office/drawing/2014/main" id="{64EAF9DB-870B-E289-7CCE-8548909EFEB7}"/>
                  </a:ext>
                </a:extLst>
              </p:cNvPr>
              <p:cNvGrpSpPr>
                <a:grpSpLocks/>
              </p:cNvGrpSpPr>
              <p:nvPr/>
            </p:nvGrpSpPr>
            <p:grpSpPr bwMode="auto">
              <a:xfrm>
                <a:off x="2871" y="972"/>
                <a:ext cx="280" cy="125"/>
                <a:chOff x="2908" y="972"/>
                <a:chExt cx="386" cy="159"/>
              </a:xfrm>
            </p:grpSpPr>
            <p:sp>
              <p:nvSpPr>
                <p:cNvPr id="38" name="AutoShape 255">
                  <a:extLst>
                    <a:ext uri="{FF2B5EF4-FFF2-40B4-BE49-F238E27FC236}">
                      <a16:creationId xmlns:a16="http://schemas.microsoft.com/office/drawing/2014/main" id="{B8A5EC1F-9423-B446-1D99-1C84466F8AF9}"/>
                    </a:ext>
                  </a:extLst>
                </p:cNvPr>
                <p:cNvSpPr>
                  <a:spLocks noChangeArrowheads="1"/>
                </p:cNvSpPr>
                <p:nvPr/>
              </p:nvSpPr>
              <p:spPr bwMode="auto">
                <a:xfrm rot="18947574" flipH="1">
                  <a:off x="2908" y="1023"/>
                  <a:ext cx="29" cy="108"/>
                </a:xfrm>
                <a:prstGeom prst="flowChartProcess">
                  <a:avLst/>
                </a:prstGeom>
                <a:solidFill>
                  <a:srgbClr val="0000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de-AT" sz="1350"/>
                </a:p>
              </p:txBody>
            </p:sp>
            <p:sp>
              <p:nvSpPr>
                <p:cNvPr id="39" name="AutoShape 256">
                  <a:extLst>
                    <a:ext uri="{FF2B5EF4-FFF2-40B4-BE49-F238E27FC236}">
                      <a16:creationId xmlns:a16="http://schemas.microsoft.com/office/drawing/2014/main" id="{B3ADF920-93AD-C3C2-446A-10AC08CC5482}"/>
                    </a:ext>
                  </a:extLst>
                </p:cNvPr>
                <p:cNvSpPr>
                  <a:spLocks noChangeArrowheads="1"/>
                </p:cNvSpPr>
                <p:nvPr/>
              </p:nvSpPr>
              <p:spPr bwMode="auto">
                <a:xfrm rot="3095578">
                  <a:off x="3073" y="809"/>
                  <a:ext cx="58" cy="384"/>
                </a:xfrm>
                <a:prstGeom prst="upArrow">
                  <a:avLst>
                    <a:gd name="adj1" fmla="val 50000"/>
                    <a:gd name="adj2" fmla="val 165517"/>
                  </a:avLst>
                </a:prstGeom>
                <a:solidFill>
                  <a:srgbClr val="00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de-AT" sz="1350"/>
                </a:p>
              </p:txBody>
            </p:sp>
          </p:grpSp>
          <p:grpSp>
            <p:nvGrpSpPr>
              <p:cNvPr id="32" name="Group 257">
                <a:extLst>
                  <a:ext uri="{FF2B5EF4-FFF2-40B4-BE49-F238E27FC236}">
                    <a16:creationId xmlns:a16="http://schemas.microsoft.com/office/drawing/2014/main" id="{024B3DCB-8908-1261-06A3-414374093409}"/>
                  </a:ext>
                </a:extLst>
              </p:cNvPr>
              <p:cNvGrpSpPr>
                <a:grpSpLocks/>
              </p:cNvGrpSpPr>
              <p:nvPr/>
            </p:nvGrpSpPr>
            <p:grpSpPr bwMode="auto">
              <a:xfrm>
                <a:off x="2522" y="972"/>
                <a:ext cx="280" cy="125"/>
                <a:chOff x="2555" y="972"/>
                <a:chExt cx="386" cy="159"/>
              </a:xfrm>
            </p:grpSpPr>
            <p:sp>
              <p:nvSpPr>
                <p:cNvPr id="36" name="AutoShape 258">
                  <a:extLst>
                    <a:ext uri="{FF2B5EF4-FFF2-40B4-BE49-F238E27FC236}">
                      <a16:creationId xmlns:a16="http://schemas.microsoft.com/office/drawing/2014/main" id="{D0688AF4-97AA-67B8-FACF-83F89E31D2EE}"/>
                    </a:ext>
                  </a:extLst>
                </p:cNvPr>
                <p:cNvSpPr>
                  <a:spLocks noChangeArrowheads="1"/>
                </p:cNvSpPr>
                <p:nvPr/>
              </p:nvSpPr>
              <p:spPr bwMode="auto">
                <a:xfrm rot="18947574" flipH="1">
                  <a:off x="2555" y="1023"/>
                  <a:ext cx="29" cy="108"/>
                </a:xfrm>
                <a:prstGeom prst="flowChartProcess">
                  <a:avLst/>
                </a:prstGeom>
                <a:solidFill>
                  <a:srgbClr val="800080"/>
                </a:solidFill>
                <a:ln w="6350">
                  <a:solidFill>
                    <a:srgbClr val="8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de-AT" sz="1350"/>
                </a:p>
              </p:txBody>
            </p:sp>
            <p:sp>
              <p:nvSpPr>
                <p:cNvPr id="37" name="AutoShape 259">
                  <a:extLst>
                    <a:ext uri="{FF2B5EF4-FFF2-40B4-BE49-F238E27FC236}">
                      <a16:creationId xmlns:a16="http://schemas.microsoft.com/office/drawing/2014/main" id="{3002F0A2-2629-B639-C479-9DFDEDBDC721}"/>
                    </a:ext>
                  </a:extLst>
                </p:cNvPr>
                <p:cNvSpPr>
                  <a:spLocks noChangeArrowheads="1"/>
                </p:cNvSpPr>
                <p:nvPr/>
              </p:nvSpPr>
              <p:spPr bwMode="auto">
                <a:xfrm rot="3095578">
                  <a:off x="2720" y="809"/>
                  <a:ext cx="58" cy="384"/>
                </a:xfrm>
                <a:prstGeom prst="upArrow">
                  <a:avLst>
                    <a:gd name="adj1" fmla="val 50000"/>
                    <a:gd name="adj2" fmla="val 165517"/>
                  </a:avLst>
                </a:prstGeom>
                <a:solidFill>
                  <a:srgbClr val="800080"/>
                </a:solidFill>
                <a:ln w="9525">
                  <a:solidFill>
                    <a:srgbClr val="8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de-AT" sz="1350"/>
                </a:p>
              </p:txBody>
            </p:sp>
          </p:grpSp>
          <p:grpSp>
            <p:nvGrpSpPr>
              <p:cNvPr id="33" name="Group 260">
                <a:extLst>
                  <a:ext uri="{FF2B5EF4-FFF2-40B4-BE49-F238E27FC236}">
                    <a16:creationId xmlns:a16="http://schemas.microsoft.com/office/drawing/2014/main" id="{44138932-97E1-F827-7C14-4DF8B6B93079}"/>
                  </a:ext>
                </a:extLst>
              </p:cNvPr>
              <p:cNvGrpSpPr>
                <a:grpSpLocks/>
              </p:cNvGrpSpPr>
              <p:nvPr/>
            </p:nvGrpSpPr>
            <p:grpSpPr bwMode="auto">
              <a:xfrm>
                <a:off x="2346" y="972"/>
                <a:ext cx="280" cy="125"/>
                <a:chOff x="2377" y="972"/>
                <a:chExt cx="386" cy="159"/>
              </a:xfrm>
            </p:grpSpPr>
            <p:sp>
              <p:nvSpPr>
                <p:cNvPr id="34" name="AutoShape 261">
                  <a:extLst>
                    <a:ext uri="{FF2B5EF4-FFF2-40B4-BE49-F238E27FC236}">
                      <a16:creationId xmlns:a16="http://schemas.microsoft.com/office/drawing/2014/main" id="{0635FCF8-0006-AFBC-675F-6B3D86B61AEF}"/>
                    </a:ext>
                  </a:extLst>
                </p:cNvPr>
                <p:cNvSpPr>
                  <a:spLocks noChangeArrowheads="1"/>
                </p:cNvSpPr>
                <p:nvPr/>
              </p:nvSpPr>
              <p:spPr bwMode="auto">
                <a:xfrm rot="18947574" flipH="1">
                  <a:off x="2377" y="1023"/>
                  <a:ext cx="29" cy="108"/>
                </a:xfrm>
                <a:prstGeom prst="flowChartProcess">
                  <a:avLst/>
                </a:prstGeom>
                <a:solidFill>
                  <a:srgbClr val="FF9966"/>
                </a:solidFill>
                <a:ln w="6350">
                  <a:solidFill>
                    <a:srgbClr val="FF99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de-AT" sz="1350"/>
                </a:p>
              </p:txBody>
            </p:sp>
            <p:sp>
              <p:nvSpPr>
                <p:cNvPr id="35" name="AutoShape 262">
                  <a:extLst>
                    <a:ext uri="{FF2B5EF4-FFF2-40B4-BE49-F238E27FC236}">
                      <a16:creationId xmlns:a16="http://schemas.microsoft.com/office/drawing/2014/main" id="{D8A1E5DB-AD9A-94D4-4F82-D9243308C755}"/>
                    </a:ext>
                  </a:extLst>
                </p:cNvPr>
                <p:cNvSpPr>
                  <a:spLocks noChangeArrowheads="1"/>
                </p:cNvSpPr>
                <p:nvPr/>
              </p:nvSpPr>
              <p:spPr bwMode="auto">
                <a:xfrm rot="3095578">
                  <a:off x="2542" y="809"/>
                  <a:ext cx="58" cy="384"/>
                </a:xfrm>
                <a:prstGeom prst="upArrow">
                  <a:avLst>
                    <a:gd name="adj1" fmla="val 50000"/>
                    <a:gd name="adj2" fmla="val 165517"/>
                  </a:avLst>
                </a:prstGeom>
                <a:solidFill>
                  <a:srgbClr val="FF9966"/>
                </a:solidFill>
                <a:ln w="9525">
                  <a:solidFill>
                    <a:srgbClr val="FF99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de-AT" sz="1350"/>
                </a:p>
              </p:txBody>
            </p:sp>
          </p:grpSp>
        </p:grpSp>
      </p:grpSp>
      <p:grpSp>
        <p:nvGrpSpPr>
          <p:cNvPr id="263" name="Group 264">
            <a:extLst>
              <a:ext uri="{FF2B5EF4-FFF2-40B4-BE49-F238E27FC236}">
                <a16:creationId xmlns:a16="http://schemas.microsoft.com/office/drawing/2014/main" id="{67ACFA24-D0A2-5976-9CAE-B6EDFEA9F7E4}"/>
              </a:ext>
            </a:extLst>
          </p:cNvPr>
          <p:cNvGrpSpPr/>
          <p:nvPr/>
        </p:nvGrpSpPr>
        <p:grpSpPr bwMode="auto">
          <a:xfrm>
            <a:off x="6678234" y="2076727"/>
            <a:ext cx="1210866" cy="1004890"/>
            <a:chOff x="0" y="0"/>
            <a:chExt cx="1017" cy="844"/>
          </a:xfrm>
        </p:grpSpPr>
        <p:sp>
          <p:nvSpPr>
            <p:cNvPr id="264" name="AutoShape 265">
              <a:extLst>
                <a:ext uri="{FF2B5EF4-FFF2-40B4-BE49-F238E27FC236}">
                  <a16:creationId xmlns:a16="http://schemas.microsoft.com/office/drawing/2014/main" id="{50A6CDBC-CBE2-10A8-F13A-28BD352DB931}"/>
                </a:ext>
              </a:extLst>
            </p:cNvPr>
            <p:cNvSpPr>
              <a:spLocks noChangeArrowheads="1"/>
            </p:cNvSpPr>
            <p:nvPr/>
          </p:nvSpPr>
          <p:spPr bwMode="auto">
            <a:xfrm>
              <a:off x="0" y="0"/>
              <a:ext cx="912" cy="816"/>
            </a:xfrm>
            <a:prstGeom prst="roundRect">
              <a:avLst>
                <a:gd name="adj" fmla="val 16667"/>
              </a:avLst>
            </a:prstGeom>
            <a:noFill/>
            <a:ln w="57150" cmpd="thinThick">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sz="1350"/>
            </a:p>
          </p:txBody>
        </p:sp>
        <p:grpSp>
          <p:nvGrpSpPr>
            <p:cNvPr id="265" name="Group 266">
              <a:extLst>
                <a:ext uri="{FF2B5EF4-FFF2-40B4-BE49-F238E27FC236}">
                  <a16:creationId xmlns:a16="http://schemas.microsoft.com/office/drawing/2014/main" id="{E2B7D352-8505-60DE-0E99-009285658D0F}"/>
                </a:ext>
              </a:extLst>
            </p:cNvPr>
            <p:cNvGrpSpPr>
              <a:grpSpLocks/>
            </p:cNvGrpSpPr>
            <p:nvPr/>
          </p:nvGrpSpPr>
          <p:grpSpPr bwMode="auto">
            <a:xfrm>
              <a:off x="63" y="23"/>
              <a:ext cx="954" cy="821"/>
              <a:chOff x="63" y="23"/>
              <a:chExt cx="954" cy="821"/>
            </a:xfrm>
          </p:grpSpPr>
          <p:sp>
            <p:nvSpPr>
              <p:cNvPr id="266" name="Oval 267">
                <a:extLst>
                  <a:ext uri="{FF2B5EF4-FFF2-40B4-BE49-F238E27FC236}">
                    <a16:creationId xmlns:a16="http://schemas.microsoft.com/office/drawing/2014/main" id="{133127F2-E691-96CE-0E68-C86811D85C47}"/>
                  </a:ext>
                </a:extLst>
              </p:cNvPr>
              <p:cNvSpPr>
                <a:spLocks noChangeArrowheads="1"/>
              </p:cNvSpPr>
              <p:nvPr/>
            </p:nvSpPr>
            <p:spPr bwMode="auto">
              <a:xfrm>
                <a:off x="87" y="216"/>
                <a:ext cx="48" cy="48"/>
              </a:xfrm>
              <a:prstGeom prst="ellipse">
                <a:avLst/>
              </a:prstGeom>
              <a:solidFill>
                <a:srgbClr val="99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sz="1350"/>
              </a:p>
            </p:txBody>
          </p:sp>
          <p:pic>
            <p:nvPicPr>
              <p:cNvPr id="267" name="Picture 268">
                <a:extLst>
                  <a:ext uri="{FF2B5EF4-FFF2-40B4-BE49-F238E27FC236}">
                    <a16:creationId xmlns:a16="http://schemas.microsoft.com/office/drawing/2014/main" id="{8C48943C-3D20-2455-7B12-0838A41E99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 y="720"/>
                <a:ext cx="30" cy="30"/>
              </a:xfrm>
              <a:prstGeom prst="rect">
                <a:avLst/>
              </a:prstGeom>
              <a:noFill/>
              <a:extLst>
                <a:ext uri="{909E8E84-426E-40DD-AFC4-6F175D3DCCD1}">
                  <a14:hiddenFill xmlns:a14="http://schemas.microsoft.com/office/drawing/2010/main">
                    <a:solidFill>
                      <a:srgbClr val="FFFFFF"/>
                    </a:solidFill>
                  </a14:hiddenFill>
                </a:ext>
              </a:extLst>
            </p:spPr>
          </p:pic>
          <p:pic>
            <p:nvPicPr>
              <p:cNvPr id="268" name="Picture 269">
                <a:extLst>
                  <a:ext uri="{FF2B5EF4-FFF2-40B4-BE49-F238E27FC236}">
                    <a16:creationId xmlns:a16="http://schemas.microsoft.com/office/drawing/2014/main" id="{041BDA15-8CF3-A380-B36C-8ACC516064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 y="606"/>
                <a:ext cx="36" cy="30"/>
              </a:xfrm>
              <a:prstGeom prst="rect">
                <a:avLst/>
              </a:prstGeom>
              <a:noFill/>
              <a:extLst>
                <a:ext uri="{909E8E84-426E-40DD-AFC4-6F175D3DCCD1}">
                  <a14:hiddenFill xmlns:a14="http://schemas.microsoft.com/office/drawing/2010/main">
                    <a:solidFill>
                      <a:srgbClr val="FFFFFF"/>
                    </a:solidFill>
                  </a14:hiddenFill>
                </a:ext>
              </a:extLst>
            </p:spPr>
          </p:pic>
          <p:sp>
            <p:nvSpPr>
              <p:cNvPr id="269" name="Oval 270">
                <a:extLst>
                  <a:ext uri="{FF2B5EF4-FFF2-40B4-BE49-F238E27FC236}">
                    <a16:creationId xmlns:a16="http://schemas.microsoft.com/office/drawing/2014/main" id="{05A0B067-68C3-D11D-96BB-3F144594FEB4}"/>
                  </a:ext>
                </a:extLst>
              </p:cNvPr>
              <p:cNvSpPr>
                <a:spLocks noChangeArrowheads="1"/>
              </p:cNvSpPr>
              <p:nvPr/>
            </p:nvSpPr>
            <p:spPr bwMode="auto">
              <a:xfrm>
                <a:off x="63" y="59"/>
                <a:ext cx="96" cy="96"/>
              </a:xfrm>
              <a:prstGeom prst="ellipse">
                <a:avLst/>
              </a:prstGeom>
              <a:solidFill>
                <a:srgbClr val="00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sz="1350"/>
              </a:p>
            </p:txBody>
          </p:sp>
          <p:pic>
            <p:nvPicPr>
              <p:cNvPr id="270" name="Picture 271">
                <a:extLst>
                  <a:ext uri="{FF2B5EF4-FFF2-40B4-BE49-F238E27FC236}">
                    <a16:creationId xmlns:a16="http://schemas.microsoft.com/office/drawing/2014/main" id="{79984BBF-BF57-15BE-D1B3-C8BB018DAD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 y="348"/>
                <a:ext cx="48" cy="42"/>
              </a:xfrm>
              <a:prstGeom prst="rect">
                <a:avLst/>
              </a:prstGeom>
              <a:noFill/>
              <a:extLst>
                <a:ext uri="{909E8E84-426E-40DD-AFC4-6F175D3DCCD1}">
                  <a14:hiddenFill xmlns:a14="http://schemas.microsoft.com/office/drawing/2010/main">
                    <a:solidFill>
                      <a:srgbClr val="FFFFFF"/>
                    </a:solidFill>
                  </a14:hiddenFill>
                </a:ext>
              </a:extLst>
            </p:spPr>
          </p:pic>
          <p:pic>
            <p:nvPicPr>
              <p:cNvPr id="271" name="Picture 272">
                <a:extLst>
                  <a:ext uri="{FF2B5EF4-FFF2-40B4-BE49-F238E27FC236}">
                    <a16:creationId xmlns:a16="http://schemas.microsoft.com/office/drawing/2014/main" id="{5F0FAA65-DDA7-874B-9CC4-72A625DA706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 y="476"/>
                <a:ext cx="30" cy="30"/>
              </a:xfrm>
              <a:prstGeom prst="rect">
                <a:avLst/>
              </a:prstGeom>
              <a:noFill/>
              <a:extLst>
                <a:ext uri="{909E8E84-426E-40DD-AFC4-6F175D3DCCD1}">
                  <a14:hiddenFill xmlns:a14="http://schemas.microsoft.com/office/drawing/2010/main">
                    <a:solidFill>
                      <a:srgbClr val="FFFFFF"/>
                    </a:solidFill>
                  </a14:hiddenFill>
                </a:ext>
              </a:extLst>
            </p:spPr>
          </p:pic>
          <p:sp>
            <p:nvSpPr>
              <p:cNvPr id="272" name="Text Box 273">
                <a:extLst>
                  <a:ext uri="{FF2B5EF4-FFF2-40B4-BE49-F238E27FC236}">
                    <a16:creationId xmlns:a16="http://schemas.microsoft.com/office/drawing/2014/main" id="{30EED00E-76AD-B5F4-1063-767C81006842}"/>
                  </a:ext>
                </a:extLst>
              </p:cNvPr>
              <p:cNvSpPr txBox="1">
                <a:spLocks noChangeArrowheads="1"/>
              </p:cNvSpPr>
              <p:nvPr/>
            </p:nvSpPr>
            <p:spPr bwMode="auto">
              <a:xfrm>
                <a:off x="146" y="23"/>
                <a:ext cx="871" cy="8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ts val="270"/>
                  </a:spcBef>
                </a:pPr>
                <a:r>
                  <a:rPr lang="en-US" sz="750" b="1" dirty="0">
                    <a:solidFill>
                      <a:srgbClr val="000000"/>
                    </a:solidFill>
                    <a:latin typeface="Arial"/>
                    <a:ea typeface="Times New Roman"/>
                    <a:cs typeface="Times New Roman"/>
                  </a:rPr>
                  <a:t>Suspended solids </a:t>
                </a:r>
                <a:endParaRPr lang="de-AT" sz="900" dirty="0">
                  <a:latin typeface="Times New Roman"/>
                  <a:ea typeface="Times New Roman"/>
                </a:endParaRPr>
              </a:p>
              <a:p>
                <a:pPr fontAlgn="base">
                  <a:spcBef>
                    <a:spcPts val="270"/>
                  </a:spcBef>
                </a:pPr>
                <a:r>
                  <a:rPr lang="en-US" sz="750" b="1" dirty="0">
                    <a:solidFill>
                      <a:srgbClr val="000000"/>
                    </a:solidFill>
                    <a:latin typeface="Arial"/>
                    <a:ea typeface="Times New Roman"/>
                    <a:cs typeface="Times New Roman"/>
                  </a:rPr>
                  <a:t>Bacteria</a:t>
                </a:r>
                <a:endParaRPr lang="de-AT" sz="900" dirty="0">
                  <a:latin typeface="Times New Roman"/>
                  <a:ea typeface="Times New Roman"/>
                </a:endParaRPr>
              </a:p>
              <a:p>
                <a:pPr fontAlgn="base">
                  <a:spcBef>
                    <a:spcPts val="270"/>
                  </a:spcBef>
                </a:pPr>
                <a:r>
                  <a:rPr lang="en-US" sz="750" b="1" dirty="0">
                    <a:solidFill>
                      <a:srgbClr val="000000"/>
                    </a:solidFill>
                    <a:latin typeface="Arial"/>
                    <a:ea typeface="Times New Roman"/>
                    <a:cs typeface="Times New Roman"/>
                  </a:rPr>
                  <a:t>Viruses</a:t>
                </a:r>
                <a:endParaRPr lang="de-AT" sz="900" dirty="0">
                  <a:latin typeface="Times New Roman"/>
                  <a:ea typeface="Times New Roman"/>
                </a:endParaRPr>
              </a:p>
              <a:p>
                <a:pPr fontAlgn="base">
                  <a:spcBef>
                    <a:spcPts val="270"/>
                  </a:spcBef>
                </a:pPr>
                <a:r>
                  <a:rPr lang="en-US" sz="750" b="1" dirty="0">
                    <a:solidFill>
                      <a:srgbClr val="000000"/>
                    </a:solidFill>
                    <a:latin typeface="Arial"/>
                    <a:ea typeface="Times New Roman"/>
                    <a:cs typeface="Times New Roman"/>
                  </a:rPr>
                  <a:t>Multivalent ions</a:t>
                </a:r>
                <a:endParaRPr lang="de-AT" sz="900" dirty="0">
                  <a:latin typeface="Times New Roman"/>
                  <a:ea typeface="Times New Roman"/>
                </a:endParaRPr>
              </a:p>
              <a:p>
                <a:pPr fontAlgn="base">
                  <a:spcBef>
                    <a:spcPts val="270"/>
                  </a:spcBef>
                </a:pPr>
                <a:r>
                  <a:rPr lang="en-US" sz="750" b="1" dirty="0">
                    <a:solidFill>
                      <a:srgbClr val="000000"/>
                    </a:solidFill>
                    <a:latin typeface="Arial"/>
                    <a:ea typeface="Times New Roman"/>
                    <a:cs typeface="Times New Roman"/>
                  </a:rPr>
                  <a:t>Monovalent ions</a:t>
                </a:r>
                <a:endParaRPr lang="de-AT" sz="900" dirty="0">
                  <a:latin typeface="Times New Roman"/>
                  <a:ea typeface="Times New Roman"/>
                </a:endParaRPr>
              </a:p>
              <a:p>
                <a:pPr fontAlgn="base">
                  <a:spcBef>
                    <a:spcPts val="270"/>
                  </a:spcBef>
                </a:pPr>
                <a:r>
                  <a:rPr lang="en-US" sz="750" b="1" dirty="0">
                    <a:solidFill>
                      <a:srgbClr val="000000"/>
                    </a:solidFill>
                    <a:latin typeface="Arial"/>
                    <a:ea typeface="Times New Roman"/>
                    <a:cs typeface="Times New Roman"/>
                  </a:rPr>
                  <a:t>Water</a:t>
                </a:r>
                <a:endParaRPr lang="de-AT" sz="900" dirty="0">
                  <a:latin typeface="Times New Roman"/>
                  <a:ea typeface="Times New Roman"/>
                </a:endParaRPr>
              </a:p>
            </p:txBody>
          </p:sp>
        </p:grpSp>
      </p:grpSp>
      <p:sp>
        <p:nvSpPr>
          <p:cNvPr id="273" name="Rectangle 2">
            <a:extLst>
              <a:ext uri="{FF2B5EF4-FFF2-40B4-BE49-F238E27FC236}">
                <a16:creationId xmlns:a16="http://schemas.microsoft.com/office/drawing/2014/main" id="{C6BF98AC-5DDF-60FD-69E2-A341EB7FE943}"/>
              </a:ext>
            </a:extLst>
          </p:cNvPr>
          <p:cNvSpPr txBox="1">
            <a:spLocks noChangeArrowheads="1"/>
          </p:cNvSpPr>
          <p:nvPr/>
        </p:nvSpPr>
        <p:spPr bwMode="auto">
          <a:xfrm>
            <a:off x="2303748" y="519522"/>
            <a:ext cx="5697252" cy="446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Arial" charset="0"/>
              </a:defRPr>
            </a:lvl2pPr>
            <a:lvl3pPr algn="l" rtl="0" eaLnBrk="0" fontAlgn="base" hangingPunct="0">
              <a:spcBef>
                <a:spcPct val="0"/>
              </a:spcBef>
              <a:spcAft>
                <a:spcPct val="0"/>
              </a:spcAft>
              <a:defRPr sz="4000">
                <a:solidFill>
                  <a:schemeClr val="tx2"/>
                </a:solidFill>
                <a:latin typeface="Arial" charset="0"/>
              </a:defRPr>
            </a:lvl3pPr>
            <a:lvl4pPr algn="l" rtl="0" eaLnBrk="0" fontAlgn="base" hangingPunct="0">
              <a:spcBef>
                <a:spcPct val="0"/>
              </a:spcBef>
              <a:spcAft>
                <a:spcPct val="0"/>
              </a:spcAft>
              <a:defRPr sz="4000">
                <a:solidFill>
                  <a:schemeClr val="tx2"/>
                </a:solidFill>
                <a:latin typeface="Arial" charset="0"/>
              </a:defRPr>
            </a:lvl4pPr>
            <a:lvl5pPr algn="l" rtl="0" eaLnBrk="0" fontAlgn="base" hangingPunct="0">
              <a:spcBef>
                <a:spcPct val="0"/>
              </a:spcBef>
              <a:spcAft>
                <a:spcPct val="0"/>
              </a:spcAft>
              <a:defRPr sz="4000">
                <a:solidFill>
                  <a:schemeClr val="tx2"/>
                </a:solidFill>
                <a:latin typeface="Arial" charset="0"/>
              </a:defRPr>
            </a:lvl5pPr>
            <a:lvl6pPr marL="457200" algn="l" rtl="0" fontAlgn="base">
              <a:spcBef>
                <a:spcPct val="0"/>
              </a:spcBef>
              <a:spcAft>
                <a:spcPct val="0"/>
              </a:spcAft>
              <a:defRPr sz="4000">
                <a:solidFill>
                  <a:schemeClr val="tx2"/>
                </a:solidFill>
                <a:latin typeface="Arial" charset="0"/>
              </a:defRPr>
            </a:lvl6pPr>
            <a:lvl7pPr marL="914400" algn="l" rtl="0" fontAlgn="base">
              <a:spcBef>
                <a:spcPct val="0"/>
              </a:spcBef>
              <a:spcAft>
                <a:spcPct val="0"/>
              </a:spcAft>
              <a:defRPr sz="4000">
                <a:solidFill>
                  <a:schemeClr val="tx2"/>
                </a:solidFill>
                <a:latin typeface="Arial" charset="0"/>
              </a:defRPr>
            </a:lvl7pPr>
            <a:lvl8pPr marL="1371600" algn="l" rtl="0" fontAlgn="base">
              <a:spcBef>
                <a:spcPct val="0"/>
              </a:spcBef>
              <a:spcAft>
                <a:spcPct val="0"/>
              </a:spcAft>
              <a:defRPr sz="4000">
                <a:solidFill>
                  <a:schemeClr val="tx2"/>
                </a:solidFill>
                <a:latin typeface="Arial" charset="0"/>
              </a:defRPr>
            </a:lvl8pPr>
            <a:lvl9pPr marL="1828800" algn="l" rtl="0" fontAlgn="base">
              <a:spcBef>
                <a:spcPct val="0"/>
              </a:spcBef>
              <a:spcAft>
                <a:spcPct val="0"/>
              </a:spcAft>
              <a:defRPr sz="4000">
                <a:solidFill>
                  <a:schemeClr val="tx2"/>
                </a:solidFill>
                <a:latin typeface="Arial" charset="0"/>
              </a:defRPr>
            </a:lvl9pPr>
          </a:lstStyle>
          <a:p>
            <a:pPr algn="ctr" eaLnBrk="1" hangingPunct="1"/>
            <a:r>
              <a:rPr lang="de-DE" altLang="de-DE" sz="2100" b="1" kern="0" dirty="0"/>
              <a:t>Membranes Classification</a:t>
            </a:r>
          </a:p>
        </p:txBody>
      </p:sp>
      <p:sp>
        <p:nvSpPr>
          <p:cNvPr id="274" name="Untertitel 2">
            <a:extLst>
              <a:ext uri="{FF2B5EF4-FFF2-40B4-BE49-F238E27FC236}">
                <a16:creationId xmlns:a16="http://schemas.microsoft.com/office/drawing/2014/main" id="{6994384C-A7DF-1C0B-5CFC-68C205D21105}"/>
              </a:ext>
            </a:extLst>
          </p:cNvPr>
          <p:cNvSpPr txBox="1">
            <a:spLocks/>
          </p:cNvSpPr>
          <p:nvPr/>
        </p:nvSpPr>
        <p:spPr bwMode="auto">
          <a:xfrm>
            <a:off x="2411760" y="951571"/>
            <a:ext cx="5829300" cy="279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rgbClr val="0000FF"/>
                </a:solidFill>
                <a:latin typeface="+mn-lt"/>
                <a:ea typeface="+mn-ea"/>
                <a:cs typeface="+mn-cs"/>
              </a:defRPr>
            </a:lvl1pPr>
            <a:lvl2pPr marL="742950" indent="-285750" algn="l" rtl="0" eaLnBrk="0" fontAlgn="base" hangingPunct="0">
              <a:spcBef>
                <a:spcPct val="20000"/>
              </a:spcBef>
              <a:spcAft>
                <a:spcPct val="0"/>
              </a:spcAft>
              <a:buFont typeface="Symbol" pitchFamily="18" charset="2"/>
              <a:buChar char="Þ"/>
              <a:defRPr sz="2800">
                <a:solidFill>
                  <a:srgbClr val="000099"/>
                </a:solidFill>
                <a:latin typeface="+mn-lt"/>
              </a:defRPr>
            </a:lvl2pPr>
            <a:lvl3pPr marL="1143000" indent="-228600" algn="l" rtl="0" eaLnBrk="0" fontAlgn="base" hangingPunct="0">
              <a:spcBef>
                <a:spcPct val="20000"/>
              </a:spcBef>
              <a:spcAft>
                <a:spcPct val="0"/>
              </a:spcAft>
              <a:buFont typeface="Symbol" pitchFamily="18" charset="2"/>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None/>
            </a:pPr>
            <a:r>
              <a:rPr lang="de-AT" sz="1500" kern="0" dirty="0"/>
              <a:t>- By particles size range and molecular weight</a:t>
            </a:r>
          </a:p>
        </p:txBody>
      </p:sp>
    </p:spTree>
    <p:extLst>
      <p:ext uri="{BB962C8B-B14F-4D97-AF65-F5344CB8AC3E}">
        <p14:creationId xmlns:p14="http://schemas.microsoft.com/office/powerpoint/2010/main" val="4223521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74"/>
                                        </p:tgtEl>
                                        <p:attrNameLst>
                                          <p:attrName>style.visibility</p:attrName>
                                        </p:attrNameLst>
                                      </p:cBhvr>
                                      <p:to>
                                        <p:strVal val="visible"/>
                                      </p:to>
                                    </p:set>
                                    <p:anim calcmode="lin" valueType="num">
                                      <p:cBhvr additive="base">
                                        <p:cTn id="7" dur="500" fill="hold"/>
                                        <p:tgtEl>
                                          <p:spTgt spid="274"/>
                                        </p:tgtEl>
                                        <p:attrNameLst>
                                          <p:attrName>ppt_x</p:attrName>
                                        </p:attrNameLst>
                                      </p:cBhvr>
                                      <p:tavLst>
                                        <p:tav tm="0">
                                          <p:val>
                                            <p:strVal val="0-#ppt_w/2"/>
                                          </p:val>
                                        </p:tav>
                                        <p:tav tm="100000">
                                          <p:val>
                                            <p:strVal val="#ppt_x"/>
                                          </p:val>
                                        </p:tav>
                                      </p:tavLst>
                                    </p:anim>
                                    <p:anim calcmode="lin" valueType="num">
                                      <p:cBhvr additive="base">
                                        <p:cTn id="8" dur="500" fill="hold"/>
                                        <p:tgtEl>
                                          <p:spTgt spid="27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200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par>
                          <p:cTn id="13" fill="hold">
                            <p:stCondLst>
                              <p:cond delay="3000"/>
                            </p:stCondLst>
                            <p:childTnLst>
                              <p:par>
                                <p:cTn id="14" presetID="10" presetClass="entr" presetSubtype="0" fill="hold" nodeType="afterEffect">
                                  <p:stCondLst>
                                    <p:cond delay="1000"/>
                                  </p:stCondLst>
                                  <p:childTnLst>
                                    <p:set>
                                      <p:cBhvr>
                                        <p:cTn id="15" dur="1" fill="hold">
                                          <p:stCondLst>
                                            <p:cond delay="0"/>
                                          </p:stCondLst>
                                        </p:cTn>
                                        <p:tgtEl>
                                          <p:spTgt spid="263"/>
                                        </p:tgtEl>
                                        <p:attrNameLst>
                                          <p:attrName>style.visibility</p:attrName>
                                        </p:attrNameLst>
                                      </p:cBhvr>
                                      <p:to>
                                        <p:strVal val="visible"/>
                                      </p:to>
                                    </p:set>
                                    <p:animEffect transition="in" filter="fade">
                                      <p:cBhvr>
                                        <p:cTn id="16" dur="500"/>
                                        <p:tgtEl>
                                          <p:spTgt spid="2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0ed5df51-14d5-4f1d-ab27-89e0e6761cf5">
      <UserInfo>
        <DisplayName/>
        <AccountId xsi:nil="true"/>
        <AccountType/>
      </UserInfo>
    </SharedWithUsers>
    <lcf76f155ced4ddcb4097134ff3c332f xmlns="021b9a96-a46f-489e-a04a-fd6431633509">
      <Terms xmlns="http://schemas.microsoft.com/office/infopath/2007/PartnerControls"/>
    </lcf76f155ced4ddcb4097134ff3c332f>
    <TaxCatchAll xmlns="0ed5df51-14d5-4f1d-ab27-89e0e6761cf5" xsi:nil="true"/>
    <Electriccabinet xmlns="021b9a96-a46f-489e-a04a-fd6431633509"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1B2DAA0C4B31B0438A5431FA37A3E954" ma:contentTypeVersion="17" ma:contentTypeDescription="Ein neues Dokument erstellen." ma:contentTypeScope="" ma:versionID="2b32ae6a6f4cada69ee04d2348ea841e">
  <xsd:schema xmlns:xsd="http://www.w3.org/2001/XMLSchema" xmlns:xs="http://www.w3.org/2001/XMLSchema" xmlns:p="http://schemas.microsoft.com/office/2006/metadata/properties" xmlns:ns2="021b9a96-a46f-489e-a04a-fd6431633509" xmlns:ns3="0ed5df51-14d5-4f1d-ab27-89e0e6761cf5" targetNamespace="http://schemas.microsoft.com/office/2006/metadata/properties" ma:root="true" ma:fieldsID="fb6485ff45e84db4f801d42cdd8c7e39" ns2:_="" ns3:_="">
    <xsd:import namespace="021b9a96-a46f-489e-a04a-fd6431633509"/>
    <xsd:import namespace="0ed5df51-14d5-4f1d-ab27-89e0e6761cf5"/>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ServiceLocation" minOccurs="0"/>
                <xsd:element ref="ns2:MediaServiceGenerationTime" minOccurs="0"/>
                <xsd:element ref="ns2:MediaServiceEventHashCode" minOccurs="0"/>
                <xsd:element ref="ns2:MediaLengthInSeconds" minOccurs="0"/>
                <xsd:element ref="ns2:MediaServiceSearchProperties" minOccurs="0"/>
                <xsd:element ref="ns3:SharedWithUsers" minOccurs="0"/>
                <xsd:element ref="ns3:SharedWithDetails" minOccurs="0"/>
                <xsd:element ref="ns2:lcf76f155ced4ddcb4097134ff3c332f" minOccurs="0"/>
                <xsd:element ref="ns3:TaxCatchAll" minOccurs="0"/>
                <xsd:element ref="ns2:MediaServiceOCR" minOccurs="0"/>
                <xsd:element ref="ns2:Electriccabinet"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21b9a96-a46f-489e-a04a-fd643163350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Location" ma:index="12" nillable="true" ma:displayName="Location" ma:indexed="true" ma:internalName="MediaServiceLocatio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SearchProperties" ma:index="16" nillable="true" ma:displayName="MediaServiceSearchProperties" ma:hidden="true" ma:internalName="MediaServiceSearchProperties" ma:readOnly="true">
      <xsd:simpleType>
        <xsd:restriction base="dms:Note"/>
      </xsd:simpleType>
    </xsd:element>
    <xsd:element name="lcf76f155ced4ddcb4097134ff3c332f" ma:index="20" nillable="true" ma:taxonomy="true" ma:internalName="lcf76f155ced4ddcb4097134ff3c332f" ma:taxonomyFieldName="MediaServiceImageTags" ma:displayName="Bildmarkierungen" ma:readOnly="false" ma:fieldId="{5cf76f15-5ced-4ddc-b409-7134ff3c332f}" ma:taxonomyMulti="true" ma:sspId="c801c756-f65e-475f-8e4d-b8c0c77f3910" ma:termSetId="09814cd3-568e-fe90-9814-8d621ff8fb84" ma:anchorId="fba54fb3-c3e1-fe81-a776-ca4b69148c4d" ma:open="true" ma:isKeyword="false">
      <xsd:complexType>
        <xsd:sequence>
          <xsd:element ref="pc:Terms" minOccurs="0" maxOccurs="1"/>
        </xsd:sequence>
      </xsd:complexType>
    </xsd:element>
    <xsd:element name="MediaServiceOCR" ma:index="22" nillable="true" ma:displayName="Extracted Text" ma:internalName="MediaServiceOCR" ma:readOnly="true">
      <xsd:simpleType>
        <xsd:restriction base="dms:Note">
          <xsd:maxLength value="255"/>
        </xsd:restriction>
      </xsd:simpleType>
    </xsd:element>
    <xsd:element name="Electriccabinet" ma:index="23" nillable="true" ma:displayName="Electric cabinet" ma:format="Dropdown" ma:internalName="Electriccabinet">
      <xsd:simpleType>
        <xsd:restriction base="dms:Text">
          <xsd:maxLength value="255"/>
        </xsd:restriction>
      </xsd:simpleType>
    </xsd:element>
    <xsd:element name="MediaServiceBillingMetadata" ma:index="24"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ed5df51-14d5-4f1d-ab27-89e0e6761cf5" elementFormDefault="qualified">
    <xsd:import namespace="http://schemas.microsoft.com/office/2006/documentManagement/types"/>
    <xsd:import namespace="http://schemas.microsoft.com/office/infopath/2007/PartnerControls"/>
    <xsd:element name="SharedWithUsers" ma:index="17"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Freigegeben für - Details" ma:internalName="SharedWithDetails" ma:readOnly="true">
      <xsd:simpleType>
        <xsd:restriction base="dms:Note">
          <xsd:maxLength value="255"/>
        </xsd:restriction>
      </xsd:simpleType>
    </xsd:element>
    <xsd:element name="TaxCatchAll" ma:index="21" nillable="true" ma:displayName="Taxonomy Catch All Column" ma:hidden="true" ma:list="{c30be556-d346-42d1-a671-05a88f83b450}" ma:internalName="TaxCatchAll" ma:showField="CatchAllData" ma:web="0ed5df51-14d5-4f1d-ab27-89e0e6761cf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6774ECE-AE7B-4308-A8E0-43A1178A0B51}">
  <ds:schemaRefs>
    <ds:schemaRef ds:uri="http://schemas.microsoft.com/sharepoint/v3/contenttype/forms"/>
  </ds:schemaRefs>
</ds:datastoreItem>
</file>

<file path=customXml/itemProps2.xml><?xml version="1.0" encoding="utf-8"?>
<ds:datastoreItem xmlns:ds="http://schemas.openxmlformats.org/officeDocument/2006/customXml" ds:itemID="{9E0773EF-B670-4669-96D7-62FE71F41B1D}">
  <ds:schemaRefs>
    <ds:schemaRef ds:uri="http://purl.org/dc/dcmitype/"/>
    <ds:schemaRef ds:uri="http://purl.org/dc/elements/1.1/"/>
    <ds:schemaRef ds:uri="http://schemas.microsoft.com/office/2006/documentManagement/types"/>
    <ds:schemaRef ds:uri="021b9a96-a46f-489e-a04a-fd6431633509"/>
    <ds:schemaRef ds:uri="http://www.w3.org/XML/1998/namespace"/>
    <ds:schemaRef ds:uri="http://purl.org/dc/terms/"/>
    <ds:schemaRef ds:uri="http://schemas.openxmlformats.org/package/2006/metadata/core-properties"/>
    <ds:schemaRef ds:uri="http://schemas.microsoft.com/office/infopath/2007/PartnerControls"/>
    <ds:schemaRef ds:uri="0ed5df51-14d5-4f1d-ab27-89e0e6761cf5"/>
    <ds:schemaRef ds:uri="http://schemas.microsoft.com/office/2006/metadata/properties"/>
  </ds:schemaRefs>
</ds:datastoreItem>
</file>

<file path=customXml/itemProps3.xml><?xml version="1.0" encoding="utf-8"?>
<ds:datastoreItem xmlns:ds="http://schemas.openxmlformats.org/officeDocument/2006/customXml" ds:itemID="{57951A37-B4BC-4D7C-B438-D71A2786857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21b9a96-a46f-489e-a04a-fd6431633509"/>
    <ds:schemaRef ds:uri="0ed5df51-14d5-4f1d-ab27-89e0e6761cf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4126</Words>
  <Application>Microsoft Macintosh PowerPoint</Application>
  <PresentationFormat>Bildschirmpräsentation (16:9)</PresentationFormat>
  <Paragraphs>516</Paragraphs>
  <Slides>45</Slides>
  <Notes>16</Notes>
  <HiddenSlides>6</HiddenSlides>
  <MMClips>0</MMClips>
  <ScaleCrop>false</ScaleCrop>
  <HeadingPairs>
    <vt:vector size="6" baseType="variant">
      <vt:variant>
        <vt:lpstr>Verwendete Schriftarten</vt:lpstr>
      </vt:variant>
      <vt:variant>
        <vt:i4>8</vt:i4>
      </vt:variant>
      <vt:variant>
        <vt:lpstr>Design</vt:lpstr>
      </vt:variant>
      <vt:variant>
        <vt:i4>1</vt:i4>
      </vt:variant>
      <vt:variant>
        <vt:lpstr>Folientitel</vt:lpstr>
      </vt:variant>
      <vt:variant>
        <vt:i4>45</vt:i4>
      </vt:variant>
    </vt:vector>
  </HeadingPairs>
  <TitlesOfParts>
    <vt:vector size="54" baseType="lpstr">
      <vt:lpstr>Arial</vt:lpstr>
      <vt:lpstr>Calibri</vt:lpstr>
      <vt:lpstr>Corbel</vt:lpstr>
      <vt:lpstr>Noto Sans SC</vt:lpstr>
      <vt:lpstr>Symbol</vt:lpstr>
      <vt:lpstr>Tahoma</vt:lpstr>
      <vt:lpstr>Times New Roman</vt:lpstr>
      <vt:lpstr>Wingdings</vt:lpstr>
      <vt:lpstr>Office Theme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Membran-based waste water treatment for waste management plants</dc:title>
  <dc:subject>liquid waste treatment using Membrane Bio Reactor (MBR) Leachate treatment using Reverse Osmosis (RO)</dc:subject>
  <dc:creator>Studio Salzburg</dc:creator>
  <cp:lastModifiedBy>David Schwager</cp:lastModifiedBy>
  <cp:revision>102</cp:revision>
  <cp:lastPrinted>2024-04-07T15:00:33Z</cp:lastPrinted>
  <dcterms:created xsi:type="dcterms:W3CDTF">2024-04-02T10:35:21Z</dcterms:created>
  <dcterms:modified xsi:type="dcterms:W3CDTF">2026-05-03T17:07:30Z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0x0101001B2DAA0C4B31B0438A5431FA37A3E954</vt:lpwstr>
  </property>
  <property fmtid="{D5CDD505-2E9C-101B-9397-08002B2CF9AE}" pid="3" name="_SourceUrl">
    <vt:lpwstr/>
  </property>
  <property fmtid="{D5CDD505-2E9C-101B-9397-08002B2CF9AE}" pid="4" name="_SharedFileIndex">
    <vt:lpwstr/>
  </property>
  <property fmtid="{D5CDD505-2E9C-101B-9397-08002B2CF9AE}" pid="5" name="ComplianceAssetId">
    <vt:lpwstr/>
  </property>
  <property fmtid="{D5CDD505-2E9C-101B-9397-08002B2CF9AE}" pid="6" name="_ExtendedDescription">
    <vt:lpwstr/>
  </property>
  <property fmtid="{D5CDD505-2E9C-101B-9397-08002B2CF9AE}" pid="7" name="TriggerFlowInfo">
    <vt:lpwstr/>
  </property>
  <property fmtid="{D5CDD505-2E9C-101B-9397-08002B2CF9AE}" pid="8" name="MediaServiceImageTags">
    <vt:lpwstr/>
  </property>
</Properties>
</file>